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667" r:id="rId2"/>
  </p:sldMasterIdLst>
  <p:notesMasterIdLst>
    <p:notesMasterId r:id="rId21"/>
  </p:notesMasterIdLst>
  <p:sldIdLst>
    <p:sldId id="261" r:id="rId3"/>
    <p:sldId id="263" r:id="rId4"/>
    <p:sldId id="264" r:id="rId5"/>
    <p:sldId id="265" r:id="rId6"/>
    <p:sldId id="274" r:id="rId7"/>
    <p:sldId id="287" r:id="rId8"/>
    <p:sldId id="285" r:id="rId9"/>
    <p:sldId id="286" r:id="rId10"/>
    <p:sldId id="288" r:id="rId11"/>
    <p:sldId id="279" r:id="rId12"/>
    <p:sldId id="280" r:id="rId13"/>
    <p:sldId id="281" r:id="rId14"/>
    <p:sldId id="278" r:id="rId15"/>
    <p:sldId id="289" r:id="rId16"/>
    <p:sldId id="290" r:id="rId17"/>
    <p:sldId id="283" r:id="rId18"/>
    <p:sldId id="282" r:id="rId19"/>
    <p:sldId id="284" r:id="rId20"/>
  </p:sldIdLst>
  <p:sldSz cx="13004800" cy="97536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8E7DF72-EA5E-4B06-BC40-74723688DB8D}">
  <a:tblStyle styleId="{78E7DF72-EA5E-4B06-BC40-74723688DB8D}" styleName="Table_0">
    <a:wholeTbl>
      <a:tcStyle>
        <a:tcBdr>
          <a:left>
            <a:ln w="127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0138040-C531-4F9D-9074-34F4B70DB7AF}" styleName="Table_1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8EDF1"/>
          </a:solidFill>
        </a:fill>
      </a:tcStyle>
    </a:wholeTbl>
    <a:band1H>
      <a:tcStyle>
        <a:tcBdr/>
        <a:fill>
          <a:solidFill>
            <a:srgbClr val="F0D7E0"/>
          </a:solidFill>
        </a:fill>
      </a:tcStyle>
    </a:band1H>
    <a:band1V>
      <a:tcStyle>
        <a:tcBdr/>
        <a:fill>
          <a:solidFill>
            <a:srgbClr val="F0D7E0"/>
          </a:solidFill>
        </a:fill>
      </a:tcStyle>
    </a:band1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12" y="63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91235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subtítulo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/>
            </a:lvl1pPr>
            <a:lvl2pPr indent="228600" algn="ctr" rtl="0">
              <a:spcBef>
                <a:spcPts val="0"/>
              </a:spcBef>
              <a:defRPr/>
            </a:lvl2pPr>
            <a:lvl3pPr indent="457200" algn="ctr" rtl="0">
              <a:spcBef>
                <a:spcPts val="0"/>
              </a:spcBef>
              <a:defRPr/>
            </a:lvl3pPr>
            <a:lvl4pPr indent="685800" algn="ctr" rtl="0">
              <a:spcBef>
                <a:spcPts val="0"/>
              </a:spcBef>
              <a:defRPr/>
            </a:lvl4pPr>
            <a:lvl5pPr indent="914400" algn="ctr" rtl="0">
              <a:spcBef>
                <a:spcPts val="0"/>
              </a:spcBef>
              <a:defRPr/>
            </a:lvl5pPr>
            <a:lvl6pPr indent="1143000" algn="ctr" rtl="0">
              <a:spcBef>
                <a:spcPts val="0"/>
              </a:spcBef>
              <a:defRPr/>
            </a:lvl6pPr>
            <a:lvl7pPr indent="1371600" algn="ctr" rtl="0">
              <a:spcBef>
                <a:spcPts val="0"/>
              </a:spcBef>
              <a:defRPr/>
            </a:lvl7pPr>
            <a:lvl8pPr indent="1600200" algn="ctr" rtl="0">
              <a:spcBef>
                <a:spcPts val="0"/>
              </a:spcBef>
              <a:defRPr/>
            </a:lvl8pPr>
            <a:lvl9pPr indent="1828800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Helvetica Neue"/>
              <a:buNone/>
              <a:defRPr/>
            </a:lvl1pPr>
            <a:lvl2pPr marL="0" indent="228600" algn="ctr" rtl="0">
              <a:spcBef>
                <a:spcPts val="0"/>
              </a:spcBef>
              <a:buFont typeface="Helvetica Neue"/>
              <a:buNone/>
              <a:defRPr/>
            </a:lvl2pPr>
            <a:lvl3pPr marL="0" indent="457200" algn="ctr" rtl="0">
              <a:spcBef>
                <a:spcPts val="0"/>
              </a:spcBef>
              <a:buFont typeface="Helvetica Neue"/>
              <a:buNone/>
              <a:defRPr/>
            </a:lvl3pPr>
            <a:lvl4pPr marL="0" indent="685800" algn="ctr" rtl="0">
              <a:spcBef>
                <a:spcPts val="0"/>
              </a:spcBef>
              <a:buFont typeface="Helvetica Neue"/>
              <a:buNone/>
              <a:defRPr/>
            </a:lvl4pPr>
            <a:lvl5pPr marL="0" indent="914400" algn="ctr" rtl="0">
              <a:spcBef>
                <a:spcPts val="0"/>
              </a:spcBef>
              <a:buFont typeface="Helvetica Neue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oto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 blanc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50240" y="455167"/>
            <a:ext cx="10295467" cy="16256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algn="l" rtl="0">
              <a:spcBef>
                <a:spcPts val="0"/>
              </a:spcBef>
              <a:buClr>
                <a:srgbClr val="FEFAF4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50240" y="2288948"/>
            <a:ext cx="10295467" cy="6892372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390138" indent="-218730" algn="l" rtl="0">
              <a:spcBef>
                <a:spcPts val="853"/>
              </a:spcBef>
              <a:buClr>
                <a:schemeClr val="dk2"/>
              </a:buClr>
              <a:buFont typeface="Noto Symbol"/>
              <a:buChar char="⦿"/>
              <a:defRPr/>
            </a:lvl1pPr>
            <a:lvl2pPr marL="741262" indent="-159668" algn="l" rtl="0">
              <a:spcBef>
                <a:spcPts val="711"/>
              </a:spcBef>
              <a:buClr>
                <a:schemeClr val="accent4"/>
              </a:buClr>
              <a:buFont typeface="Noto Symbol"/>
              <a:buChar char="◼"/>
              <a:defRPr/>
            </a:lvl2pPr>
            <a:lvl3pPr marL="1079382" indent="-230469" algn="l" rtl="0">
              <a:spcBef>
                <a:spcPts val="569"/>
              </a:spcBef>
              <a:buClr>
                <a:schemeClr val="accent4"/>
              </a:buClr>
              <a:buFont typeface="Noto Symbol"/>
              <a:buChar char="•"/>
              <a:defRPr/>
            </a:lvl3pPr>
            <a:lvl4pPr marL="1430504" indent="-184230" algn="l" rtl="0">
              <a:spcBef>
                <a:spcPts val="569"/>
              </a:spcBef>
              <a:buClr>
                <a:schemeClr val="accent4"/>
              </a:buClr>
              <a:buFont typeface="Noto Symbol"/>
              <a:buChar char="●"/>
              <a:defRPr/>
            </a:lvl4pPr>
            <a:lvl5pPr marL="1820644" indent="-225774" algn="l" rtl="0">
              <a:spcBef>
                <a:spcPts val="569"/>
              </a:spcBef>
              <a:buClr>
                <a:schemeClr val="accent4"/>
              </a:buClr>
              <a:buFont typeface="Noto Symbol"/>
              <a:buChar char="◉"/>
              <a:defRPr/>
            </a:lvl5pPr>
            <a:lvl6pPr marL="2093740" indent="-139438" algn="l" rtl="0">
              <a:spcBef>
                <a:spcPts val="569"/>
              </a:spcBef>
              <a:buClr>
                <a:schemeClr val="accent4"/>
              </a:buClr>
              <a:buFont typeface="Noto Symbol"/>
              <a:buChar char="●"/>
              <a:defRPr/>
            </a:lvl6pPr>
            <a:lvl7pPr marL="2379840" indent="-150996" algn="l" rtl="0">
              <a:spcBef>
                <a:spcPts val="455"/>
              </a:spcBef>
              <a:buClr>
                <a:schemeClr val="accent4"/>
              </a:buClr>
              <a:buFont typeface="Noto Symbol"/>
              <a:buChar char="◼"/>
              <a:defRPr/>
            </a:lvl7pPr>
            <a:lvl8pPr marL="2626929" indent="-116319" algn="l" rtl="0">
              <a:spcBef>
                <a:spcPts val="427"/>
              </a:spcBef>
              <a:buClr>
                <a:schemeClr val="accent4"/>
              </a:buClr>
              <a:buFont typeface="Trebuchet MS"/>
              <a:buChar char="•"/>
              <a:defRPr/>
            </a:lvl8pPr>
            <a:lvl9pPr marL="2926034" indent="-144496" algn="l" rtl="0">
              <a:spcBef>
                <a:spcPts val="398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038663" y="9326857"/>
            <a:ext cx="2848000" cy="322559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650230" marR="0" indent="0" algn="l" rtl="0">
              <a:spcBef>
                <a:spcPts val="0"/>
              </a:spcBef>
              <a:defRPr/>
            </a:lvl2pPr>
            <a:lvl3pPr marL="1300460" marR="0" indent="0" algn="l" rtl="0">
              <a:spcBef>
                <a:spcPts val="0"/>
              </a:spcBef>
              <a:defRPr/>
            </a:lvl3pPr>
            <a:lvl4pPr marL="1950690" marR="0" indent="0" algn="l" rtl="0">
              <a:spcBef>
                <a:spcPts val="0"/>
              </a:spcBef>
              <a:defRPr/>
            </a:lvl4pPr>
            <a:lvl5pPr marL="2600919" marR="0" indent="0" algn="l" rtl="0">
              <a:spcBef>
                <a:spcPts val="0"/>
              </a:spcBef>
              <a:defRPr/>
            </a:lvl5pPr>
            <a:lvl6pPr marL="3251149" marR="0" indent="0" algn="l" rtl="0">
              <a:spcBef>
                <a:spcPts val="0"/>
              </a:spcBef>
              <a:defRPr/>
            </a:lvl6pPr>
            <a:lvl7pPr marL="3901379" marR="0" indent="0" algn="l" rtl="0">
              <a:spcBef>
                <a:spcPts val="0"/>
              </a:spcBef>
              <a:defRPr/>
            </a:lvl7pPr>
            <a:lvl8pPr marL="4551609" marR="0" indent="0" algn="l" rtl="0">
              <a:spcBef>
                <a:spcPts val="0"/>
              </a:spcBef>
              <a:defRPr/>
            </a:lvl8pPr>
            <a:lvl9pPr marL="520183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650240" y="9326857"/>
            <a:ext cx="5201920" cy="32512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650230" marR="0" indent="0" algn="l" rtl="0">
              <a:spcBef>
                <a:spcPts val="0"/>
              </a:spcBef>
              <a:defRPr/>
            </a:lvl2pPr>
            <a:lvl3pPr marL="1300460" marR="0" indent="0" algn="l" rtl="0">
              <a:spcBef>
                <a:spcPts val="0"/>
              </a:spcBef>
              <a:defRPr/>
            </a:lvl3pPr>
            <a:lvl4pPr marL="1950690" marR="0" indent="0" algn="l" rtl="0">
              <a:spcBef>
                <a:spcPts val="0"/>
              </a:spcBef>
              <a:defRPr/>
            </a:lvl4pPr>
            <a:lvl5pPr marL="2600919" marR="0" indent="0" algn="l" rtl="0">
              <a:spcBef>
                <a:spcPts val="0"/>
              </a:spcBef>
              <a:defRPr/>
            </a:lvl5pPr>
            <a:lvl6pPr marL="3251149" marR="0" indent="0" algn="l" rtl="0">
              <a:spcBef>
                <a:spcPts val="0"/>
              </a:spcBef>
              <a:defRPr/>
            </a:lvl6pPr>
            <a:lvl7pPr marL="3901379" marR="0" indent="0" algn="l" rtl="0">
              <a:spcBef>
                <a:spcPts val="0"/>
              </a:spcBef>
              <a:defRPr/>
            </a:lvl7pPr>
            <a:lvl8pPr marL="4551609" marR="0" indent="0" algn="l" rtl="0">
              <a:spcBef>
                <a:spcPts val="0"/>
              </a:spcBef>
              <a:defRPr/>
            </a:lvl8pPr>
            <a:lvl9pPr marL="5201839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890949" y="9324440"/>
            <a:ext cx="836692" cy="325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6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buSzPct val="25000"/>
            </a:pPr>
            <a:fld id="{00000000-1234-1234-1234-123412341234}" type="slidenum">
              <a:rPr lang="es-ES" smtClean="0"/>
              <a:pPr>
                <a:buSzPct val="25000"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166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0" y="390593"/>
            <a:ext cx="12354560" cy="22105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50239" y="390594"/>
            <a:ext cx="11704320" cy="2164906"/>
          </a:xfrm>
          <a:prstGeom prst="rect">
            <a:avLst/>
          </a:prstGeom>
        </p:spPr>
        <p:txBody>
          <a:bodyPr lIns="130025" tIns="130025" rIns="130025" bIns="1300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50239" y="2769538"/>
            <a:ext cx="11704320" cy="6571093"/>
          </a:xfrm>
          <a:prstGeom prst="rect">
            <a:avLst/>
          </a:prstGeom>
        </p:spPr>
        <p:txBody>
          <a:bodyPr lIns="130025" tIns="130025" rIns="130025" bIns="1300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12169658" y="9007124"/>
            <a:ext cx="780373" cy="746239"/>
          </a:xfrm>
          <a:prstGeom prst="rect">
            <a:avLst/>
          </a:prstGeom>
        </p:spPr>
        <p:txBody>
          <a:bodyPr lIns="130025" tIns="130025" rIns="130025" bIns="1300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0" y="390593"/>
            <a:ext cx="12354560" cy="22105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50239" y="390594"/>
            <a:ext cx="11704320" cy="2164906"/>
          </a:xfrm>
          <a:prstGeom prst="rect">
            <a:avLst/>
          </a:prstGeom>
        </p:spPr>
        <p:txBody>
          <a:bodyPr lIns="130025" tIns="130025" rIns="130025" bIns="1300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50239" y="2769538"/>
            <a:ext cx="5731839" cy="6571093"/>
          </a:xfrm>
          <a:prstGeom prst="rect">
            <a:avLst/>
          </a:prstGeom>
        </p:spPr>
        <p:txBody>
          <a:bodyPr lIns="130025" tIns="130025" rIns="130025" bIns="1300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6622815" y="2772212"/>
            <a:ext cx="5731839" cy="6571093"/>
          </a:xfrm>
          <a:prstGeom prst="rect">
            <a:avLst/>
          </a:prstGeom>
        </p:spPr>
        <p:txBody>
          <a:bodyPr lIns="130025" tIns="130025" rIns="130025" bIns="1300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12169658" y="9007124"/>
            <a:ext cx="780373" cy="746239"/>
          </a:xfrm>
          <a:prstGeom prst="rect">
            <a:avLst/>
          </a:prstGeom>
        </p:spPr>
        <p:txBody>
          <a:bodyPr lIns="130025" tIns="130025" rIns="130025" bIns="1300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0" y="390593"/>
            <a:ext cx="12354560" cy="22105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50239" y="390594"/>
            <a:ext cx="11704320" cy="2164906"/>
          </a:xfrm>
          <a:prstGeom prst="rect">
            <a:avLst/>
          </a:prstGeom>
        </p:spPr>
        <p:txBody>
          <a:bodyPr lIns="130025" tIns="130025" rIns="130025" bIns="1300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12169658" y="9007124"/>
            <a:ext cx="780373" cy="746239"/>
          </a:xfrm>
          <a:prstGeom prst="rect">
            <a:avLst/>
          </a:prstGeom>
        </p:spPr>
        <p:txBody>
          <a:bodyPr lIns="130025" tIns="130025" rIns="130025" bIns="1300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8355667"/>
            <a:ext cx="12354560" cy="98517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50239" y="8355667"/>
            <a:ext cx="11704320" cy="985173"/>
          </a:xfrm>
          <a:prstGeom prst="rect">
            <a:avLst/>
          </a:prstGeom>
        </p:spPr>
        <p:txBody>
          <a:bodyPr lIns="130025" tIns="130025" rIns="130025" bIns="1300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12169658" y="9007124"/>
            <a:ext cx="780373" cy="746239"/>
          </a:xfrm>
          <a:prstGeom prst="rect">
            <a:avLst/>
          </a:prstGeom>
        </p:spPr>
        <p:txBody>
          <a:bodyPr lIns="130025" tIns="130025" rIns="130025" bIns="1300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12169658" y="9007124"/>
            <a:ext cx="780373" cy="746239"/>
          </a:xfrm>
          <a:prstGeom prst="rect">
            <a:avLst/>
          </a:prstGeom>
        </p:spPr>
        <p:txBody>
          <a:bodyPr lIns="130025" tIns="130025" rIns="130025" bIns="1300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50239" y="455167"/>
            <a:ext cx="10295466" cy="1625599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algn="l" rtl="0">
              <a:spcBef>
                <a:spcPts val="0"/>
              </a:spcBef>
              <a:buClr>
                <a:srgbClr val="FEFAF4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50239" y="2288947"/>
            <a:ext cx="10295466" cy="6892373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393700" indent="-228600" algn="l" rtl="0">
              <a:spcBef>
                <a:spcPts val="900"/>
              </a:spcBef>
              <a:buClr>
                <a:schemeClr val="dk2"/>
              </a:buClr>
              <a:buFont typeface="Noto Symbol"/>
              <a:buChar char="⦿"/>
              <a:defRPr/>
            </a:lvl1pPr>
            <a:lvl2pPr marL="736600" indent="-152400" algn="l" rtl="0">
              <a:spcBef>
                <a:spcPts val="700"/>
              </a:spcBef>
              <a:buClr>
                <a:schemeClr val="accent4"/>
              </a:buClr>
              <a:buFont typeface="Noto Symbol"/>
              <a:buChar char="◼"/>
              <a:defRPr/>
            </a:lvl2pPr>
            <a:lvl3pPr marL="1079500" indent="-228600" algn="l" rtl="0">
              <a:spcBef>
                <a:spcPts val="600"/>
              </a:spcBef>
              <a:buClr>
                <a:schemeClr val="accent4"/>
              </a:buClr>
              <a:buFont typeface="Noto Symbol"/>
              <a:buChar char="•"/>
              <a:defRPr/>
            </a:lvl3pPr>
            <a:lvl4pPr marL="1435100" indent="-190500" algn="l" rtl="0">
              <a:spcBef>
                <a:spcPts val="600"/>
              </a:spcBef>
              <a:buClr>
                <a:schemeClr val="accent4"/>
              </a:buClr>
              <a:buFont typeface="Noto Symbol"/>
              <a:buChar char="●"/>
              <a:defRPr/>
            </a:lvl4pPr>
            <a:lvl5pPr marL="1816100" indent="-215900" algn="l" rtl="0">
              <a:spcBef>
                <a:spcPts val="600"/>
              </a:spcBef>
              <a:buClr>
                <a:schemeClr val="accent4"/>
              </a:buClr>
              <a:buFont typeface="Noto Symbol"/>
              <a:buChar char="◉"/>
              <a:defRPr/>
            </a:lvl5pPr>
            <a:lvl6pPr marL="2095500" indent="-139700" algn="l" rtl="0">
              <a:spcBef>
                <a:spcPts val="600"/>
              </a:spcBef>
              <a:buClr>
                <a:schemeClr val="accent4"/>
              </a:buClr>
              <a:buFont typeface="Noto Symbol"/>
              <a:buChar char="●"/>
              <a:defRPr/>
            </a:lvl6pPr>
            <a:lvl7pPr marL="2374900" indent="-139700" algn="l" rtl="0">
              <a:spcBef>
                <a:spcPts val="500"/>
              </a:spcBef>
              <a:buClr>
                <a:schemeClr val="accent4"/>
              </a:buClr>
              <a:buFont typeface="Noto Symbol"/>
              <a:buChar char="◼"/>
              <a:defRPr/>
            </a:lvl7pPr>
            <a:lvl8pPr marL="2628900" indent="-114300" algn="l" rtl="0">
              <a:spcBef>
                <a:spcPts val="400"/>
              </a:spcBef>
              <a:buClr>
                <a:schemeClr val="accent4"/>
              </a:buClr>
              <a:buFont typeface="Trebuchet MS"/>
              <a:buChar char="•"/>
              <a:defRPr/>
            </a:lvl8pPr>
            <a:lvl9pPr marL="2921000" indent="-13970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038664" y="9326857"/>
            <a:ext cx="2848000" cy="322559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marL="0" marR="0" indent="0" algn="l" rtl="0">
              <a:spcBef>
                <a:spcPts val="0"/>
              </a:spcBef>
              <a:buSzPct val="100000"/>
              <a:defRPr sz="2000"/>
            </a:lvl1pPr>
            <a:lvl2pPr marL="647700" marR="0" indent="0" algn="l" rtl="0">
              <a:spcBef>
                <a:spcPts val="0"/>
              </a:spcBef>
              <a:buSzPct val="100000"/>
              <a:defRPr sz="2000"/>
            </a:lvl2pPr>
            <a:lvl3pPr marL="1295400" marR="0" indent="0" algn="l" rtl="0">
              <a:spcBef>
                <a:spcPts val="0"/>
              </a:spcBef>
              <a:buSzPct val="100000"/>
              <a:defRPr sz="2000"/>
            </a:lvl3pPr>
            <a:lvl4pPr marL="1955800" marR="0" indent="0" algn="l" rtl="0">
              <a:spcBef>
                <a:spcPts val="0"/>
              </a:spcBef>
              <a:buSzPct val="100000"/>
              <a:defRPr sz="2000"/>
            </a:lvl4pPr>
            <a:lvl5pPr marL="2603500" marR="0" indent="0" algn="l" rtl="0">
              <a:spcBef>
                <a:spcPts val="0"/>
              </a:spcBef>
              <a:buSzPct val="100000"/>
              <a:defRPr sz="2000"/>
            </a:lvl5pPr>
            <a:lvl6pPr marL="3251200" marR="0" indent="0" algn="l" rtl="0">
              <a:spcBef>
                <a:spcPts val="0"/>
              </a:spcBef>
              <a:buSzPct val="100000"/>
              <a:defRPr sz="2000"/>
            </a:lvl6pPr>
            <a:lvl7pPr marL="3898900" marR="0" indent="0" algn="l" rtl="0">
              <a:spcBef>
                <a:spcPts val="0"/>
              </a:spcBef>
              <a:buSzPct val="100000"/>
              <a:defRPr sz="2000"/>
            </a:lvl7pPr>
            <a:lvl8pPr marL="4546600" marR="0" indent="0" algn="l" rtl="0">
              <a:spcBef>
                <a:spcPts val="0"/>
              </a:spcBef>
              <a:buSzPct val="100000"/>
              <a:defRPr sz="2000"/>
            </a:lvl8pPr>
            <a:lvl9pPr marL="5207000" marR="0" indent="0" algn="l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650239" y="9326857"/>
            <a:ext cx="5201920" cy="32512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marL="0" marR="0" indent="0" algn="r" rtl="0">
              <a:spcBef>
                <a:spcPts val="0"/>
              </a:spcBef>
              <a:buSzPct val="100000"/>
              <a:defRPr sz="2000"/>
            </a:lvl1pPr>
            <a:lvl2pPr marL="647700" marR="0" indent="0" algn="l" rtl="0">
              <a:spcBef>
                <a:spcPts val="0"/>
              </a:spcBef>
              <a:buSzPct val="100000"/>
              <a:defRPr sz="2000"/>
            </a:lvl2pPr>
            <a:lvl3pPr marL="1295400" marR="0" indent="0" algn="l" rtl="0">
              <a:spcBef>
                <a:spcPts val="0"/>
              </a:spcBef>
              <a:buSzPct val="100000"/>
              <a:defRPr sz="2000"/>
            </a:lvl3pPr>
            <a:lvl4pPr marL="1955800" marR="0" indent="0" algn="l" rtl="0">
              <a:spcBef>
                <a:spcPts val="0"/>
              </a:spcBef>
              <a:buSzPct val="100000"/>
              <a:defRPr sz="2000"/>
            </a:lvl4pPr>
            <a:lvl5pPr marL="2603500" marR="0" indent="0" algn="l" rtl="0">
              <a:spcBef>
                <a:spcPts val="0"/>
              </a:spcBef>
              <a:buSzPct val="100000"/>
              <a:defRPr sz="2000"/>
            </a:lvl5pPr>
            <a:lvl6pPr marL="3251200" marR="0" indent="0" algn="l" rtl="0">
              <a:spcBef>
                <a:spcPts val="0"/>
              </a:spcBef>
              <a:buSzPct val="100000"/>
              <a:defRPr sz="2000"/>
            </a:lvl6pPr>
            <a:lvl7pPr marL="3898900" marR="0" indent="0" algn="l" rtl="0">
              <a:spcBef>
                <a:spcPts val="0"/>
              </a:spcBef>
              <a:buSzPct val="100000"/>
              <a:defRPr sz="2000"/>
            </a:lvl7pPr>
            <a:lvl8pPr marL="4546600" marR="0" indent="0" algn="l" rtl="0">
              <a:spcBef>
                <a:spcPts val="0"/>
              </a:spcBef>
              <a:buSzPct val="100000"/>
              <a:defRPr sz="2000"/>
            </a:lvl8pPr>
            <a:lvl9pPr marL="5207000" marR="0" indent="0" algn="l" rtl="0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890948" y="9324441"/>
            <a:ext cx="836693" cy="325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6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(centro)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indent="228600" algn="ctr" rtl="0">
              <a:spcBef>
                <a:spcPts val="0"/>
              </a:spcBef>
              <a:defRPr/>
            </a:lvl2pPr>
            <a:lvl3pPr indent="457200" algn="ctr" rtl="0">
              <a:spcBef>
                <a:spcPts val="0"/>
              </a:spcBef>
              <a:defRPr/>
            </a:lvl3pPr>
            <a:lvl4pPr indent="685800" algn="ctr" rtl="0">
              <a:spcBef>
                <a:spcPts val="0"/>
              </a:spcBef>
              <a:defRPr/>
            </a:lvl4pPr>
            <a:lvl5pPr indent="914400" algn="ctr" rtl="0">
              <a:spcBef>
                <a:spcPts val="0"/>
              </a:spcBef>
              <a:defRPr/>
            </a:lvl5pPr>
            <a:lvl6pPr indent="1143000" algn="ctr" rtl="0">
              <a:spcBef>
                <a:spcPts val="0"/>
              </a:spcBef>
              <a:defRPr/>
            </a:lvl6pPr>
            <a:lvl7pPr indent="1371600" algn="ctr" rtl="0">
              <a:spcBef>
                <a:spcPts val="0"/>
              </a:spcBef>
              <a:defRPr/>
            </a:lvl7pPr>
            <a:lvl8pPr indent="1600200" algn="ctr" rtl="0">
              <a:spcBef>
                <a:spcPts val="0"/>
              </a:spcBef>
              <a:defRPr/>
            </a:lvl8pPr>
            <a:lvl9pPr indent="1828800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oto (vertical)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3999" cy="398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952500" y="4762500"/>
            <a:ext cx="5333999" cy="410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Helvetica Neue"/>
              <a:buNone/>
              <a:defRPr/>
            </a:lvl1pPr>
            <a:lvl2pPr marL="0" indent="228600" algn="ctr" rtl="0">
              <a:spcBef>
                <a:spcPts val="0"/>
              </a:spcBef>
              <a:buFont typeface="Helvetica Neue"/>
              <a:buNone/>
              <a:defRPr/>
            </a:lvl2pPr>
            <a:lvl3pPr marL="0" indent="457200" algn="ctr" rtl="0">
              <a:spcBef>
                <a:spcPts val="0"/>
              </a:spcBef>
              <a:buFont typeface="Helvetica Neue"/>
              <a:buNone/>
              <a:defRPr/>
            </a:lvl3pPr>
            <a:lvl4pPr marL="0" indent="685800" algn="ctr" rtl="0">
              <a:spcBef>
                <a:spcPts val="0"/>
              </a:spcBef>
              <a:buFont typeface="Helvetica Neue"/>
              <a:buNone/>
              <a:defRPr/>
            </a:lvl4pPr>
            <a:lvl5pPr marL="0" indent="914400" algn="ctr" rtl="0">
              <a:spcBef>
                <a:spcPts val="0"/>
              </a:spcBef>
              <a:buFont typeface="Helvetica Neue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(arriba)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indent="228600" algn="ctr" rtl="0">
              <a:spcBef>
                <a:spcPts val="0"/>
              </a:spcBef>
              <a:defRPr/>
            </a:lvl2pPr>
            <a:lvl3pPr indent="457200" algn="ctr" rtl="0">
              <a:spcBef>
                <a:spcPts val="0"/>
              </a:spcBef>
              <a:defRPr/>
            </a:lvl3pPr>
            <a:lvl4pPr indent="685800" algn="ctr" rtl="0">
              <a:spcBef>
                <a:spcPts val="0"/>
              </a:spcBef>
              <a:defRPr/>
            </a:lvl4pPr>
            <a:lvl5pPr indent="914400" algn="ctr" rtl="0">
              <a:spcBef>
                <a:spcPts val="0"/>
              </a:spcBef>
              <a:defRPr/>
            </a:lvl5pPr>
            <a:lvl6pPr indent="1143000" algn="ctr" rtl="0">
              <a:spcBef>
                <a:spcPts val="0"/>
              </a:spcBef>
              <a:defRPr/>
            </a:lvl6pPr>
            <a:lvl7pPr indent="1371600" algn="ctr" rtl="0">
              <a:spcBef>
                <a:spcPts val="0"/>
              </a:spcBef>
              <a:defRPr/>
            </a:lvl7pPr>
            <a:lvl8pPr indent="1600200" algn="ctr" rtl="0">
              <a:spcBef>
                <a:spcPts val="0"/>
              </a:spcBef>
              <a:defRPr/>
            </a:lvl8pPr>
            <a:lvl9pPr indent="1828800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 y viñeta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indent="228600" algn="ctr" rtl="0">
              <a:spcBef>
                <a:spcPts val="0"/>
              </a:spcBef>
              <a:defRPr/>
            </a:lvl2pPr>
            <a:lvl3pPr indent="457200" algn="ctr" rtl="0">
              <a:spcBef>
                <a:spcPts val="0"/>
              </a:spcBef>
              <a:defRPr/>
            </a:lvl3pPr>
            <a:lvl4pPr indent="685800" algn="ctr" rtl="0">
              <a:spcBef>
                <a:spcPts val="0"/>
              </a:spcBef>
              <a:defRPr/>
            </a:lvl4pPr>
            <a:lvl5pPr indent="914400" algn="ctr" rtl="0">
              <a:spcBef>
                <a:spcPts val="0"/>
              </a:spcBef>
              <a:defRPr/>
            </a:lvl5pPr>
            <a:lvl6pPr indent="1143000" algn="ctr" rtl="0">
              <a:spcBef>
                <a:spcPts val="0"/>
              </a:spcBef>
              <a:defRPr/>
            </a:lvl6pPr>
            <a:lvl7pPr indent="1371600" algn="ctr" rtl="0">
              <a:spcBef>
                <a:spcPts val="0"/>
              </a:spcBef>
              <a:defRPr/>
            </a:lvl7pPr>
            <a:lvl8pPr indent="1600200" algn="ctr" rtl="0">
              <a:spcBef>
                <a:spcPts val="0"/>
              </a:spcBef>
              <a:defRPr/>
            </a:lvl8pPr>
            <a:lvl9pPr indent="1828800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44500" indent="-273050" rtl="0">
              <a:spcBef>
                <a:spcPts val="4200"/>
              </a:spcBef>
              <a:buFont typeface="Helvetica Neue"/>
              <a:buChar char="•"/>
              <a:defRPr/>
            </a:lvl1pPr>
            <a:lvl2pPr marL="889000" indent="-273050" rtl="0">
              <a:spcBef>
                <a:spcPts val="4200"/>
              </a:spcBef>
              <a:buFont typeface="Helvetica Neue"/>
              <a:buChar char="•"/>
              <a:defRPr/>
            </a:lvl2pPr>
            <a:lvl3pPr marL="1333500" indent="-273050" rtl="0">
              <a:spcBef>
                <a:spcPts val="4200"/>
              </a:spcBef>
              <a:buFont typeface="Helvetica Neue"/>
              <a:buChar char="•"/>
              <a:defRPr/>
            </a:lvl3pPr>
            <a:lvl4pPr marL="1778000" indent="-273050" rtl="0">
              <a:spcBef>
                <a:spcPts val="4200"/>
              </a:spcBef>
              <a:buFont typeface="Helvetica Neue"/>
              <a:buChar char="•"/>
              <a:defRPr/>
            </a:lvl4pPr>
            <a:lvl5pPr marL="2222500" indent="-273050" rtl="0">
              <a:spcBef>
                <a:spcPts val="4200"/>
              </a:spcBef>
              <a:buFont typeface="Helvetica Neue"/>
              <a:buChar char="•"/>
              <a:defRPr/>
            </a:lvl5pPr>
            <a:lvl6pPr marL="2667000" indent="-273050" rtl="0">
              <a:spcBef>
                <a:spcPts val="4200"/>
              </a:spcBef>
              <a:buFont typeface="Helvetica Neue"/>
              <a:buChar char="•"/>
              <a:defRPr/>
            </a:lvl6pPr>
            <a:lvl7pPr marL="3111500" indent="-273050" rtl="0">
              <a:spcBef>
                <a:spcPts val="4200"/>
              </a:spcBef>
              <a:buFont typeface="Helvetica Neue"/>
              <a:buChar char="•"/>
              <a:defRPr/>
            </a:lvl7pPr>
            <a:lvl8pPr marL="3556000" indent="-273050" rtl="0">
              <a:spcBef>
                <a:spcPts val="4200"/>
              </a:spcBef>
              <a:buFont typeface="Helvetica Neue"/>
              <a:buChar char="•"/>
              <a:defRPr/>
            </a:lvl8pPr>
            <a:lvl9pPr marL="4000500" indent="-273050" rtl="0">
              <a:spcBef>
                <a:spcPts val="4200"/>
              </a:spcBef>
              <a:buFont typeface="Helvetica Neue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ítulo, viñetas y fot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indent="228600" algn="ctr" rtl="0">
              <a:spcBef>
                <a:spcPts val="0"/>
              </a:spcBef>
              <a:defRPr/>
            </a:lvl2pPr>
            <a:lvl3pPr indent="457200" algn="ctr" rtl="0">
              <a:spcBef>
                <a:spcPts val="0"/>
              </a:spcBef>
              <a:defRPr/>
            </a:lvl3pPr>
            <a:lvl4pPr indent="685800" algn="ctr" rtl="0">
              <a:spcBef>
                <a:spcPts val="0"/>
              </a:spcBef>
              <a:defRPr/>
            </a:lvl4pPr>
            <a:lvl5pPr indent="914400" algn="ctr" rtl="0">
              <a:spcBef>
                <a:spcPts val="0"/>
              </a:spcBef>
              <a:defRPr/>
            </a:lvl5pPr>
            <a:lvl6pPr indent="1143000" algn="ctr" rtl="0">
              <a:spcBef>
                <a:spcPts val="0"/>
              </a:spcBef>
              <a:defRPr/>
            </a:lvl6pPr>
            <a:lvl7pPr indent="1371600" algn="ctr" rtl="0">
              <a:spcBef>
                <a:spcPts val="0"/>
              </a:spcBef>
              <a:defRPr/>
            </a:lvl7pPr>
            <a:lvl8pPr indent="1600200" algn="ctr" rtl="0">
              <a:spcBef>
                <a:spcPts val="0"/>
              </a:spcBef>
              <a:defRPr/>
            </a:lvl8pPr>
            <a:lvl9pPr indent="1828800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5333999" cy="628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342900" rtl="0">
              <a:spcBef>
                <a:spcPts val="3200"/>
              </a:spcBef>
              <a:defRPr/>
            </a:lvl1pPr>
            <a:lvl2pPr marL="685800" indent="-342900" rtl="0">
              <a:spcBef>
                <a:spcPts val="3200"/>
              </a:spcBef>
              <a:defRPr/>
            </a:lvl2pPr>
            <a:lvl3pPr marL="1028700" indent="-342900" rtl="0">
              <a:spcBef>
                <a:spcPts val="3200"/>
              </a:spcBef>
              <a:defRPr/>
            </a:lvl3pPr>
            <a:lvl4pPr marL="1371600" indent="-342900" rtl="0">
              <a:spcBef>
                <a:spcPts val="3200"/>
              </a:spcBef>
              <a:defRPr/>
            </a:lvl4pPr>
            <a:lvl5pPr marL="1714500" indent="-342900" rtl="0">
              <a:spcBef>
                <a:spcPts val="32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iñeta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799" cy="721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44500" indent="-273050" rtl="0">
              <a:spcBef>
                <a:spcPts val="4200"/>
              </a:spcBef>
              <a:buFont typeface="Helvetica Neue"/>
              <a:buChar char="•"/>
              <a:defRPr/>
            </a:lvl1pPr>
            <a:lvl2pPr marL="889000" indent="-273050" rtl="0">
              <a:spcBef>
                <a:spcPts val="4200"/>
              </a:spcBef>
              <a:buFont typeface="Helvetica Neue"/>
              <a:buChar char="•"/>
              <a:defRPr/>
            </a:lvl2pPr>
            <a:lvl3pPr marL="1333500" indent="-273050" rtl="0">
              <a:spcBef>
                <a:spcPts val="4200"/>
              </a:spcBef>
              <a:buFont typeface="Helvetica Neue"/>
              <a:buChar char="•"/>
              <a:defRPr/>
            </a:lvl3pPr>
            <a:lvl4pPr marL="1778000" indent="-273050" rtl="0">
              <a:spcBef>
                <a:spcPts val="4200"/>
              </a:spcBef>
              <a:buFont typeface="Helvetica Neue"/>
              <a:buChar char="•"/>
              <a:defRPr/>
            </a:lvl4pPr>
            <a:lvl5pPr marL="2222500" indent="-273050" rtl="0">
              <a:spcBef>
                <a:spcPts val="4200"/>
              </a:spcBef>
              <a:buFont typeface="Helvetica Neue"/>
              <a:buChar char="•"/>
              <a:defRPr/>
            </a:lvl5pPr>
            <a:lvl6pPr marL="2667000" indent="-273050" rtl="0">
              <a:spcBef>
                <a:spcPts val="4200"/>
              </a:spcBef>
              <a:buFont typeface="Helvetica Neue"/>
              <a:buChar char="•"/>
              <a:defRPr/>
            </a:lvl6pPr>
            <a:lvl7pPr marL="3111500" indent="-273050" rtl="0">
              <a:spcBef>
                <a:spcPts val="4200"/>
              </a:spcBef>
              <a:buFont typeface="Helvetica Neue"/>
              <a:buChar char="•"/>
              <a:defRPr/>
            </a:lvl7pPr>
            <a:lvl8pPr marL="3556000" indent="-273050" rtl="0">
              <a:spcBef>
                <a:spcPts val="4200"/>
              </a:spcBef>
              <a:buFont typeface="Helvetica Neue"/>
              <a:buChar char="•"/>
              <a:defRPr/>
            </a:lvl8pPr>
            <a:lvl9pPr marL="4000500" indent="-273050" rtl="0">
              <a:spcBef>
                <a:spcPts val="4200"/>
              </a:spcBef>
              <a:buFont typeface="Helvetica Neue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oto (3)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ita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799" cy="21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0" marR="0" indent="228600" algn="ctr" rtl="0">
              <a:spcBef>
                <a:spcPts val="0"/>
              </a:spcBef>
              <a:defRPr/>
            </a:lvl2pPr>
            <a:lvl3pPr marL="0" marR="0" indent="457200" algn="ctr" rtl="0">
              <a:spcBef>
                <a:spcPts val="0"/>
              </a:spcBef>
              <a:defRPr/>
            </a:lvl3pPr>
            <a:lvl4pPr marL="0" marR="0" indent="685800" algn="ctr" rtl="0">
              <a:spcBef>
                <a:spcPts val="0"/>
              </a:spcBef>
              <a:defRPr/>
            </a:lvl4pPr>
            <a:lvl5pPr marL="0" marR="0" indent="914400" algn="ctr" rtl="0">
              <a:spcBef>
                <a:spcPts val="0"/>
              </a:spcBef>
              <a:defRPr/>
            </a:lvl5pPr>
            <a:lvl6pPr marL="0" marR="0" indent="1143000" algn="ctr" rtl="0">
              <a:spcBef>
                <a:spcPts val="0"/>
              </a:spcBef>
              <a:defRPr/>
            </a:lvl6pPr>
            <a:lvl7pPr marL="0" marR="0" indent="1371600" algn="ctr" rtl="0">
              <a:spcBef>
                <a:spcPts val="0"/>
              </a:spcBef>
              <a:defRPr/>
            </a:lvl7pPr>
            <a:lvl8pPr marL="0" marR="0" indent="1600200" algn="ctr" rtl="0">
              <a:spcBef>
                <a:spcPts val="0"/>
              </a:spcBef>
              <a:defRPr/>
            </a:lvl8pPr>
            <a:lvl9pPr marL="0" marR="0" indent="1828800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799" cy="628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444500" marR="0" indent="-273050" algn="l" rtl="0">
              <a:spcBef>
                <a:spcPts val="4200"/>
              </a:spcBef>
              <a:buFont typeface="Helvetica Neue"/>
              <a:buChar char="•"/>
              <a:defRPr/>
            </a:lvl1pPr>
            <a:lvl2pPr marL="889000" marR="0" indent="-273050" algn="l" rtl="0">
              <a:spcBef>
                <a:spcPts val="4200"/>
              </a:spcBef>
              <a:buFont typeface="Helvetica Neue"/>
              <a:buChar char="•"/>
              <a:defRPr/>
            </a:lvl2pPr>
            <a:lvl3pPr marL="1333500" marR="0" indent="-273050" algn="l" rtl="0">
              <a:spcBef>
                <a:spcPts val="4200"/>
              </a:spcBef>
              <a:buFont typeface="Helvetica Neue"/>
              <a:buChar char="•"/>
              <a:defRPr/>
            </a:lvl3pPr>
            <a:lvl4pPr marL="1778000" marR="0" indent="-273050" algn="l" rtl="0">
              <a:spcBef>
                <a:spcPts val="4200"/>
              </a:spcBef>
              <a:buFont typeface="Helvetica Neue"/>
              <a:buChar char="•"/>
              <a:defRPr/>
            </a:lvl4pPr>
            <a:lvl5pPr marL="2222500" marR="0" indent="-273050" algn="l" rtl="0">
              <a:spcBef>
                <a:spcPts val="4200"/>
              </a:spcBef>
              <a:buFont typeface="Helvetica Neue"/>
              <a:buChar char="•"/>
              <a:defRPr/>
            </a:lvl5pPr>
            <a:lvl6pPr marL="2667000" marR="0" indent="-273050" algn="l" rtl="0">
              <a:spcBef>
                <a:spcPts val="4200"/>
              </a:spcBef>
              <a:buFont typeface="Helvetica Neue"/>
              <a:buChar char="•"/>
              <a:defRPr/>
            </a:lvl6pPr>
            <a:lvl7pPr marL="3111500" marR="0" indent="-273050" algn="l" rtl="0">
              <a:spcBef>
                <a:spcPts val="4200"/>
              </a:spcBef>
              <a:buFont typeface="Helvetica Neue"/>
              <a:buChar char="•"/>
              <a:defRPr/>
            </a:lvl7pPr>
            <a:lvl8pPr marL="3556000" marR="0" indent="-273050" algn="l" rtl="0">
              <a:spcBef>
                <a:spcPts val="4200"/>
              </a:spcBef>
              <a:buFont typeface="Helvetica Neue"/>
              <a:buChar char="•"/>
              <a:defRPr/>
            </a:lvl8pPr>
            <a:lvl9pPr marL="4000500" marR="0" indent="-273050" algn="l" rtl="0">
              <a:spcBef>
                <a:spcPts val="4200"/>
              </a:spcBef>
              <a:buFont typeface="Helvetica Neue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8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50239" y="390594"/>
            <a:ext cx="11704320" cy="2164906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6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6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6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6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6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6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6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6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6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50239" y="2769538"/>
            <a:ext cx="11704320" cy="6571093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>
              <a:spcBef>
                <a:spcPts val="900"/>
              </a:spcBef>
              <a:buClr>
                <a:schemeClr val="dk2"/>
              </a:buClr>
              <a:buSzPct val="100000"/>
              <a:defRPr sz="4300">
                <a:solidFill>
                  <a:schemeClr val="dk2"/>
                </a:solidFill>
              </a:defRPr>
            </a:lvl1pPr>
            <a:lvl2pPr>
              <a:spcBef>
                <a:spcPts val="700"/>
              </a:spcBef>
              <a:buClr>
                <a:schemeClr val="dk2"/>
              </a:buClr>
              <a:buSzPct val="100000"/>
              <a:defRPr sz="3400">
                <a:solidFill>
                  <a:schemeClr val="dk2"/>
                </a:solidFill>
              </a:defRPr>
            </a:lvl2pPr>
            <a:lvl3pPr>
              <a:spcBef>
                <a:spcPts val="700"/>
              </a:spcBef>
              <a:buClr>
                <a:schemeClr val="dk2"/>
              </a:buClr>
              <a:buSzPct val="100000"/>
              <a:defRPr sz="3400">
                <a:solidFill>
                  <a:schemeClr val="dk2"/>
                </a:solidFill>
              </a:defRPr>
            </a:lvl3pPr>
            <a:lvl4pPr>
              <a:spcBef>
                <a:spcPts val="50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>
              <a:spcBef>
                <a:spcPts val="50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>
              <a:spcBef>
                <a:spcPts val="50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>
              <a:spcBef>
                <a:spcPts val="50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>
              <a:spcBef>
                <a:spcPts val="50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>
              <a:spcBef>
                <a:spcPts val="50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12169658" y="9007124"/>
            <a:ext cx="780373" cy="746239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>
            <a:noAutofit/>
          </a:bodyPr>
          <a:lstStyle>
            <a:lvl1pPr algn="r">
              <a:spcBef>
                <a:spcPts val="0"/>
              </a:spcBef>
              <a:buNone/>
              <a:defRPr sz="18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-ES"/>
              <a:t>‹Nº›</a:t>
            </a:fld>
            <a:endParaRPr lang="es-E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/>
        </p:nvSpPr>
        <p:spPr>
          <a:xfrm>
            <a:off x="902199" y="1625849"/>
            <a:ext cx="10464300" cy="16416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ES" sz="3600" b="1" dirty="0" smtClean="0">
                <a:latin typeface="Helvetica Neue"/>
                <a:ea typeface="Helvetica Neue"/>
                <a:cs typeface="Helvetica Neue"/>
                <a:sym typeface="Helvetica Neue"/>
              </a:rPr>
              <a:t>La </a:t>
            </a:r>
            <a:r>
              <a:rPr lang="es-ES" sz="3600" b="1" dirty="0">
                <a:latin typeface="Helvetica Neue"/>
                <a:ea typeface="Helvetica Neue"/>
                <a:cs typeface="Helvetica Neue"/>
                <a:sym typeface="Helvetica Neue"/>
              </a:rPr>
              <a:t>Hoja de Ruta 2015</a:t>
            </a:r>
          </a:p>
          <a:p>
            <a:pPr marL="90170" lvl="0" indent="0" algn="l" rtl="0">
              <a:spcBef>
                <a:spcPts val="0"/>
              </a:spcBef>
              <a:buSzPct val="68750"/>
              <a:buNone/>
            </a:pPr>
            <a:r>
              <a:rPr lang="es-ES" sz="1600" i="1" dirty="0">
                <a:latin typeface="Helvetica Neue"/>
                <a:ea typeface="Helvetica Neue"/>
                <a:cs typeface="Helvetica Neue"/>
                <a:sym typeface="Helvetica Neue"/>
              </a:rPr>
              <a:t>Estrategias operativas y metodológicas </a:t>
            </a:r>
          </a:p>
          <a:p>
            <a:pPr marL="90170" lvl="0" indent="0" algn="l" rtl="0">
              <a:spcBef>
                <a:spcPts val="0"/>
              </a:spcBef>
              <a:buSzPct val="68750"/>
              <a:buNone/>
            </a:pPr>
            <a:r>
              <a:rPr lang="es-ES" sz="1600" i="1" dirty="0">
                <a:latin typeface="Helvetica Neue"/>
                <a:ea typeface="Helvetica Neue"/>
                <a:cs typeface="Helvetica Neue"/>
                <a:sym typeface="Helvetica Neue"/>
              </a:rPr>
              <a:t>para la elaboración y presentación de los PMI-PTI</a:t>
            </a:r>
          </a:p>
        </p:txBody>
      </p:sp>
      <p:sp>
        <p:nvSpPr>
          <p:cNvPr id="154" name="Shape 154"/>
          <p:cNvSpPr/>
          <p:nvPr/>
        </p:nvSpPr>
        <p:spPr>
          <a:xfrm>
            <a:off x="8783850" y="3518174"/>
            <a:ext cx="3809999" cy="4033200"/>
          </a:xfrm>
          <a:prstGeom prst="rightArrow">
            <a:avLst>
              <a:gd name="adj1" fmla="val 100000"/>
              <a:gd name="adj2" fmla="val 22162"/>
            </a:avLst>
          </a:prstGeom>
          <a:noFill/>
          <a:ln w="25400" cap="flat">
            <a:solidFill>
              <a:srgbClr val="85888D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 b="0" i="0" u="none" strike="noStrike" cap="none" baseline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790926" y="3789400"/>
            <a:ext cx="3809699" cy="4033200"/>
          </a:xfrm>
          <a:prstGeom prst="rightArrow">
            <a:avLst>
              <a:gd name="adj1" fmla="val 100000"/>
              <a:gd name="adj2" fmla="val 22162"/>
            </a:avLst>
          </a:prstGeom>
          <a:noFill/>
          <a:ln w="25400" cap="flat">
            <a:solidFill>
              <a:srgbClr val="85888D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 b="0" i="0" u="none" strike="noStrike" cap="none" baseline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7203709" y="3243401"/>
            <a:ext cx="1470600" cy="5459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1800" b="1" i="0" u="none" strike="noStrike" cap="none" baseline="0" dirty="0">
                <a:latin typeface="Helvetica Neue"/>
                <a:ea typeface="Helvetica Neue"/>
                <a:cs typeface="Helvetica Neue"/>
                <a:sym typeface="Helvetica Neue"/>
              </a:rPr>
              <a:t>Año 2015</a:t>
            </a:r>
          </a:p>
        </p:txBody>
      </p:sp>
      <p:sp>
        <p:nvSpPr>
          <p:cNvPr id="157" name="Shape 157"/>
          <p:cNvSpPr/>
          <p:nvPr/>
        </p:nvSpPr>
        <p:spPr>
          <a:xfrm>
            <a:off x="902199" y="3297982"/>
            <a:ext cx="1413599" cy="5459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1800" b="1" i="0" u="none" strike="noStrike" cap="none" baseline="0" dirty="0">
                <a:latin typeface="Helvetica Neue"/>
                <a:ea typeface="Helvetica Neue"/>
                <a:cs typeface="Helvetica Neue"/>
                <a:sym typeface="Helvetica Neue"/>
              </a:rPr>
              <a:t>Año </a:t>
            </a:r>
            <a:r>
              <a:rPr lang="es-ES" sz="1800" b="1" dirty="0">
                <a:latin typeface="Helvetica Neue"/>
                <a:ea typeface="Helvetica Neue"/>
                <a:cs typeface="Helvetica Neue"/>
                <a:sym typeface="Helvetica Neue"/>
              </a:rPr>
              <a:t>2014</a:t>
            </a:r>
          </a:p>
        </p:txBody>
      </p:sp>
      <p:sp>
        <p:nvSpPr>
          <p:cNvPr id="158" name="Shape 158"/>
          <p:cNvSpPr/>
          <p:nvPr/>
        </p:nvSpPr>
        <p:spPr>
          <a:xfrm>
            <a:off x="9412182" y="4733550"/>
            <a:ext cx="2337899" cy="4572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2200" b="1" i="0" u="none" strike="noStrike" cap="none" baseline="0" dirty="0">
                <a:latin typeface="Helvetica Neue"/>
                <a:ea typeface="Helvetica Neue"/>
                <a:cs typeface="Helvetica Neue"/>
                <a:sym typeface="Helvetica Neue"/>
              </a:rPr>
              <a:t>Implementación</a:t>
            </a:r>
          </a:p>
        </p:txBody>
      </p:sp>
      <p:sp>
        <p:nvSpPr>
          <p:cNvPr id="159" name="Shape 159"/>
          <p:cNvSpPr/>
          <p:nvPr/>
        </p:nvSpPr>
        <p:spPr>
          <a:xfrm>
            <a:off x="1361425" y="5355561"/>
            <a:ext cx="1799099" cy="4572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2300" b="1">
                <a:latin typeface="Helvetica Neue"/>
                <a:ea typeface="Helvetica Neue"/>
                <a:cs typeface="Helvetica Neue"/>
                <a:sym typeface="Helvetica Neue"/>
              </a:rPr>
              <a:t>Pre-</a:t>
            </a:r>
            <a:r>
              <a:rPr lang="es-ES" sz="2300" b="1" i="0" u="none" strike="noStrike" cap="none" baseline="0">
                <a:latin typeface="Helvetica Neue"/>
                <a:ea typeface="Helvetica Neue"/>
                <a:cs typeface="Helvetica Neue"/>
                <a:sym typeface="Helvetica Neue"/>
              </a:rPr>
              <a:t>Diseño</a:t>
            </a:r>
          </a:p>
        </p:txBody>
      </p:sp>
      <p:cxnSp>
        <p:nvCxnSpPr>
          <p:cNvPr id="160" name="Shape 160"/>
          <p:cNvCxnSpPr/>
          <p:nvPr/>
        </p:nvCxnSpPr>
        <p:spPr>
          <a:xfrm rot="10800000">
            <a:off x="2260981" y="6145325"/>
            <a:ext cx="0" cy="59700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161" name="Shape 161"/>
          <p:cNvCxnSpPr/>
          <p:nvPr/>
        </p:nvCxnSpPr>
        <p:spPr>
          <a:xfrm rot="10800000">
            <a:off x="10306431" y="6077804"/>
            <a:ext cx="0" cy="395999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162" name="Shape 162"/>
          <p:cNvSpPr/>
          <p:nvPr/>
        </p:nvSpPr>
        <p:spPr>
          <a:xfrm>
            <a:off x="4769849" y="4520050"/>
            <a:ext cx="3809699" cy="2571899"/>
          </a:xfrm>
          <a:prstGeom prst="rightArrow">
            <a:avLst>
              <a:gd name="adj1" fmla="val 100000"/>
              <a:gd name="adj2" fmla="val 22162"/>
            </a:avLst>
          </a:prstGeom>
          <a:noFill/>
          <a:ln w="25400" cap="flat">
            <a:solidFill>
              <a:srgbClr val="85888D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3600" b="0" i="0" u="none" strike="noStrike" cap="none" baseline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5527779" y="4962150"/>
            <a:ext cx="1799099" cy="4572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2300" b="1" i="0" u="none" strike="noStrike" cap="none" baseline="0" dirty="0">
                <a:latin typeface="Helvetica Neue"/>
                <a:ea typeface="Helvetica Neue"/>
                <a:cs typeface="Helvetica Neue"/>
                <a:sym typeface="Helvetica Neue"/>
              </a:rPr>
              <a:t>Diseño</a:t>
            </a:r>
          </a:p>
        </p:txBody>
      </p:sp>
      <p:sp>
        <p:nvSpPr>
          <p:cNvPr id="164" name="Shape 164"/>
          <p:cNvSpPr/>
          <p:nvPr/>
        </p:nvSpPr>
        <p:spPr>
          <a:xfrm>
            <a:off x="902199" y="5461636"/>
            <a:ext cx="3161099" cy="12567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s-ES" sz="1800">
                <a:latin typeface="Helvetica Neue"/>
                <a:ea typeface="Helvetica Neue"/>
                <a:cs typeface="Helvetica Neue"/>
                <a:sym typeface="Helvetica Neue"/>
              </a:rPr>
              <a:t>Plan de Mejora Integral (PTI)</a:t>
            </a:r>
          </a:p>
        </p:txBody>
      </p:sp>
      <p:sp>
        <p:nvSpPr>
          <p:cNvPr id="165" name="Shape 165"/>
          <p:cNvSpPr/>
          <p:nvPr/>
        </p:nvSpPr>
        <p:spPr>
          <a:xfrm>
            <a:off x="5526700" y="5434750"/>
            <a:ext cx="1945799" cy="7425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s-ES" sz="1800" i="1" dirty="0">
                <a:latin typeface="Helvetica Neue"/>
                <a:ea typeface="Helvetica Neue"/>
                <a:cs typeface="Helvetica Neue"/>
                <a:sym typeface="Helvetica Neue"/>
              </a:rPr>
              <a:t>c/ un dispositivo</a:t>
            </a:r>
          </a:p>
        </p:txBody>
      </p:sp>
      <p:sp>
        <p:nvSpPr>
          <p:cNvPr id="166" name="Shape 166"/>
          <p:cNvSpPr/>
          <p:nvPr/>
        </p:nvSpPr>
        <p:spPr>
          <a:xfrm>
            <a:off x="9055600" y="4985856"/>
            <a:ext cx="3161099" cy="12567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s-ES" sz="1800" dirty="0">
                <a:latin typeface="Helvetica Neue"/>
                <a:ea typeface="Helvetica Neue"/>
                <a:cs typeface="Helvetica Neue"/>
                <a:sym typeface="Helvetica Neue"/>
              </a:rPr>
              <a:t>Plan de Mejora Integral (PTI)</a:t>
            </a:r>
          </a:p>
        </p:txBody>
      </p:sp>
      <p:sp>
        <p:nvSpPr>
          <p:cNvPr id="167" name="Shape 167"/>
          <p:cNvSpPr/>
          <p:nvPr/>
        </p:nvSpPr>
        <p:spPr>
          <a:xfrm>
            <a:off x="4878399" y="4540050"/>
            <a:ext cx="3242400" cy="6507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s-ES" sz="1800" i="1" dirty="0">
                <a:latin typeface="Helvetica Neue"/>
                <a:ea typeface="Helvetica Neue"/>
                <a:cs typeface="Helvetica Neue"/>
                <a:sym typeface="Helvetica Neue"/>
              </a:rPr>
              <a:t>Elaboración participativa del...</a:t>
            </a:r>
          </a:p>
        </p:txBody>
      </p:sp>
      <p:sp>
        <p:nvSpPr>
          <p:cNvPr id="168" name="Shape 168"/>
          <p:cNvSpPr/>
          <p:nvPr/>
        </p:nvSpPr>
        <p:spPr>
          <a:xfrm>
            <a:off x="1359400" y="4471036"/>
            <a:ext cx="2129400" cy="12567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s-ES" sz="1800" i="1" dirty="0">
                <a:latin typeface="Helvetica Neue"/>
                <a:ea typeface="Helvetica Neue"/>
                <a:cs typeface="Helvetica Neue"/>
                <a:sym typeface="Helvetica Neue"/>
              </a:rPr>
              <a:t>Conclusión del ...</a:t>
            </a:r>
          </a:p>
        </p:txBody>
      </p:sp>
      <p:sp>
        <p:nvSpPr>
          <p:cNvPr id="169" name="Shape 169"/>
          <p:cNvSpPr/>
          <p:nvPr/>
        </p:nvSpPr>
        <p:spPr>
          <a:xfrm>
            <a:off x="5590400" y="6361325"/>
            <a:ext cx="1799099" cy="4572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ES" sz="2000" b="1" dirty="0">
                <a:latin typeface="Helvetica Neue"/>
                <a:ea typeface="Helvetica Neue"/>
                <a:cs typeface="Helvetica Neue"/>
                <a:sym typeface="Helvetica Neue"/>
              </a:rPr>
              <a:t>Hoja de Ruta</a:t>
            </a:r>
          </a:p>
        </p:txBody>
      </p:sp>
      <p:sp>
        <p:nvSpPr>
          <p:cNvPr id="170" name="Shape 170"/>
          <p:cNvSpPr/>
          <p:nvPr/>
        </p:nvSpPr>
        <p:spPr>
          <a:xfrm>
            <a:off x="6353821" y="5979390"/>
            <a:ext cx="331199" cy="545999"/>
          </a:xfrm>
          <a:prstGeom prst="downArrow">
            <a:avLst>
              <a:gd name="adj1" fmla="val 50000"/>
              <a:gd name="adj2" fmla="val 53135"/>
            </a:avLst>
          </a:prstGeom>
          <a:solidFill>
            <a:srgbClr val="666666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200" y="9086425"/>
            <a:ext cx="3905250" cy="65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5900" y="9099325"/>
            <a:ext cx="3905250" cy="65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5550" y="9102900"/>
            <a:ext cx="3905250" cy="650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1381831" y="227144"/>
            <a:ext cx="10086798" cy="1444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00460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solidFill>
                  <a:schemeClr val="tx1"/>
                </a:solidFill>
                <a:latin typeface="Verdana" pitchFamily="34" charset="0"/>
                <a:ea typeface="Batang" pitchFamily="18" charset="-127"/>
                <a:cs typeface="Arial Unicode MS" pitchFamily="34" charset="-128"/>
              </a:rPr>
              <a:t>Programa Nacional de Formaci</a:t>
            </a:r>
            <a:r>
              <a:rPr lang="es-ES" sz="2800" dirty="0">
                <a:solidFill>
                  <a:schemeClr val="tx1"/>
                </a:solidFill>
                <a:latin typeface="Calibri"/>
                <a:ea typeface="Batang" pitchFamily="18" charset="-127"/>
                <a:cs typeface="Arial Unicode MS" pitchFamily="34" charset="-128"/>
              </a:rPr>
              <a:t>ó</a:t>
            </a:r>
            <a:r>
              <a:rPr lang="es-ES" sz="2800" dirty="0">
                <a:solidFill>
                  <a:schemeClr val="tx1"/>
                </a:solidFill>
                <a:latin typeface="Verdana" pitchFamily="34" charset="0"/>
                <a:ea typeface="Batang" pitchFamily="18" charset="-127"/>
                <a:cs typeface="Arial Unicode MS" pitchFamily="34" charset="-128"/>
              </a:rPr>
              <a:t>n Permanente</a:t>
            </a:r>
            <a:br>
              <a:rPr lang="es-ES" sz="2800" dirty="0">
                <a:solidFill>
                  <a:schemeClr val="tx1"/>
                </a:solidFill>
                <a:latin typeface="Verdana" pitchFamily="34" charset="0"/>
                <a:ea typeface="Batang" pitchFamily="18" charset="-127"/>
                <a:cs typeface="Arial Unicode MS" pitchFamily="34" charset="-128"/>
              </a:rPr>
            </a:br>
            <a:r>
              <a:rPr lang="es-ES" sz="2800" b="1" dirty="0" smtClean="0">
                <a:solidFill>
                  <a:schemeClr val="tx1"/>
                </a:solidFill>
                <a:latin typeface="Verdana" pitchFamily="34" charset="0"/>
                <a:ea typeface="Batang" pitchFamily="18" charset="-127"/>
                <a:cs typeface="Arial Unicode MS" pitchFamily="34" charset="-128"/>
              </a:rPr>
              <a:t>5</a:t>
            </a:r>
            <a:r>
              <a:rPr lang="es-ES" sz="2800" b="1" dirty="0">
                <a:solidFill>
                  <a:schemeClr val="tx1"/>
                </a:solidFill>
                <a:latin typeface="Verdana" pitchFamily="34" charset="0"/>
                <a:ea typeface="Batang" pitchFamily="18" charset="-127"/>
                <a:cs typeface="Arial Unicode MS" pitchFamily="34" charset="-128"/>
              </a:rPr>
              <a:t>°  JORNADA INSTITUCIONAL </a:t>
            </a:r>
            <a:r>
              <a:rPr lang="es-ES" sz="2800" b="1" dirty="0" smtClean="0">
                <a:solidFill>
                  <a:schemeClr val="tx1"/>
                </a:solidFill>
                <a:latin typeface="Verdana" pitchFamily="34" charset="0"/>
                <a:ea typeface="Batang" pitchFamily="18" charset="-127"/>
                <a:cs typeface="Arial Unicode MS" pitchFamily="34" charset="-128"/>
              </a:rPr>
              <a:t>DOCENTE</a:t>
            </a:r>
            <a:r>
              <a:rPr lang="es-ES" sz="2800" b="1" dirty="0" smtClean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es-A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004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28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es-A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rapecio"/>
          <p:cNvSpPr/>
          <p:nvPr/>
        </p:nvSpPr>
        <p:spPr>
          <a:xfrm>
            <a:off x="3532470" y="1292402"/>
            <a:ext cx="8807378" cy="7373619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s-AR"/>
          </a:p>
        </p:txBody>
      </p:sp>
      <p:sp>
        <p:nvSpPr>
          <p:cNvPr id="18" name="17 Llamada de flecha a la derecha"/>
          <p:cNvSpPr/>
          <p:nvPr/>
        </p:nvSpPr>
        <p:spPr>
          <a:xfrm>
            <a:off x="767363" y="370699"/>
            <a:ext cx="3379575" cy="8909790"/>
          </a:xfrm>
          <a:prstGeom prst="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 rot="5400000">
            <a:off x="7020013" y="368224"/>
            <a:ext cx="1832292" cy="4710925"/>
          </a:xfrm>
          <a:prstGeom prst="rect">
            <a:avLst/>
          </a:prstGeom>
          <a:noFill/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vert270" wrap="square" lIns="130046" tIns="65023" rIns="130046" bIns="65023" rtlCol="0" anchor="ctr">
            <a:spAutoFit/>
          </a:bodyPr>
          <a:lstStyle/>
          <a:p>
            <a:pPr algn="ctr"/>
            <a:r>
              <a:rPr lang="es-AR" sz="5100" dirty="0"/>
              <a:t>Tarea a </a:t>
            </a:r>
          </a:p>
          <a:p>
            <a:pPr algn="ctr"/>
            <a:r>
              <a:rPr lang="es-AR" sz="5100" dirty="0"/>
              <a:t>Desarrollar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58995" y="6720206"/>
            <a:ext cx="2765107" cy="831680"/>
          </a:xfrm>
          <a:prstGeom prst="rect">
            <a:avLst/>
          </a:prstGeom>
          <a:noFill/>
          <a:ln w="38100">
            <a:noFill/>
          </a:ln>
        </p:spPr>
        <p:txBody>
          <a:bodyPr wrap="square" lIns="130046" tIns="65023" rIns="130046" bIns="65023" rtlCol="0">
            <a:spAutoFit/>
          </a:bodyPr>
          <a:lstStyle/>
          <a:p>
            <a:pPr algn="ctr"/>
            <a:r>
              <a:rPr lang="es-AR" sz="4600" dirty="0"/>
              <a:t>QUÉ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833748" y="6720206"/>
            <a:ext cx="2969930" cy="1547088"/>
          </a:xfrm>
          <a:prstGeom prst="rect">
            <a:avLst/>
          </a:prstGeom>
          <a:noFill/>
          <a:ln w="38100">
            <a:noFill/>
          </a:ln>
        </p:spPr>
        <p:txBody>
          <a:bodyPr wrap="square" lIns="130046" tIns="65023" rIns="130046" bIns="65023" rtlCol="0">
            <a:spAutoFit/>
          </a:bodyPr>
          <a:lstStyle/>
          <a:p>
            <a:pPr algn="ctr"/>
            <a:r>
              <a:rPr lang="es-AR" sz="4600" dirty="0"/>
              <a:t>PARA QUÉ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972187" y="575522"/>
            <a:ext cx="1401405" cy="8397733"/>
          </a:xfrm>
          <a:prstGeom prst="rect">
            <a:avLst/>
          </a:prstGeom>
          <a:noFill/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vert270" wrap="square" lIns="130046" tIns="65023" rIns="130046" bIns="65023" rtlCol="0">
            <a:spAutoFit/>
          </a:bodyPr>
          <a:lstStyle/>
          <a:p>
            <a:pPr algn="ctr"/>
            <a:r>
              <a:rPr lang="es-AR" sz="4600" dirty="0"/>
              <a:t>Demanda de los estudiantes</a:t>
            </a:r>
          </a:p>
          <a:p>
            <a:r>
              <a:rPr lang="es-AR" dirty="0" smtClean="0"/>
              <a:t>Flexibilización del cursado: Nuevas formas de aprender y producir saberes: uso de las </a:t>
            </a:r>
            <a:r>
              <a:rPr lang="es-AR" dirty="0" err="1" smtClean="0"/>
              <a:t>TIC´s</a:t>
            </a:r>
            <a:r>
              <a:rPr lang="es-AR" dirty="0" smtClean="0"/>
              <a:t>, boletín digital, programa radial, plataforma, …..</a:t>
            </a:r>
            <a:endParaRPr lang="es-AR" dirty="0"/>
          </a:p>
        </p:txBody>
      </p:sp>
      <p:sp>
        <p:nvSpPr>
          <p:cNvPr id="22" name="21 Flecha curvada hacia la derecha"/>
          <p:cNvSpPr/>
          <p:nvPr/>
        </p:nvSpPr>
        <p:spPr>
          <a:xfrm rot="547556">
            <a:off x="4769820" y="2911469"/>
            <a:ext cx="1212109" cy="4077028"/>
          </a:xfrm>
          <a:prstGeom prst="curvedRight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3" name="22 Flecha curvada hacia la derecha"/>
          <p:cNvSpPr/>
          <p:nvPr/>
        </p:nvSpPr>
        <p:spPr>
          <a:xfrm rot="21237244" flipH="1">
            <a:off x="9677152" y="3033395"/>
            <a:ext cx="1228937" cy="3891632"/>
          </a:xfrm>
          <a:prstGeom prst="curvedRight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3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146938" y="370700"/>
            <a:ext cx="4813335" cy="65659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/>
        </p:spPr>
        <p:txBody>
          <a:bodyPr wrap="square" lIns="130046" tIns="65023" rIns="130046" bIns="65023" rtlCol="0" anchor="ctr">
            <a:spAutoFit/>
          </a:bodyPr>
          <a:lstStyle/>
          <a:p>
            <a:pPr algn="ctr"/>
            <a:r>
              <a:rPr lang="es-AR" sz="3400" dirty="0"/>
              <a:t>Tarea a Desarrollar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484243" y="1702048"/>
            <a:ext cx="3072341" cy="6565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pPr algn="ctr"/>
            <a:r>
              <a:rPr lang="es-AR" sz="3400" b="1" dirty="0"/>
              <a:t>QUÉ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8243393" y="1702048"/>
            <a:ext cx="2969930" cy="6565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pPr algn="ctr"/>
            <a:r>
              <a:rPr lang="es-AR" sz="3400" b="1" dirty="0"/>
              <a:t>PARA QUÉ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869774" y="4262331"/>
            <a:ext cx="2969930" cy="31475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pPr algn="ctr"/>
            <a:r>
              <a:rPr lang="es-AR" sz="2800" dirty="0"/>
              <a:t>Diseño e implementación de ACTIVIDADES CONCRETAS, VIABLES Y EVALUABLES. 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4966229" y="7027439"/>
            <a:ext cx="2867519" cy="5690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pPr algn="ctr"/>
            <a:r>
              <a:rPr lang="es-AR" sz="2800" b="1" dirty="0"/>
              <a:t>Evaluación</a:t>
            </a:r>
            <a:r>
              <a:rPr lang="es-AR" b="1" dirty="0" smtClean="0"/>
              <a:t> </a:t>
            </a:r>
            <a:endParaRPr lang="es-AR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0291621" y="3955098"/>
            <a:ext cx="2150639" cy="5622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pPr algn="ctr"/>
            <a:r>
              <a:rPr lang="es-AR" b="1" dirty="0" smtClean="0"/>
              <a:t>Desarrollo Profesional Docente</a:t>
            </a:r>
            <a:endParaRPr lang="es-AR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7936159" y="6003325"/>
            <a:ext cx="3072341" cy="346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pPr algn="ctr"/>
            <a:r>
              <a:rPr lang="es-AR" b="1" dirty="0" smtClean="0"/>
              <a:t>Investigación </a:t>
            </a:r>
            <a:endParaRPr lang="es-AR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966230" y="3545452"/>
            <a:ext cx="3072341" cy="10067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pPr algn="ctr"/>
            <a:r>
              <a:rPr lang="es-AR" sz="2800" b="1" dirty="0"/>
              <a:t>Producción de saberes</a:t>
            </a:r>
          </a:p>
        </p:txBody>
      </p:sp>
      <p:sp>
        <p:nvSpPr>
          <p:cNvPr id="22" name="21 Flecha abajo"/>
          <p:cNvSpPr/>
          <p:nvPr/>
        </p:nvSpPr>
        <p:spPr>
          <a:xfrm>
            <a:off x="1893888" y="2418927"/>
            <a:ext cx="307234" cy="184340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s-AR"/>
          </a:p>
        </p:txBody>
      </p:sp>
      <p:sp>
        <p:nvSpPr>
          <p:cNvPr id="23" name="22 Flecha doblada"/>
          <p:cNvSpPr/>
          <p:nvPr/>
        </p:nvSpPr>
        <p:spPr>
          <a:xfrm>
            <a:off x="3430059" y="3750275"/>
            <a:ext cx="1433759" cy="409646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4" name="23 Flecha doblada"/>
          <p:cNvSpPr/>
          <p:nvPr/>
        </p:nvSpPr>
        <p:spPr>
          <a:xfrm flipV="1">
            <a:off x="3430059" y="7027439"/>
            <a:ext cx="1433759" cy="512057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5" name="24 Flecha doblada hacia arriba"/>
          <p:cNvSpPr/>
          <p:nvPr/>
        </p:nvSpPr>
        <p:spPr>
          <a:xfrm>
            <a:off x="7833748" y="6515382"/>
            <a:ext cx="1843405" cy="716880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s-AR"/>
          </a:p>
        </p:txBody>
      </p:sp>
      <p:sp>
        <p:nvSpPr>
          <p:cNvPr id="28" name="27 Flecha doblada hacia arriba"/>
          <p:cNvSpPr/>
          <p:nvPr/>
        </p:nvSpPr>
        <p:spPr>
          <a:xfrm>
            <a:off x="7833748" y="5286445"/>
            <a:ext cx="4506101" cy="2355462"/>
          </a:xfrm>
          <a:prstGeom prst="bentUpArrow">
            <a:avLst>
              <a:gd name="adj1" fmla="val 8129"/>
              <a:gd name="adj2" fmla="val 11773"/>
              <a:gd name="adj3" fmla="val 1295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s-AR"/>
          </a:p>
        </p:txBody>
      </p:sp>
      <p:sp>
        <p:nvSpPr>
          <p:cNvPr id="29" name="28 Flecha derecha"/>
          <p:cNvSpPr/>
          <p:nvPr/>
        </p:nvSpPr>
        <p:spPr>
          <a:xfrm>
            <a:off x="8038571" y="4057509"/>
            <a:ext cx="2150639" cy="20482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s-AR"/>
          </a:p>
        </p:txBody>
      </p:sp>
      <p:sp>
        <p:nvSpPr>
          <p:cNvPr id="30" name="29 Flecha abajo"/>
          <p:cNvSpPr/>
          <p:nvPr/>
        </p:nvSpPr>
        <p:spPr>
          <a:xfrm>
            <a:off x="7833748" y="4569566"/>
            <a:ext cx="307234" cy="1433759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s-AR"/>
          </a:p>
        </p:txBody>
      </p:sp>
      <p:sp>
        <p:nvSpPr>
          <p:cNvPr id="31" name="30 Flecha doblada hacia arriba"/>
          <p:cNvSpPr/>
          <p:nvPr/>
        </p:nvSpPr>
        <p:spPr>
          <a:xfrm rot="10800000">
            <a:off x="6399989" y="2009282"/>
            <a:ext cx="1740993" cy="1433759"/>
          </a:xfrm>
          <a:prstGeom prst="bentUpArrow">
            <a:avLst>
              <a:gd name="adj1" fmla="val 12402"/>
              <a:gd name="adj2" fmla="val 13662"/>
              <a:gd name="adj3" fmla="val 25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9892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869774" y="1087579"/>
            <a:ext cx="1555294" cy="68615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vert270" wrap="square" lIns="130046" tIns="65023" rIns="130046" bIns="65023" rtlCol="0">
            <a:spAutoFit/>
          </a:bodyPr>
          <a:lstStyle/>
          <a:p>
            <a:pPr algn="ctr"/>
            <a:r>
              <a:rPr lang="es-AR" sz="2800" dirty="0"/>
              <a:t>Diseño e implementación de </a:t>
            </a:r>
          </a:p>
          <a:p>
            <a:pPr algn="ctr"/>
            <a:r>
              <a:rPr lang="es-AR" sz="2800" dirty="0"/>
              <a:t>ACTIVIDADES CONCRETAS, VIABLES Y EVALUABLES</a:t>
            </a:r>
            <a:r>
              <a:rPr lang="es-AR" dirty="0" smtClean="0"/>
              <a:t>. </a:t>
            </a:r>
            <a:endParaRPr lang="es-AR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020413" y="1497225"/>
            <a:ext cx="3072341" cy="9930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r>
              <a:rPr lang="es-AR" sz="2800" dirty="0" smtClean="0"/>
              <a:t>Formación General</a:t>
            </a:r>
            <a:endParaRPr lang="es-AR" sz="28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020413" y="4057509"/>
            <a:ext cx="3174753" cy="9930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r>
              <a:rPr lang="es-AR" sz="2800" dirty="0" smtClean="0"/>
              <a:t>Formación Específica</a:t>
            </a:r>
            <a:endParaRPr lang="es-AR" sz="28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020412" y="6632220"/>
            <a:ext cx="2867519" cy="142397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pPr algn="ctr"/>
            <a:r>
              <a:rPr lang="es-AR" sz="2800" dirty="0" smtClean="0"/>
              <a:t>Campo de la PPD y Residencia</a:t>
            </a:r>
            <a:endParaRPr lang="es-AR" sz="28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29925" y="5750835"/>
            <a:ext cx="3174753" cy="8699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r>
              <a:rPr lang="es-AR" sz="1600" dirty="0" smtClean="0"/>
              <a:t>Articulación </a:t>
            </a:r>
            <a:r>
              <a:rPr lang="es-AR" sz="1600" dirty="0"/>
              <a:t>al interior del  trayecto y con las Didácticas específicas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7059145" y="7744319"/>
            <a:ext cx="2867519" cy="6237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r>
              <a:rPr lang="es-AR" sz="1600" dirty="0" smtClean="0"/>
              <a:t>Articulación </a:t>
            </a:r>
            <a:r>
              <a:rPr lang="es-AR" sz="1600" dirty="0"/>
              <a:t>con las escuelas asociadas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6825510" y="1520195"/>
            <a:ext cx="2662696" cy="6237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r>
              <a:rPr lang="es-AR" sz="1600" dirty="0" smtClean="0"/>
              <a:t>Articulación entre unidades curriculares</a:t>
            </a:r>
            <a:endParaRPr lang="es-AR" sz="16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7129925" y="3600195"/>
            <a:ext cx="3072341" cy="8699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r>
              <a:rPr lang="es-AR" sz="1600" dirty="0" smtClean="0"/>
              <a:t>Diseño de secuencia de enseñanza que articulen  las </a:t>
            </a:r>
            <a:r>
              <a:rPr lang="es-AR" sz="1600" dirty="0" err="1" smtClean="0"/>
              <a:t>TIC´s</a:t>
            </a:r>
            <a:endParaRPr lang="es-AR" sz="1600" dirty="0"/>
          </a:p>
        </p:txBody>
      </p:sp>
      <p:cxnSp>
        <p:nvCxnSpPr>
          <p:cNvPr id="31" name="30 Conector recto de flecha"/>
          <p:cNvCxnSpPr/>
          <p:nvPr/>
        </p:nvCxnSpPr>
        <p:spPr>
          <a:xfrm>
            <a:off x="2405945" y="4364743"/>
            <a:ext cx="1024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>
            <a:off x="6195166" y="1832074"/>
            <a:ext cx="6144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6297577" y="4364743"/>
            <a:ext cx="6144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 flipV="1">
            <a:off x="5990343" y="6617793"/>
            <a:ext cx="1024114" cy="1024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5990343" y="7744319"/>
            <a:ext cx="1024114" cy="8192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11329419" y="1189990"/>
            <a:ext cx="1124406" cy="70663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vert="vert" wrap="square" lIns="130046" tIns="65023" rIns="130046" bIns="65023" rtlCol="0">
            <a:spAutoFit/>
          </a:bodyPr>
          <a:lstStyle/>
          <a:p>
            <a:pPr algn="ctr"/>
            <a:r>
              <a:rPr lang="es-AR" sz="2800" dirty="0"/>
              <a:t>INVESTIGACIÓN</a:t>
            </a:r>
          </a:p>
          <a:p>
            <a:pPr algn="ctr"/>
            <a:r>
              <a:rPr lang="es-AR" sz="2800" dirty="0"/>
              <a:t>DESARROLLO POFESIONAL DOCENTE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8144099" y="8425408"/>
            <a:ext cx="203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AULA 4</a:t>
            </a:r>
            <a:endParaRPr lang="es-AR" sz="24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7282325" y="2642715"/>
            <a:ext cx="203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AULA 1</a:t>
            </a:r>
            <a:endParaRPr lang="es-AR" sz="24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545297" y="6598770"/>
            <a:ext cx="203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AULA 3</a:t>
            </a:r>
            <a:endParaRPr lang="es-AR" sz="24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647709" y="4711639"/>
            <a:ext cx="203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AULA 2</a:t>
            </a:r>
            <a:endParaRPr lang="es-AR" sz="24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519994" y="8725710"/>
            <a:ext cx="11031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DESARROLLO INSTITUCIONAL</a:t>
            </a:r>
            <a:r>
              <a:rPr lang="es-AR" sz="2400" b="1" dirty="0" smtClean="0">
                <a:sym typeface="Wingdings" pitchFamily="2" charset="2"/>
              </a:rPr>
              <a:t> </a:t>
            </a:r>
            <a:r>
              <a:rPr lang="es-AR" sz="2400" b="1" dirty="0" smtClean="0"/>
              <a:t> Circuito administrativo- sistemas de información</a:t>
            </a:r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29474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45816" y="1996480"/>
            <a:ext cx="10464800" cy="3301999"/>
          </a:xfrm>
        </p:spPr>
        <p:txBody>
          <a:bodyPr/>
          <a:lstStyle/>
          <a:p>
            <a:r>
              <a:rPr lang="es-AR" sz="4000" b="1" dirty="0" smtClean="0"/>
              <a:t>ORGANIZAR </a:t>
            </a:r>
            <a:r>
              <a:rPr lang="es-AR" sz="4000" b="1" dirty="0"/>
              <a:t/>
            </a:r>
            <a:br>
              <a:rPr lang="es-AR" sz="4000" b="1" dirty="0"/>
            </a:br>
            <a:r>
              <a:rPr lang="es-AR" sz="4000" b="1" dirty="0" smtClean="0"/>
              <a:t> </a:t>
            </a:r>
            <a:br>
              <a:rPr lang="es-AR" sz="4000" b="1" dirty="0" smtClean="0"/>
            </a:br>
            <a:r>
              <a:rPr lang="es-AR" sz="4000" b="1" dirty="0" smtClean="0"/>
              <a:t>GRUPOS DE TRABAJO</a:t>
            </a:r>
            <a:endParaRPr lang="es-AR" sz="4000" b="1" dirty="0"/>
          </a:p>
        </p:txBody>
      </p:sp>
    </p:spTree>
    <p:extLst>
      <p:ext uri="{BB962C8B-B14F-4D97-AF65-F5344CB8AC3E}">
        <p14:creationId xmlns:p14="http://schemas.microsoft.com/office/powerpoint/2010/main" val="162145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044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3020413" y="1497225"/>
            <a:ext cx="3072341" cy="9930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r>
              <a:rPr lang="es-AR" sz="2800" dirty="0" smtClean="0"/>
              <a:t>Formación General</a:t>
            </a:r>
            <a:endParaRPr lang="es-AR" sz="28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020413" y="4057509"/>
            <a:ext cx="3174753" cy="9930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r>
              <a:rPr lang="es-AR" sz="2800" dirty="0" smtClean="0"/>
              <a:t>Formación Específica</a:t>
            </a:r>
            <a:endParaRPr lang="es-AR" sz="28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019795" y="5762876"/>
            <a:ext cx="2867519" cy="142397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pPr algn="ctr"/>
            <a:r>
              <a:rPr lang="es-AR" sz="2800" dirty="0" smtClean="0"/>
              <a:t>Campo de la PPD y Residencia</a:t>
            </a:r>
            <a:endParaRPr lang="es-AR" sz="28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129925" y="5311470"/>
            <a:ext cx="3174753" cy="8699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r>
              <a:rPr lang="es-AR" sz="1600" dirty="0" smtClean="0"/>
              <a:t>Articulación </a:t>
            </a:r>
            <a:r>
              <a:rPr lang="es-AR" sz="1600" dirty="0"/>
              <a:t>al interior del  trayecto y con las Didácticas específicas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7032271" y="6617793"/>
            <a:ext cx="2867519" cy="6237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r>
              <a:rPr lang="es-AR" sz="1600" dirty="0" smtClean="0"/>
              <a:t>Articulación </a:t>
            </a:r>
            <a:r>
              <a:rPr lang="es-AR" sz="1600" dirty="0"/>
              <a:t>con las escuelas asociadas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6825510" y="1520195"/>
            <a:ext cx="2662696" cy="6237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r>
              <a:rPr lang="es-AR" sz="1600" dirty="0" smtClean="0"/>
              <a:t>Articulación entre unidades curriculares</a:t>
            </a:r>
            <a:endParaRPr lang="es-AR" sz="1600" dirty="0"/>
          </a:p>
        </p:txBody>
      </p:sp>
      <p:sp>
        <p:nvSpPr>
          <p:cNvPr id="23" name="22 CuadroTexto"/>
          <p:cNvSpPr txBox="1"/>
          <p:nvPr/>
        </p:nvSpPr>
        <p:spPr>
          <a:xfrm>
            <a:off x="7129925" y="3600195"/>
            <a:ext cx="3072341" cy="8699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30046" tIns="65023" rIns="130046" bIns="65023" rtlCol="0">
            <a:spAutoFit/>
          </a:bodyPr>
          <a:lstStyle/>
          <a:p>
            <a:r>
              <a:rPr lang="es-AR" sz="1600" dirty="0" smtClean="0"/>
              <a:t>Diseño de secuencia de enseñanza que articulen  las </a:t>
            </a:r>
            <a:r>
              <a:rPr lang="es-AR" sz="1600" dirty="0" err="1" smtClean="0"/>
              <a:t>TIC´s</a:t>
            </a:r>
            <a:endParaRPr lang="es-AR" sz="1600" dirty="0"/>
          </a:p>
        </p:txBody>
      </p:sp>
      <p:cxnSp>
        <p:nvCxnSpPr>
          <p:cNvPr id="31" name="30 Conector recto de flecha"/>
          <p:cNvCxnSpPr/>
          <p:nvPr/>
        </p:nvCxnSpPr>
        <p:spPr>
          <a:xfrm>
            <a:off x="2405945" y="4364743"/>
            <a:ext cx="1024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 de flecha"/>
          <p:cNvCxnSpPr/>
          <p:nvPr/>
        </p:nvCxnSpPr>
        <p:spPr>
          <a:xfrm>
            <a:off x="6195166" y="1832074"/>
            <a:ext cx="6144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>
            <a:off x="6297577" y="4364743"/>
            <a:ext cx="6144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/>
          <p:nvPr/>
        </p:nvCxnSpPr>
        <p:spPr>
          <a:xfrm flipV="1">
            <a:off x="5990343" y="5729207"/>
            <a:ext cx="1024114" cy="1024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5887314" y="6753321"/>
            <a:ext cx="1024731" cy="433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9899790" y="7688009"/>
            <a:ext cx="203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solidFill>
                  <a:srgbClr val="FF0000"/>
                </a:solidFill>
              </a:rPr>
              <a:t>B</a:t>
            </a:r>
            <a:r>
              <a:rPr lang="es-AR" sz="2400" b="1" dirty="0" smtClean="0">
                <a:solidFill>
                  <a:srgbClr val="FF0000"/>
                </a:solidFill>
              </a:rPr>
              <a:t>iblioteca</a:t>
            </a:r>
            <a:endParaRPr lang="es-AR" sz="2400" b="1" dirty="0">
              <a:solidFill>
                <a:srgbClr val="FF0000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9493800" y="1532105"/>
            <a:ext cx="203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rgbClr val="FF0000"/>
                </a:solidFill>
              </a:rPr>
              <a:t>AULA 1</a:t>
            </a:r>
            <a:endParaRPr lang="es-AR" sz="2400" b="1" dirty="0">
              <a:solidFill>
                <a:srgbClr val="FF0000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0320919" y="5498374"/>
            <a:ext cx="203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rgbClr val="FF0000"/>
                </a:solidFill>
              </a:rPr>
              <a:t>AULA 3</a:t>
            </a:r>
            <a:endParaRPr lang="es-AR" sz="2400" b="1" dirty="0">
              <a:solidFill>
                <a:srgbClr val="FF0000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0242945" y="3804352"/>
            <a:ext cx="203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rgbClr val="FF0000"/>
                </a:solidFill>
              </a:rPr>
              <a:t>AULA 2</a:t>
            </a:r>
            <a:endParaRPr lang="es-AR" sz="2400" b="1" dirty="0">
              <a:solidFill>
                <a:srgbClr val="FF0000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779904" y="7685111"/>
            <a:ext cx="546982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DESARROLLO INSTITUCIONAL</a:t>
            </a:r>
            <a:endParaRPr lang="es-AR" sz="2400" b="1" dirty="0"/>
          </a:p>
        </p:txBody>
      </p:sp>
      <p:sp>
        <p:nvSpPr>
          <p:cNvPr id="4" name="3 Rectángulo"/>
          <p:cNvSpPr/>
          <p:nvPr/>
        </p:nvSpPr>
        <p:spPr>
          <a:xfrm>
            <a:off x="7014457" y="7685111"/>
            <a:ext cx="267252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AR" sz="1800" dirty="0" smtClean="0"/>
              <a:t>Circuito </a:t>
            </a:r>
            <a:r>
              <a:rPr lang="es-AR" sz="1800" dirty="0"/>
              <a:t>administrativo- </a:t>
            </a:r>
            <a:endParaRPr lang="es-AR" sz="1800" dirty="0" smtClean="0"/>
          </a:p>
          <a:p>
            <a:r>
              <a:rPr lang="es-AR" sz="1800" dirty="0" smtClean="0"/>
              <a:t>sistemas </a:t>
            </a:r>
            <a:r>
              <a:rPr lang="es-AR" sz="1800" dirty="0"/>
              <a:t>de información</a:t>
            </a:r>
            <a:endParaRPr lang="es-AR" sz="18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9996359" y="6645600"/>
            <a:ext cx="203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rgbClr val="FF0000"/>
                </a:solidFill>
              </a:rPr>
              <a:t>AULA 4</a:t>
            </a:r>
            <a:endParaRPr lang="es-AR" sz="2400" b="1" dirty="0">
              <a:solidFill>
                <a:srgbClr val="FF0000"/>
              </a:solidFill>
            </a:endParaRPr>
          </a:p>
        </p:txBody>
      </p:sp>
      <p:cxnSp>
        <p:nvCxnSpPr>
          <p:cNvPr id="27" name="26 Conector recto de flecha"/>
          <p:cNvCxnSpPr/>
          <p:nvPr/>
        </p:nvCxnSpPr>
        <p:spPr>
          <a:xfrm>
            <a:off x="6270360" y="8008276"/>
            <a:ext cx="6144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4173458" y="8650225"/>
            <a:ext cx="4862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>
                <a:solidFill>
                  <a:srgbClr val="FF0000"/>
                </a:solidFill>
              </a:rPr>
              <a:t>Plenario 20:30 </a:t>
            </a:r>
            <a:r>
              <a:rPr lang="es-AR" sz="4000" b="1" dirty="0" err="1" smtClean="0">
                <a:solidFill>
                  <a:srgbClr val="FF0000"/>
                </a:solidFill>
              </a:rPr>
              <a:t>hs</a:t>
            </a:r>
            <a:endParaRPr lang="es-A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1181375" y="2253000"/>
            <a:ext cx="10796399" cy="6166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buSzPct val="45833"/>
              <a:buFont typeface="Arial"/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Este dispositivo busca condensar en un </a:t>
            </a:r>
            <a:r>
              <a:rPr lang="es-E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de trabajo institucional</a:t>
            </a: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mediante procedimientos claramente establecidos, los siguientes criterios:</a:t>
            </a:r>
          </a:p>
          <a:p>
            <a:pPr marL="0" lvl="0" indent="0" algn="just" rtl="0">
              <a:spcBef>
                <a:spcPts val="0"/>
              </a:spcBef>
              <a:buFont typeface="Arial"/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just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propuesta </a:t>
            </a:r>
            <a:r>
              <a:rPr lang="es-E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participativa</a:t>
            </a: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acordada institucionalmente en la que todos los actores se vean implicados, no sólo en instancias deliberativas, sino también en la implementación y evaluación de las acciones llevadas a cabo.</a:t>
            </a:r>
            <a:b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just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propuestas de </a:t>
            </a:r>
            <a:r>
              <a:rPr lang="es-E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calidad</a:t>
            </a: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entendidas como procesos de mejora cuyo horizonte es el logro de los objetivos de las políticas públicas para la educación superior.</a:t>
            </a:r>
            <a:b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just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propuestas </a:t>
            </a:r>
            <a:r>
              <a:rPr lang="es-E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integrales</a:t>
            </a: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implica lograr una mirada de la compleja realidad institucional para proponer acciones que atiendan sus diferentes dimensiones.</a:t>
            </a:r>
            <a:b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s-ES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just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propuestas </a:t>
            </a:r>
            <a:r>
              <a:rPr lang="es-E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territorializadas</a:t>
            </a: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aunque el encuadre político educativo es común y claramente establecido, no se busca la homogeneización de las instituciones, sino la contextualización de los objetivos a la propia realidad local. </a:t>
            </a:r>
          </a:p>
        </p:txBody>
      </p:sp>
      <p:sp>
        <p:nvSpPr>
          <p:cNvPr id="179" name="Shape 179"/>
          <p:cNvSpPr/>
          <p:nvPr/>
        </p:nvSpPr>
        <p:spPr>
          <a:xfrm>
            <a:off x="428666" y="556320"/>
            <a:ext cx="10464300" cy="16416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ES" sz="3600" b="1">
                <a:latin typeface="Helvetica Neue"/>
                <a:ea typeface="Helvetica Neue"/>
                <a:cs typeface="Helvetica Neue"/>
                <a:sym typeface="Helvetica Neue"/>
              </a:rPr>
              <a:t>La Hoja de Ruta 2015</a:t>
            </a:r>
          </a:p>
          <a:p>
            <a:pPr marL="90170" lvl="0" indent="0" algn="l" rtl="0">
              <a:spcBef>
                <a:spcPts val="0"/>
              </a:spcBef>
              <a:buSzPct val="68750"/>
              <a:buNone/>
            </a:pPr>
            <a:r>
              <a:rPr lang="es-ES" sz="1600" i="1">
                <a:latin typeface="Helvetica Neue"/>
                <a:ea typeface="Helvetica Neue"/>
                <a:cs typeface="Helvetica Neue"/>
                <a:sym typeface="Helvetica Neue"/>
              </a:rPr>
              <a:t>Estrategias operativas y metodológicas </a:t>
            </a:r>
          </a:p>
          <a:p>
            <a:pPr marL="90170" lvl="0" indent="0" algn="l" rtl="0">
              <a:spcBef>
                <a:spcPts val="0"/>
              </a:spcBef>
              <a:buSzPct val="68750"/>
              <a:buNone/>
            </a:pPr>
            <a:r>
              <a:rPr lang="es-ES" sz="1600" i="1">
                <a:latin typeface="Helvetica Neue"/>
                <a:ea typeface="Helvetica Neue"/>
                <a:cs typeface="Helvetica Neue"/>
                <a:sym typeface="Helvetica Neue"/>
              </a:rPr>
              <a:t>para la elaboración y presentación de los PMI-PTI</a:t>
            </a: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30771" y="624043"/>
            <a:ext cx="1687199" cy="650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41401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517012" y="808700"/>
            <a:ext cx="11789653" cy="6911953"/>
          </a:xfrm>
          <a:prstGeom prst="rect">
            <a:avLst/>
          </a:prstGeom>
          <a:noFill/>
          <a:ln>
            <a:noFill/>
          </a:ln>
        </p:spPr>
        <p:txBody>
          <a:bodyPr lIns="130025" tIns="64995" rIns="130025" bIns="64995" anchor="t" anchorCtr="0">
            <a:noAutofit/>
          </a:bodyPr>
          <a:lstStyle/>
          <a:p>
            <a:pPr indent="-390138">
              <a:spcBef>
                <a:spcPts val="0"/>
              </a:spcBef>
              <a:buSzPct val="25000"/>
              <a:buNone/>
            </a:pPr>
            <a:r>
              <a:rPr lang="es-ES" sz="3400" b="1" i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¿Cómo llevar adelante </a:t>
            </a:r>
            <a:endParaRPr lang="es-ES" sz="3400" b="1" i="1" dirty="0" smtClean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90138">
              <a:spcBef>
                <a:spcPts val="0"/>
              </a:spcBef>
              <a:buSzPct val="25000"/>
              <a:buNone/>
            </a:pPr>
            <a:r>
              <a:rPr lang="es-ES" sz="3400" b="1" i="1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nuestro  </a:t>
            </a:r>
            <a:r>
              <a:rPr lang="es-ES" sz="3400" b="1" i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proyecto </a:t>
            </a:r>
            <a:r>
              <a:rPr lang="es-ES" sz="3400" b="1" i="1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educativo?</a:t>
            </a:r>
          </a:p>
          <a:p>
            <a:pPr indent="-390138" algn="ctr">
              <a:spcBef>
                <a:spcPts val="0"/>
              </a:spcBef>
              <a:buSzPct val="25000"/>
              <a:buNone/>
            </a:pPr>
            <a:endParaRPr sz="3400" i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90138" algn="just">
              <a:buSzPct val="25000"/>
              <a:buNone/>
            </a:pPr>
            <a:r>
              <a:rPr lang="es-ES" sz="2800" i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“Con diálogo y participación” (...) </a:t>
            </a:r>
          </a:p>
          <a:p>
            <a:pPr indent="-390138" algn="just">
              <a:buSzPct val="25000"/>
              <a:buNone/>
            </a:pPr>
            <a:r>
              <a:rPr lang="es-ES" sz="2800" i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Y qué es el diálogo</a:t>
            </a:r>
            <a:r>
              <a:rPr lang="es-ES" sz="2800" i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?</a:t>
            </a:r>
          </a:p>
          <a:p>
            <a:pPr indent="-390138" algn="just">
              <a:buSzPct val="25000"/>
              <a:buNone/>
            </a:pPr>
            <a:endParaRPr sz="2800" i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Verdana"/>
              <a:cs typeface="Verdana"/>
              <a:sym typeface="Verdana"/>
            </a:endParaRPr>
          </a:p>
          <a:p>
            <a:pPr indent="-390138" algn="just">
              <a:buSzPct val="25000"/>
              <a:buNone/>
            </a:pPr>
            <a:r>
              <a:rPr lang="es-ES" sz="2800" i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Es una relación horizontal (…)</a:t>
            </a:r>
          </a:p>
          <a:p>
            <a:pPr marL="0" indent="0" algn="just">
              <a:buSzPct val="25000"/>
              <a:buNone/>
            </a:pPr>
            <a:r>
              <a:rPr lang="es-ES" sz="2800" i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  <a:sym typeface="Verdana"/>
              </a:rPr>
              <a:t>Se nutre del amor, de la humildad, de la esperanza, de la fe, de la confianza. Por eso sólo el diálogo comunica. Y cuando los polos del diálogo se ligan así, con amor, esperanza y fe de uno en el otro, se hacen críticos en la búsqueda de algo. Sólo ahí hay comunicación (…) el diálogo es por tanto, el camino indispensable </a:t>
            </a:r>
            <a:r>
              <a:rPr lang="es-ES" sz="2800" i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(…)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510969"/>
            <a:ext cx="6411839" cy="2242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5204" y="7501277"/>
            <a:ext cx="6566471" cy="22426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Rectángulo"/>
          <p:cNvSpPr/>
          <p:nvPr/>
        </p:nvSpPr>
        <p:spPr>
          <a:xfrm>
            <a:off x="5350272" y="7716661"/>
            <a:ext cx="57983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853"/>
              </a:spcBef>
            </a:pPr>
            <a:r>
              <a:rPr lang="es-ES" b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Paulo Freire. </a:t>
            </a:r>
            <a:r>
              <a:rPr lang="es-ES" b="1" i="1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La educación como práctica de la libertad. Siglo XXI</a:t>
            </a:r>
            <a:endParaRPr lang="es-ES" b="1" i="1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7966485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80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607625" y="7826521"/>
            <a:ext cx="3874499" cy="12384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100" b="0" i="0" u="none" strike="noStrike" cap="none" baseline="0">
              <a:solidFill>
                <a:srgbClr val="C27BA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607625" y="6193370"/>
            <a:ext cx="3874499" cy="12384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100" b="0" i="0" u="none" strike="noStrike" cap="none" baseline="0">
              <a:solidFill>
                <a:srgbClr val="C27BA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588900" y="7748650"/>
            <a:ext cx="11532000" cy="1365299"/>
          </a:xfrm>
          <a:prstGeom prst="rightArrow">
            <a:avLst>
              <a:gd name="adj1" fmla="val 97880"/>
              <a:gd name="adj2" fmla="val 24687"/>
            </a:avLst>
          </a:prstGeom>
          <a:noFill/>
          <a:ln w="25400" cap="flat">
            <a:solidFill>
              <a:srgbClr val="85888D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2250" tIns="72250" rIns="72250" bIns="722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100" b="0" i="0" u="none" strike="noStrike" cap="none" baseline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588900" y="6126449"/>
            <a:ext cx="11532000" cy="1365299"/>
          </a:xfrm>
          <a:prstGeom prst="rightArrow">
            <a:avLst>
              <a:gd name="adj1" fmla="val 97880"/>
              <a:gd name="adj2" fmla="val 24687"/>
            </a:avLst>
          </a:prstGeom>
          <a:noFill/>
          <a:ln w="25400" cap="flat">
            <a:solidFill>
              <a:srgbClr val="85888D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2250" tIns="72250" rIns="72250" bIns="722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100" b="0" i="0" u="none" strike="noStrike" cap="none" baseline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824206" y="6235032"/>
            <a:ext cx="3494400" cy="1159799"/>
          </a:xfrm>
          <a:prstGeom prst="rect">
            <a:avLst/>
          </a:prstGeom>
          <a:noFill/>
          <a:ln>
            <a:noFill/>
          </a:ln>
        </p:spPr>
        <p:txBody>
          <a:bodyPr lIns="72250" tIns="72250" rIns="72250" bIns="72250" anchor="ctr" anchorCtr="0">
            <a:noAutofit/>
          </a:bodyPr>
          <a:lstStyle/>
          <a:p>
            <a:pPr marR="0" lvl="0" algn="ctr" rtl="0">
              <a:spcBef>
                <a:spcPts val="0"/>
              </a:spcBef>
              <a:buNone/>
            </a:pPr>
            <a:r>
              <a:rPr lang="es-ES" sz="4300" b="1">
                <a:latin typeface="Helvetica Neue"/>
                <a:ea typeface="Helvetica Neue"/>
                <a:cs typeface="Helvetica Neue"/>
                <a:sym typeface="Helvetica Neue"/>
              </a:rPr>
              <a:t>Integralidad</a:t>
            </a:r>
          </a:p>
        </p:txBody>
      </p:sp>
      <p:sp>
        <p:nvSpPr>
          <p:cNvPr id="190" name="Shape 190"/>
          <p:cNvSpPr/>
          <p:nvPr/>
        </p:nvSpPr>
        <p:spPr>
          <a:xfrm>
            <a:off x="4553475" y="6332700"/>
            <a:ext cx="7473900" cy="941699"/>
          </a:xfrm>
          <a:prstGeom prst="rect">
            <a:avLst/>
          </a:prstGeom>
          <a:noFill/>
          <a:ln>
            <a:noFill/>
          </a:ln>
        </p:spPr>
        <p:txBody>
          <a:bodyPr lIns="72250" tIns="72250" rIns="72250" bIns="72250" anchor="ctr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s-ES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articulando las diferentes dimensiones institucionales</a:t>
            </a:r>
          </a:p>
        </p:txBody>
      </p:sp>
      <p:sp>
        <p:nvSpPr>
          <p:cNvPr id="191" name="Shape 191"/>
          <p:cNvSpPr/>
          <p:nvPr/>
        </p:nvSpPr>
        <p:spPr>
          <a:xfrm>
            <a:off x="4629675" y="7878725"/>
            <a:ext cx="7224299" cy="941699"/>
          </a:xfrm>
          <a:prstGeom prst="rect">
            <a:avLst/>
          </a:prstGeom>
          <a:noFill/>
          <a:ln>
            <a:noFill/>
          </a:ln>
        </p:spPr>
        <p:txBody>
          <a:bodyPr lIns="72250" tIns="72250" rIns="72250" bIns="72250" anchor="ctr" anchorCtr="0">
            <a:noAutofit/>
          </a:bodyPr>
          <a:lstStyle/>
          <a:p>
            <a:pPr marL="0" lvl="0" indent="0" rtl="0">
              <a:spcBef>
                <a:spcPts val="900"/>
              </a:spcBef>
              <a:buNone/>
            </a:pPr>
            <a:r>
              <a:rPr lang="es-ES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puesta en valor del enclave del IES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81720" y="921185"/>
            <a:ext cx="10822880" cy="1852464"/>
          </a:xfrm>
          <a:prstGeom prst="rect">
            <a:avLst/>
          </a:prstGeom>
          <a:noFill/>
          <a:ln>
            <a:noFill/>
          </a:ln>
        </p:spPr>
        <p:txBody>
          <a:bodyPr lIns="65000" tIns="0" rIns="6500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es-ES" sz="4000" b="1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es-ES" sz="4000" b="1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s-ES" sz="4000" b="1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es-ES" sz="4000" b="1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s-ES" sz="4000" b="1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es-ES" sz="4000" b="1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s-ES" sz="4000" b="1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es-ES" sz="4000" b="1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s-ES" sz="2800" b="1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es-ES" sz="2800" b="1" i="0" u="none" strike="noStrike" cap="none" baseline="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s-ES" sz="4000" b="1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¿Q</a:t>
            </a:r>
            <a:r>
              <a:rPr lang="es-ES" sz="400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ué ejes orientan nuestro trabajo</a:t>
            </a:r>
            <a:r>
              <a:rPr lang="es-ES" sz="4000" b="1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  <a:r>
              <a:rPr lang="es-ES" sz="51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-ES" sz="5100" b="1" i="0" u="none" strike="noStrike" cap="none" baseline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s-ES" sz="5100" b="1" i="0" u="none" strike="noStrike" cap="none" baseline="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588900" y="4450050"/>
            <a:ext cx="11532000" cy="1365299"/>
          </a:xfrm>
          <a:prstGeom prst="rightArrow">
            <a:avLst>
              <a:gd name="adj1" fmla="val 97880"/>
              <a:gd name="adj2" fmla="val 24687"/>
            </a:avLst>
          </a:prstGeom>
          <a:noFill/>
          <a:ln w="25400" cap="flat">
            <a:solidFill>
              <a:srgbClr val="85888D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2250" tIns="72250" rIns="72250" bIns="722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100" b="0" i="0" u="none" strike="noStrike" cap="none" baseline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4" name="Shape 194"/>
          <p:cNvSpPr/>
          <p:nvPr/>
        </p:nvSpPr>
        <p:spPr>
          <a:xfrm>
            <a:off x="607625" y="4506673"/>
            <a:ext cx="3874499" cy="12384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100" b="0" i="0" u="none" strike="noStrike" cap="none" baseline="0">
              <a:solidFill>
                <a:srgbClr val="C27BA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824206" y="4558632"/>
            <a:ext cx="3494400" cy="1159799"/>
          </a:xfrm>
          <a:prstGeom prst="rect">
            <a:avLst/>
          </a:prstGeom>
          <a:noFill/>
          <a:ln>
            <a:noFill/>
          </a:ln>
        </p:spPr>
        <p:txBody>
          <a:bodyPr lIns="72250" tIns="72250" rIns="72250" bIns="72250" anchor="ctr" anchorCtr="0">
            <a:noAutofit/>
          </a:bodyPr>
          <a:lstStyle/>
          <a:p>
            <a:pPr marR="0" lvl="0" algn="ctr" rtl="0">
              <a:spcBef>
                <a:spcPts val="0"/>
              </a:spcBef>
              <a:buNone/>
            </a:pPr>
            <a:r>
              <a:rPr lang="es-ES" sz="4300" b="1">
                <a:latin typeface="Helvetica Neue"/>
                <a:ea typeface="Helvetica Neue"/>
                <a:cs typeface="Helvetica Neue"/>
                <a:sym typeface="Helvetica Neue"/>
              </a:rPr>
              <a:t>Calidad</a:t>
            </a:r>
          </a:p>
        </p:txBody>
      </p:sp>
      <p:sp>
        <p:nvSpPr>
          <p:cNvPr id="196" name="Shape 196"/>
          <p:cNvSpPr/>
          <p:nvPr/>
        </p:nvSpPr>
        <p:spPr>
          <a:xfrm>
            <a:off x="4484775" y="4656300"/>
            <a:ext cx="7371600" cy="941699"/>
          </a:xfrm>
          <a:prstGeom prst="rect">
            <a:avLst/>
          </a:prstGeom>
          <a:noFill/>
          <a:ln>
            <a:noFill/>
          </a:ln>
        </p:spPr>
        <p:txBody>
          <a:bodyPr lIns="72250" tIns="72250" rIns="72250" bIns="72250" anchor="ctr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s-ES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la mejora en relación de los objetivos políticos-pedagógicos</a:t>
            </a:r>
          </a:p>
        </p:txBody>
      </p:sp>
      <p:sp>
        <p:nvSpPr>
          <p:cNvPr id="197" name="Shape 197"/>
          <p:cNvSpPr/>
          <p:nvPr/>
        </p:nvSpPr>
        <p:spPr>
          <a:xfrm>
            <a:off x="580150" y="7871051"/>
            <a:ext cx="3824999" cy="1159799"/>
          </a:xfrm>
          <a:prstGeom prst="rect">
            <a:avLst/>
          </a:prstGeom>
          <a:noFill/>
          <a:ln>
            <a:noFill/>
          </a:ln>
        </p:spPr>
        <p:txBody>
          <a:bodyPr lIns="72250" tIns="72250" rIns="72250" bIns="72250" anchor="ctr" anchorCtr="0">
            <a:noAutofit/>
          </a:bodyPr>
          <a:lstStyle/>
          <a:p>
            <a:pPr marR="0" lvl="0" algn="ctr" rtl="0">
              <a:spcBef>
                <a:spcPts val="0"/>
              </a:spcBef>
              <a:buNone/>
            </a:pPr>
            <a:r>
              <a:rPr lang="es-ES" sz="4300" b="1">
                <a:latin typeface="Helvetica Neue"/>
                <a:ea typeface="Helvetica Neue"/>
                <a:cs typeface="Helvetica Neue"/>
                <a:sym typeface="Helvetica Neue"/>
              </a:rPr>
              <a:t>Territorialidad</a:t>
            </a:r>
          </a:p>
        </p:txBody>
      </p:sp>
      <p:sp>
        <p:nvSpPr>
          <p:cNvPr id="199" name="Shape 199"/>
          <p:cNvSpPr/>
          <p:nvPr/>
        </p:nvSpPr>
        <p:spPr>
          <a:xfrm>
            <a:off x="588900" y="2773649"/>
            <a:ext cx="11532000" cy="1365299"/>
          </a:xfrm>
          <a:prstGeom prst="rightArrow">
            <a:avLst>
              <a:gd name="adj1" fmla="val 97880"/>
              <a:gd name="adj2" fmla="val 24687"/>
            </a:avLst>
          </a:prstGeom>
          <a:noFill/>
          <a:ln w="25400" cap="flat">
            <a:solidFill>
              <a:srgbClr val="85888D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72250" tIns="72250" rIns="72250" bIns="722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100" b="0" i="0" u="none" strike="noStrike" cap="none" baseline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607625" y="2830273"/>
            <a:ext cx="3874499" cy="12384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5100" b="0" i="0" u="none" strike="noStrike" cap="none" baseline="0">
              <a:solidFill>
                <a:srgbClr val="C27BA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1" name="Shape 201"/>
          <p:cNvSpPr/>
          <p:nvPr/>
        </p:nvSpPr>
        <p:spPr>
          <a:xfrm>
            <a:off x="580150" y="2882225"/>
            <a:ext cx="3902099" cy="1159799"/>
          </a:xfrm>
          <a:prstGeom prst="rect">
            <a:avLst/>
          </a:prstGeom>
          <a:noFill/>
          <a:ln>
            <a:noFill/>
          </a:ln>
        </p:spPr>
        <p:txBody>
          <a:bodyPr lIns="72250" tIns="72250" rIns="72250" bIns="72250" anchor="ctr" anchorCtr="0">
            <a:noAutofit/>
          </a:bodyPr>
          <a:lstStyle/>
          <a:p>
            <a:pPr marR="0" lvl="0" algn="ctr" rtl="0">
              <a:spcBef>
                <a:spcPts val="0"/>
              </a:spcBef>
              <a:buNone/>
            </a:pPr>
            <a:r>
              <a:rPr lang="es-ES" sz="4300" b="1">
                <a:latin typeface="Helvetica Neue"/>
                <a:ea typeface="Helvetica Neue"/>
                <a:cs typeface="Helvetica Neue"/>
                <a:sym typeface="Helvetica Neue"/>
              </a:rPr>
              <a:t>Participación</a:t>
            </a:r>
          </a:p>
        </p:txBody>
      </p:sp>
      <p:sp>
        <p:nvSpPr>
          <p:cNvPr id="202" name="Shape 202"/>
          <p:cNvSpPr/>
          <p:nvPr/>
        </p:nvSpPr>
        <p:spPr>
          <a:xfrm>
            <a:off x="4482250" y="2979900"/>
            <a:ext cx="7371600" cy="941699"/>
          </a:xfrm>
          <a:prstGeom prst="rect">
            <a:avLst/>
          </a:prstGeom>
          <a:noFill/>
          <a:ln>
            <a:noFill/>
          </a:ln>
        </p:spPr>
        <p:txBody>
          <a:bodyPr lIns="72250" tIns="72250" rIns="72250" bIns="72250" anchor="ctr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r>
              <a:rPr lang="es-ES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acuerdos con todos los actores intrainstitucionales</a:t>
            </a:r>
          </a:p>
        </p:txBody>
      </p:sp>
      <p:pic>
        <p:nvPicPr>
          <p:cNvPr id="20" name="19 Imagen" descr="Captura de pantalla 2014-05-07 a la(s)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60" y="268288"/>
            <a:ext cx="2253050" cy="921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20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" r="54594"/>
          <a:stretch>
            <a:fillRect/>
          </a:stretch>
        </p:blipFill>
        <p:spPr bwMode="auto">
          <a:xfrm>
            <a:off x="10389031" y="0"/>
            <a:ext cx="2615770" cy="1228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916659" y="2716919"/>
            <a:ext cx="10796399" cy="4403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 rtl="0">
              <a:spcBef>
                <a:spcPts val="0"/>
              </a:spcBef>
              <a:buNone/>
            </a:pPr>
            <a:r>
              <a:rPr lang="es-E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dispositivo, en general, se diseña estableciendo claramente:</a:t>
            </a:r>
          </a:p>
          <a:p>
            <a:pPr algn="just" rtl="0">
              <a:spcBef>
                <a:spcPts val="0"/>
              </a:spcBef>
              <a:buNone/>
            </a:pPr>
            <a:endParaRPr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0" algn="just" rtl="0">
              <a:spcBef>
                <a:spcPts val="0"/>
              </a:spcBef>
              <a:buNone/>
            </a:pPr>
            <a:r>
              <a:rPr lang="es-E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 cuál es el </a:t>
            </a:r>
            <a:r>
              <a:rPr lang="es-ES" sz="3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punto de partida</a:t>
            </a:r>
            <a:r>
              <a:rPr lang="es-E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….</a:t>
            </a:r>
          </a:p>
          <a:p>
            <a:pPr marL="457200" indent="0" algn="just" rtl="0">
              <a:spcBef>
                <a:spcPts val="0"/>
              </a:spcBef>
              <a:buNone/>
            </a:pPr>
            <a:r>
              <a:rPr lang="es-E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 cuál el </a:t>
            </a:r>
            <a:r>
              <a:rPr lang="es-ES" sz="3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punto de llegada</a:t>
            </a:r>
            <a:r>
              <a:rPr lang="es-E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para definir luego... </a:t>
            </a:r>
          </a:p>
          <a:p>
            <a:pPr marL="457200" lvl="0" indent="0" algn="just" rtl="0">
              <a:spcBef>
                <a:spcPts val="0"/>
              </a:spcBef>
              <a:buNone/>
            </a:pPr>
            <a:r>
              <a:rPr lang="es-E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 las </a:t>
            </a:r>
            <a:r>
              <a:rPr lang="es-ES" sz="3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metas intermedias</a:t>
            </a:r>
            <a:r>
              <a:rPr lang="es-ES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irán regulando los avances en el    proceso de implementación de las acciones conducentes al logro de los resultados esperados.</a:t>
            </a:r>
          </a:p>
        </p:txBody>
      </p:sp>
      <p:sp>
        <p:nvSpPr>
          <p:cNvPr id="208" name="Shape 208"/>
          <p:cNvSpPr/>
          <p:nvPr/>
        </p:nvSpPr>
        <p:spPr>
          <a:xfrm>
            <a:off x="916659" y="1075319"/>
            <a:ext cx="10464300" cy="16416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ES" sz="3600" b="1" dirty="0">
                <a:latin typeface="Helvetica Neue"/>
                <a:ea typeface="Helvetica Neue"/>
                <a:cs typeface="Helvetica Neue"/>
                <a:sym typeface="Helvetica Neue"/>
              </a:rPr>
              <a:t>La Hoja de Ruta 2015</a:t>
            </a:r>
          </a:p>
          <a:p>
            <a:pPr marL="90170" lvl="0" indent="0" algn="l" rtl="0">
              <a:spcBef>
                <a:spcPts val="0"/>
              </a:spcBef>
              <a:buSzPct val="68750"/>
              <a:buNone/>
            </a:pPr>
            <a:r>
              <a:rPr lang="es-ES" sz="1600" i="1" dirty="0">
                <a:latin typeface="Helvetica Neue"/>
                <a:ea typeface="Helvetica Neue"/>
                <a:cs typeface="Helvetica Neue"/>
                <a:sym typeface="Helvetica Neue"/>
              </a:rPr>
              <a:t>Estrategias operativas y metodológicas </a:t>
            </a:r>
          </a:p>
          <a:p>
            <a:pPr marL="90170" lvl="0" indent="0" algn="l" rtl="0">
              <a:spcBef>
                <a:spcPts val="0"/>
              </a:spcBef>
              <a:buSzPct val="68750"/>
              <a:buNone/>
            </a:pPr>
            <a:r>
              <a:rPr lang="es-ES" sz="1600" i="1" dirty="0">
                <a:latin typeface="Helvetica Neue"/>
                <a:ea typeface="Helvetica Neue"/>
                <a:cs typeface="Helvetica Neue"/>
                <a:sym typeface="Helvetica Neue"/>
              </a:rPr>
              <a:t>para la elaboración y presentación de los PMI-PTI</a:t>
            </a:r>
          </a:p>
        </p:txBody>
      </p:sp>
      <p:pic>
        <p:nvPicPr>
          <p:cNvPr id="210" name="Shape 2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9225" y="5694300"/>
            <a:ext cx="4253849" cy="354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Captura de pantalla 2014-05-07 a la(s)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59" y="153835"/>
            <a:ext cx="2253050" cy="921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" r="54594"/>
          <a:stretch>
            <a:fillRect/>
          </a:stretch>
        </p:blipFill>
        <p:spPr bwMode="auto">
          <a:xfrm>
            <a:off x="10073074" y="0"/>
            <a:ext cx="2615770" cy="1228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/>
        </p:nvSpPr>
        <p:spPr>
          <a:xfrm>
            <a:off x="581068" y="480125"/>
            <a:ext cx="3130200" cy="16416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ES" sz="3600" b="1">
                <a:latin typeface="Helvetica Neue"/>
                <a:ea typeface="Helvetica Neue"/>
                <a:cs typeface="Helvetica Neue"/>
                <a:sym typeface="Helvetica Neue"/>
              </a:rPr>
              <a:t>Metas</a:t>
            </a:r>
          </a:p>
          <a:p>
            <a:pPr marL="90170" lvl="0" indent="0" algn="l" rtl="0">
              <a:spcBef>
                <a:spcPts val="0"/>
              </a:spcBef>
              <a:buSzPct val="68750"/>
              <a:buNone/>
            </a:pPr>
            <a:r>
              <a:rPr lang="es-ES" sz="1600" i="1">
                <a:latin typeface="Helvetica Neue"/>
                <a:ea typeface="Helvetica Neue"/>
                <a:cs typeface="Helvetica Neue"/>
                <a:sym typeface="Helvetica Neue"/>
              </a:rPr>
              <a:t>de la Hoja de Ruta 2015</a:t>
            </a:r>
          </a:p>
        </p:txBody>
      </p:sp>
      <p:pic>
        <p:nvPicPr>
          <p:cNvPr id="216" name="Shape 2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30771" y="624043"/>
            <a:ext cx="1687199" cy="6507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7" name="Shape 217"/>
          <p:cNvGraphicFramePr/>
          <p:nvPr/>
        </p:nvGraphicFramePr>
        <p:xfrm>
          <a:off x="566325" y="2080550"/>
          <a:ext cx="11927100" cy="6437775"/>
        </p:xfrm>
        <a:graphic>
          <a:graphicData uri="http://schemas.openxmlformats.org/drawingml/2006/table">
            <a:tbl>
              <a:tblPr>
                <a:noFill/>
                <a:tableStyleId>{78E7DF72-EA5E-4B06-BC40-74723688DB8D}</a:tableStyleId>
              </a:tblPr>
              <a:tblGrid>
                <a:gridCol w="3622200"/>
                <a:gridCol w="4171025"/>
                <a:gridCol w="4133875"/>
              </a:tblGrid>
              <a:tr h="5839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Metas</a:t>
                      </a:r>
                    </a:p>
                  </a:txBody>
                  <a:tcPr marL="63500" marR="63500" marT="63500" marB="63500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Producto/Resultado</a:t>
                      </a:r>
                    </a:p>
                  </a:txBody>
                  <a:tcPr marL="63500" marR="63500" marT="63500" marB="63500"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Cronograma</a:t>
                      </a:r>
                    </a:p>
                  </a:txBody>
                  <a:tcPr marL="63500" marR="63500" marT="63500" marB="63500">
                    <a:solidFill>
                      <a:srgbClr val="666666"/>
                    </a:solidFill>
                  </a:tcPr>
                </a:tc>
              </a:tr>
              <a:tr h="8580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Meta 1: Revisión del prediseño del PMI/PTI (6º JII)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Resumen de acuerdos con las distintas áreas de la DES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 20 de marzo</a:t>
                      </a:r>
                    </a:p>
                  </a:txBody>
                  <a:tcPr marL="63500" marR="63500" marT="63500" marB="63500" anchor="ctr"/>
                </a:tc>
              </a:tr>
              <a:tr h="9195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Meta 2: Definición del Equipo de gestión del proceso del PMI/PTI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Planilla de referentes por área/dimensiones</a:t>
                      </a:r>
                    </a:p>
                  </a:txBody>
                  <a:tcPr marL="63500" marR="63500" marT="63500" marB="63500"/>
                </a:tc>
                <a:tc rowSpan="2"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Entre el 20 marzo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 el 14 de abril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 anchor="ctr"/>
                </a:tc>
              </a:tr>
              <a:tr h="7757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Meta 3: Organización de la 4º Jornada Institucional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Agenda de la Jornada</a:t>
                      </a:r>
                    </a:p>
                  </a:txBody>
                  <a:tcPr marL="63500" marR="63500" marT="63500" marB="63500"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808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Meta 4: Realización de la 4º Jornada Institucional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Resumen de aportes de los distintos actores al PMI/PTI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 de abril</a:t>
                      </a:r>
                    </a:p>
                  </a:txBody>
                  <a:tcPr marL="63500" marR="63500" marT="63500" marB="63500" anchor="ctr"/>
                </a:tc>
              </a:tr>
              <a:tr h="7921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Meta 5: Sistemeatización de aportes al PMI/PTI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Sistematización de aportes de los distintos actores al PMI/PTI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Entre el 14 de abril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 el 30 abril</a:t>
                      </a:r>
                    </a:p>
                  </a:txBody>
                  <a:tcPr marL="63500" marR="63500" marT="63500" marB="63500" anchor="ctr"/>
                </a:tc>
              </a:tr>
              <a:tr h="8086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Meta 6: Diseño final del  PMI/PTI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PMI/PTI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de Abril*</a:t>
                      </a:r>
                    </a:p>
                  </a:txBody>
                  <a:tcPr marL="63500" marR="63500" marT="63500" marB="63500" anchor="ctr"/>
                </a:tc>
              </a:tr>
              <a:tr h="8910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Meta 7: Reunión con los referentes de Áreas de la DES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Devolución del PMI/PTI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-ES" sz="2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Mayo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3500" marR="63500" marT="63500" marB="63500" anchor="ctr"/>
                </a:tc>
              </a:tr>
            </a:tbl>
          </a:graphicData>
        </a:graphic>
      </p:graphicFrame>
      <p:sp>
        <p:nvSpPr>
          <p:cNvPr id="218" name="Shape 218"/>
          <p:cNvSpPr txBox="1"/>
          <p:nvPr/>
        </p:nvSpPr>
        <p:spPr>
          <a:xfrm>
            <a:off x="10248525" y="8518325"/>
            <a:ext cx="2244900" cy="45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-ES" sz="1100" i="1"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s-ES" i="1">
                <a:latin typeface="Calibri"/>
                <a:ea typeface="Calibri"/>
                <a:cs typeface="Calibri"/>
                <a:sym typeface="Calibri"/>
              </a:rPr>
              <a:t>*A confirmar por el INFD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51740"/>
            <a:ext cx="262697" cy="34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30046" tIns="65023" rIns="130046" bIns="65023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381831" y="1424546"/>
            <a:ext cx="10086798" cy="1444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00460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solidFill>
                  <a:schemeClr val="tx1"/>
                </a:solidFill>
                <a:latin typeface="Verdana" pitchFamily="34" charset="0"/>
                <a:ea typeface="Batang" pitchFamily="18" charset="-127"/>
                <a:cs typeface="Arial Unicode MS" pitchFamily="34" charset="-128"/>
              </a:rPr>
              <a:t>Programa Nacional de Formaci</a:t>
            </a:r>
            <a:r>
              <a:rPr lang="es-ES" sz="2800" dirty="0">
                <a:solidFill>
                  <a:schemeClr val="tx1"/>
                </a:solidFill>
                <a:latin typeface="Calibri"/>
                <a:ea typeface="Batang" pitchFamily="18" charset="-127"/>
                <a:cs typeface="Arial Unicode MS" pitchFamily="34" charset="-128"/>
              </a:rPr>
              <a:t>ó</a:t>
            </a:r>
            <a:r>
              <a:rPr lang="es-ES" sz="2800" dirty="0">
                <a:solidFill>
                  <a:schemeClr val="tx1"/>
                </a:solidFill>
                <a:latin typeface="Verdana" pitchFamily="34" charset="0"/>
                <a:ea typeface="Batang" pitchFamily="18" charset="-127"/>
                <a:cs typeface="Arial Unicode MS" pitchFamily="34" charset="-128"/>
              </a:rPr>
              <a:t>n Permanente</a:t>
            </a:r>
            <a:br>
              <a:rPr lang="es-ES" sz="2800" dirty="0">
                <a:solidFill>
                  <a:schemeClr val="tx1"/>
                </a:solidFill>
                <a:latin typeface="Verdana" pitchFamily="34" charset="0"/>
                <a:ea typeface="Batang" pitchFamily="18" charset="-127"/>
                <a:cs typeface="Arial Unicode MS" pitchFamily="34" charset="-128"/>
              </a:rPr>
            </a:br>
            <a:r>
              <a:rPr lang="es-ES" sz="2800" b="1" dirty="0">
                <a:solidFill>
                  <a:schemeClr val="tx1"/>
                </a:solidFill>
                <a:latin typeface="Calibri"/>
                <a:ea typeface="Batang" pitchFamily="18" charset="-127"/>
                <a:cs typeface="Arial Unicode MS" pitchFamily="34" charset="-128"/>
              </a:rPr>
              <a:t>“</a:t>
            </a:r>
            <a:r>
              <a:rPr lang="es-ES" sz="2800" b="1" dirty="0">
                <a:solidFill>
                  <a:schemeClr val="tx1"/>
                </a:solidFill>
                <a:latin typeface="Verdana" pitchFamily="34" charset="0"/>
                <a:ea typeface="Batang" pitchFamily="18" charset="-127"/>
                <a:cs typeface="Arial Unicode MS" pitchFamily="34" charset="-128"/>
              </a:rPr>
              <a:t>5°  JORNADA INSTITUCIONAL DOCENTE</a:t>
            </a:r>
            <a:r>
              <a:rPr lang="es-ES" sz="2800" b="1" dirty="0">
                <a:solidFill>
                  <a:schemeClr val="tx1"/>
                </a:solidFill>
                <a:latin typeface="Calibri"/>
                <a:ea typeface="Batang" pitchFamily="18" charset="-127"/>
                <a:cs typeface="Arial Unicode MS" pitchFamily="34" charset="-128"/>
              </a:rPr>
              <a:t>”</a:t>
            </a:r>
            <a:r>
              <a:rPr lang="es-ES" sz="2800" b="1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es-A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0046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sz="28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es-A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28 Imagen" descr="Captura de pantalla 2014-05-07 a la(s)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60" y="268288"/>
            <a:ext cx="2253050" cy="921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29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" r="54594"/>
          <a:stretch>
            <a:fillRect/>
          </a:stretch>
        </p:blipFill>
        <p:spPr bwMode="auto">
          <a:xfrm>
            <a:off x="10389031" y="0"/>
            <a:ext cx="2615770" cy="1228937"/>
          </a:xfrm>
          <a:prstGeom prst="rect">
            <a:avLst/>
          </a:prstGeom>
          <a:noFill/>
          <a:ln>
            <a:noFill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4495" y="4229039"/>
            <a:ext cx="12186954" cy="3824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  <a:spAutoFit/>
          </a:bodyPr>
          <a:lstStyle/>
          <a:p>
            <a:pPr defTabSz="1300460" fontAlgn="base">
              <a:spcBef>
                <a:spcPct val="0"/>
              </a:spcBef>
              <a:spcAft>
                <a:spcPct val="0"/>
              </a:spcAft>
            </a:pPr>
            <a:endParaRPr lang="es-A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defTabSz="130046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AR" sz="40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Definir acuerdos de trabajos a partir de los aportes de los distintos actores al PMI/PTI</a:t>
            </a:r>
          </a:p>
          <a:p>
            <a:pPr defTabSz="1300460" eaLnBrk="0" fontAlgn="base" hangingPunct="0">
              <a:spcBef>
                <a:spcPct val="0"/>
              </a:spcBef>
              <a:spcAft>
                <a:spcPct val="0"/>
              </a:spcAft>
            </a:pPr>
            <a:endParaRPr lang="es-A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defTabSz="130046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AR" sz="4000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Elaborar la planilla descriptiva del Plan de Trabajo Institucional para el ciclo lectivo 2015</a:t>
            </a:r>
            <a:endParaRPr lang="es-A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173808" y="3724672"/>
            <a:ext cx="55921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300460" fontAlgn="base">
              <a:spcBef>
                <a:spcPct val="0"/>
              </a:spcBef>
              <a:spcAft>
                <a:spcPct val="0"/>
              </a:spcAft>
            </a:pPr>
            <a:r>
              <a:rPr lang="es-AR" sz="3600" b="1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AGENDA  -  PROPÓSITOS</a:t>
            </a:r>
            <a:endParaRPr lang="es-AR" sz="3600" b="1" dirty="0">
              <a:latin typeface="Arial Narrow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4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8594" y="2563332"/>
            <a:ext cx="1123897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600" b="1" dirty="0"/>
              <a:t>PRE DISEÑO DEL PROYECTO DE MEJORA 2014 </a:t>
            </a:r>
            <a:r>
              <a:rPr lang="es-AR" sz="3600" b="1" dirty="0" smtClean="0"/>
              <a:t> </a:t>
            </a:r>
          </a:p>
          <a:p>
            <a:pPr algn="ctr"/>
            <a:r>
              <a:rPr lang="es-AR" sz="3600" b="1" dirty="0" smtClean="0"/>
              <a:t> </a:t>
            </a:r>
            <a:endParaRPr lang="es-AR" sz="3600" dirty="0"/>
          </a:p>
        </p:txBody>
      </p:sp>
      <p:pic>
        <p:nvPicPr>
          <p:cNvPr id="3" name="Shape 2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30592" y="5092824"/>
            <a:ext cx="4253849" cy="35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Rectángulo"/>
          <p:cNvSpPr/>
          <p:nvPr/>
        </p:nvSpPr>
        <p:spPr>
          <a:xfrm>
            <a:off x="3190032" y="3724672"/>
            <a:ext cx="5449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AR" sz="3600" b="1" dirty="0" smtClean="0"/>
              <a:t>¿DÓNDE ESTAMOS?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33619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58312"/>
              </p:ext>
            </p:extLst>
          </p:nvPr>
        </p:nvGraphicFramePr>
        <p:xfrm>
          <a:off x="237705" y="340296"/>
          <a:ext cx="12529390" cy="9123286"/>
        </p:xfrm>
        <a:graphic>
          <a:graphicData uri="http://schemas.openxmlformats.org/drawingml/2006/table">
            <a:tbl>
              <a:tblPr firstRow="1" firstCol="1" bandRow="1">
                <a:tableStyleId>{78E7DF72-EA5E-4B06-BC40-74723688DB8D}</a:tableStyleId>
              </a:tblPr>
              <a:tblGrid>
                <a:gridCol w="3210977"/>
                <a:gridCol w="5141950"/>
                <a:gridCol w="4176463"/>
              </a:tblGrid>
              <a:tr h="416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DIMENSIÓN</a:t>
                      </a:r>
                      <a:endParaRPr lang="es-AR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HIPÓTESIS DE </a:t>
                      </a:r>
                      <a:r>
                        <a:rPr lang="es-AR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TRABAJO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AR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LOS DOCENTES</a:t>
                      </a:r>
                      <a:endParaRPr lang="es-AR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HIPÓTESIS DE </a:t>
                      </a:r>
                      <a:r>
                        <a:rPr lang="es-AR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TRABAJO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AR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LOS ALUMNOS</a:t>
                      </a:r>
                      <a:endParaRPr lang="es-AR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584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effectLst/>
                          <a:latin typeface="Arial Black" pitchFamily="34" charset="0"/>
                        </a:rPr>
                        <a:t>FORMACIÓN </a:t>
                      </a:r>
                      <a:r>
                        <a:rPr lang="es-AR" sz="1400" dirty="0">
                          <a:effectLst/>
                          <a:latin typeface="Arial Black" pitchFamily="34" charset="0"/>
                        </a:rPr>
                        <a:t>INICIAL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400" dirty="0">
                          <a:effectLst/>
                        </a:rPr>
                        <a:t>Desarrollo curricular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400" dirty="0">
                          <a:effectLst/>
                        </a:rPr>
                        <a:t>Trayectorias formativas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AR" sz="1400" dirty="0">
                          <a:effectLst/>
                        </a:rPr>
                        <a:t>Participación de los estudiantes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Re-diseño  del  programa de ingreso intensivo de febrero a marzo para el desarrollo de las competencias básicas de lectura y comprensión de textos  y  la reflexión sobre la vocación.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es-AR" sz="1400" dirty="0" smtClean="0">
                          <a:effectLst/>
                        </a:rPr>
                        <a:t>2- Diseño </a:t>
                      </a:r>
                      <a:r>
                        <a:rPr lang="es-AR" sz="1400" dirty="0">
                          <a:effectLst/>
                        </a:rPr>
                        <a:t>e implementación de estrategias de enseñanza que respondan al enfoque epistemológico de los nuevos DC (perfil del egresado) </a:t>
                      </a:r>
                    </a:p>
                    <a:p>
                      <a:pPr marL="201295" indent="-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3.a) -</a:t>
                      </a:r>
                      <a:r>
                        <a:rPr lang="es-AR" sz="1400" dirty="0">
                          <a:effectLst/>
                        </a:rPr>
                        <a:t>Desarrollo de nuevas modalidades y experiencias de formación que incorporen el uso pedagógico de las TIC. </a:t>
                      </a:r>
                    </a:p>
                    <a:p>
                      <a:pPr marL="201295" indent="-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 marL="201295" indent="-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3.b)-Trabajo colaborativo entre los profesores con experiencia en  formación que incorpora las TIC para el desarrollo de nuevas modalidades de formación y de organización de los tiempos de cursados.</a:t>
                      </a:r>
                    </a:p>
                    <a:p>
                      <a:pPr marL="201295" indent="-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</a:endParaRPr>
                    </a:p>
                    <a:p>
                      <a:pPr marL="201295" indent="-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4) –Organización  del Campo de la Práctica como departamento/Área, a fin de consolidar las articulaciones curriculares del trayecto y con las didácticas, re definir las cargas horarias de los  profesores del departamento y diseñar el plan anual de intervención en las instituciones y escuelas.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 marL="201295" indent="-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5- Participación e involucramiento de los estudiantes, en la gestión democrática de las institución, en el mejoramiento académico y en experiencias socio comunitarias 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1-Durante el ingreso brindar mayor información (normativas, funcionamiento, información respecto a las condiciones de regularidad, correlatividad, horarios de cursado, </a:t>
                      </a:r>
                      <a:r>
                        <a:rPr lang="es-AR" sz="1400" dirty="0" err="1">
                          <a:effectLst/>
                        </a:rPr>
                        <a:t>etc</a:t>
                      </a:r>
                      <a:r>
                        <a:rPr lang="es-AR" sz="14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 a) Garantizar que l</a:t>
                      </a:r>
                      <a:r>
                        <a:rPr lang="es-MX" sz="1400" dirty="0">
                          <a:effectLst/>
                        </a:rPr>
                        <a:t>a formación se actualice y brinde nuevas tecnologías y herramientas didácticas para afrontar a los sujetos que tendremos en el futuro como estudiantes. (Actualizar la formación en el uso de las nuevas tecnologías y herramientas….)</a:t>
                      </a:r>
                      <a:endParaRPr lang="es-A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  b) Desarrollar  las  clases con nuevas estrategias orientadas a desarrollar capacidades como juicio crítico y constructivo para que exista coherencia con lo que tenemos que hacer  en las prácticas.</a:t>
                      </a:r>
                      <a:endParaRPr lang="es-A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3a)-Generar otras formas de organización de los horarios de cursado y mecanismos para una presentación más flexible de los trabajos.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4-Organizar un gabinete institucional para la coordinación entre las instituciones educativas y la organización de nuestras prácticas.</a:t>
                      </a:r>
                      <a:endParaRPr lang="es-A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5-a) Tiene que haber mayor comunicación y difusión de las decisiones y proyectos que llevan adelante los órganos colegiados. </a:t>
                      </a:r>
                      <a:endParaRPr lang="es-A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  b) Establecer mayores lazos comunicacionales de los estudiantes con  los alumnos consejeros y así participar de las decisiones y proyectos que llevan adelante los órganos colegiados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902025"/>
              </p:ext>
            </p:extLst>
          </p:nvPr>
        </p:nvGraphicFramePr>
        <p:xfrm>
          <a:off x="669752" y="916360"/>
          <a:ext cx="11881320" cy="7653909"/>
        </p:xfrm>
        <a:graphic>
          <a:graphicData uri="http://schemas.openxmlformats.org/drawingml/2006/table">
            <a:tbl>
              <a:tblPr firstRow="1" firstCol="1" bandRow="1">
                <a:tableStyleId>{78E7DF72-EA5E-4B06-BC40-74723688DB8D}</a:tableStyleId>
              </a:tblPr>
              <a:tblGrid>
                <a:gridCol w="3044893"/>
                <a:gridCol w="4875987"/>
                <a:gridCol w="39604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DIMENSIÓN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HIPÓTESIS DE TRABAJO </a:t>
                      </a:r>
                      <a:endParaRPr lang="es-AR" sz="1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</a:t>
                      </a:r>
                      <a:r>
                        <a:rPr lang="es-AR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LOS DOCENTES</a:t>
                      </a:r>
                      <a:endParaRPr lang="es-AR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HIPÓTESIS DE </a:t>
                      </a:r>
                      <a:r>
                        <a:rPr lang="es-AR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TRABAJO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 LOS </a:t>
                      </a:r>
                      <a:r>
                        <a:rPr lang="es-AR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ALUMNOS</a:t>
                      </a:r>
                      <a:endParaRPr lang="es-AR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AR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 smtClean="0">
                          <a:effectLst/>
                          <a:latin typeface="Arial Black" pitchFamily="34" charset="0"/>
                          <a:cs typeface="Aharoni" pitchFamily="2" charset="-79"/>
                        </a:rPr>
                        <a:t>DESARROLLO </a:t>
                      </a:r>
                      <a:r>
                        <a:rPr lang="es-AR" sz="1400" b="1" dirty="0">
                          <a:effectLst/>
                          <a:latin typeface="Arial Black" pitchFamily="34" charset="0"/>
                          <a:cs typeface="Aharoni" pitchFamily="2" charset="-79"/>
                        </a:rPr>
                        <a:t>INSTITUCIONAL</a:t>
                      </a:r>
                      <a:endParaRPr lang="es-AR" sz="1400" b="1" dirty="0">
                        <a:effectLst/>
                        <a:latin typeface="Arial Black" pitchFamily="34" charset="0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Revisión y mejora de los sistemas de información y circuitos administrativos que promuevan el sentido de pertenencia y la participación.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Diseño e implementación de procesos de evaluación institucional.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-Comunicación directa entre la institución y alumnos</a:t>
                      </a:r>
                      <a:r>
                        <a:rPr lang="es-MX" sz="1400" dirty="0">
                          <a:effectLst/>
                        </a:rPr>
                        <a:t>.</a:t>
                      </a:r>
                      <a:endParaRPr lang="es-A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 </a:t>
                      </a:r>
                      <a:endParaRPr lang="es-A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Arial Black" pitchFamily="34" charset="0"/>
                        </a:rPr>
                        <a:t>PRODUCCION DE SABERES E INVESTIGACIÓN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Arial Black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  <a:latin typeface="Arial Black" pitchFamily="34" charset="0"/>
                        </a:rPr>
                        <a:t>DESARROLLO PROFESIONAL DOCENTE</a:t>
                      </a:r>
                      <a:endParaRPr lang="es-AR" sz="14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Creación de consultorías didácticas y/o disciplinares como  apoyo pedagógico a las escuelas y a la formación continua de los egresados.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2a) Ampliación de  vínculos más sistemáticos  del IES con las  escuelas asociadas. Generar nuevos convenios con escuelas asociadas de diferentes contextos.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 2b) Desarrollar dispositivos de trabajo con  las escuelas asociadas hacia tareas comunes que involucren   las prácticas y residencias. Incorporando  a las escuelas asociadas como </a:t>
                      </a:r>
                      <a:r>
                        <a:rPr lang="es-AR" sz="1400" dirty="0" err="1">
                          <a:effectLst/>
                        </a:rPr>
                        <a:t>co</a:t>
                      </a:r>
                      <a:r>
                        <a:rPr lang="es-AR" sz="1400" dirty="0">
                          <a:effectLst/>
                        </a:rPr>
                        <a:t>-formadoras.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Diseño e implementación de propuestas  que articulen la   investigación y  Desarrollo Profesional Docente para el relevamiento de demandas y la elaboración de dispositivos de  apoyo pedagógico a las escuelas.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s-AR" sz="1400" dirty="0">
                          <a:effectLst/>
                        </a:rPr>
                        <a:t>Desarrollo de propuestas de  investigación para la producción de saberes sobre la formación docente, la enseñanza, las prácticas.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s-A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42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2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30592" y="5092824"/>
            <a:ext cx="4253849" cy="35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Rectángulo"/>
          <p:cNvSpPr/>
          <p:nvPr/>
        </p:nvSpPr>
        <p:spPr>
          <a:xfrm>
            <a:off x="2541960" y="2646293"/>
            <a:ext cx="71674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AR" sz="3600" b="1" dirty="0" smtClean="0"/>
              <a:t>¿HACIA DÓNDE VAMOS?</a:t>
            </a:r>
            <a:endParaRPr lang="es-AR" sz="3600" dirty="0"/>
          </a:p>
        </p:txBody>
      </p:sp>
      <p:pic>
        <p:nvPicPr>
          <p:cNvPr id="4" name="Shape 2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30592" y="5092824"/>
            <a:ext cx="4253849" cy="35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2109912" y="4047837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AR" sz="3600" b="1" dirty="0" smtClean="0"/>
              <a:t>TAREAS PARE ESTA JORNADA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66529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882</Words>
  <Application>Microsoft Office PowerPoint</Application>
  <PresentationFormat>Personalizado</PresentationFormat>
  <Paragraphs>201</Paragraphs>
  <Slides>18</Slides>
  <Notes>6</Notes>
  <HiddenSlides>1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0" baseType="lpstr">
      <vt:lpstr>White</vt:lpstr>
      <vt:lpstr>modern</vt:lpstr>
      <vt:lpstr>Presentación de PowerPoint</vt:lpstr>
      <vt:lpstr>     ¿Qué ejes orientan nuestro trabajo?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ORGANIZAR    GRUPOS DE TRABAJO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Marilen</dc:creator>
  <cp:lastModifiedBy>Marilen</cp:lastModifiedBy>
  <cp:revision>19</cp:revision>
  <dcterms:modified xsi:type="dcterms:W3CDTF">2015-04-22T02:05:18Z</dcterms:modified>
</cp:coreProperties>
</file>