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5"/>
  </p:notesMasterIdLst>
  <p:handoutMasterIdLst>
    <p:handoutMasterId r:id="rId16"/>
  </p:handoutMasterIdLst>
  <p:sldIdLst>
    <p:sldId id="343" r:id="rId2"/>
    <p:sldId id="357" r:id="rId3"/>
    <p:sldId id="358" r:id="rId4"/>
    <p:sldId id="359" r:id="rId5"/>
    <p:sldId id="360" r:id="rId6"/>
    <p:sldId id="361" r:id="rId7"/>
    <p:sldId id="371" r:id="rId8"/>
    <p:sldId id="372" r:id="rId9"/>
    <p:sldId id="374" r:id="rId10"/>
    <p:sldId id="373" r:id="rId11"/>
    <p:sldId id="375" r:id="rId12"/>
    <p:sldId id="376" r:id="rId13"/>
    <p:sldId id="377" r:id="rId14"/>
  </p:sldIdLst>
  <p:sldSz cx="9144000" cy="6858000" type="screen4x3"/>
  <p:notesSz cx="6791325" cy="99218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3300"/>
    <a:srgbClr val="FF0000"/>
    <a:srgbClr val="FFFF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44" autoAdjust="0"/>
    <p:restoredTop sz="95556" autoAdjust="0"/>
  </p:normalViewPr>
  <p:slideViewPr>
    <p:cSldViewPr>
      <p:cViewPr>
        <p:scale>
          <a:sx n="75" d="100"/>
          <a:sy n="75" d="100"/>
        </p:scale>
        <p:origin x="-1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498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834A382-6F59-4C77-A62C-A9378E16BF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3288"/>
            <a:ext cx="543242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2340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863BFA9-C074-4F8F-9E48-619556687F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fld id="{54E3D86C-E1ED-4CA9-B61C-ED12EA3ECB1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D8B8C-ABF9-44F8-ADD5-B10CFE2F8F2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2A68E-2777-415F-BE2F-C531B33A0A9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228600" y="457200"/>
            <a:ext cx="8229600" cy="5638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1D6AB-B4F5-4C70-9178-7FCC9FC1B4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s-A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97940-C98B-4395-9E17-BF2A2AC1E88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96F0C-9BA3-4C4B-95E5-984257C21E0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5F4D4-A392-4EF3-96CA-758CDD74BB1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E23D6-B81B-48D3-9D42-30ABB4DD234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DECCC-982D-43AD-AE0D-C9C0A13154A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E846E-2550-4350-8AA0-94F6D5CC5EA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28673-4E61-4DE6-BF0D-6B5A0C2E45A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C9D1A-142B-40E3-AB9D-20825E25CAE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A36B9-E87D-4C35-BD95-BB3DBAFFFA1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E945B-0C81-4B16-BEEB-BBBD8473EA7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208C673-DFD7-48CD-9EDA-A224AF5B349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47" r:id="rId2"/>
    <p:sldLayoutId id="2147483746" r:id="rId3"/>
    <p:sldLayoutId id="2147483745" r:id="rId4"/>
    <p:sldLayoutId id="2147483744" r:id="rId5"/>
    <p:sldLayoutId id="2147483743" r:id="rId6"/>
    <p:sldLayoutId id="2147483742" r:id="rId7"/>
    <p:sldLayoutId id="2147483741" r:id="rId8"/>
    <p:sldLayoutId id="2147483740" r:id="rId9"/>
    <p:sldLayoutId id="2147483739" r:id="rId10"/>
    <p:sldLayoutId id="2147483738" r:id="rId11"/>
    <p:sldLayoutId id="2147483737" r:id="rId12"/>
    <p:sldLayoutId id="2147483736" r:id="rId13"/>
    <p:sldLayoutId id="2147483735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60350"/>
            <a:ext cx="8286750" cy="2435225"/>
          </a:xfrm>
        </p:spPr>
        <p:txBody>
          <a:bodyPr/>
          <a:lstStyle/>
          <a:p>
            <a:r>
              <a:rPr lang="es-ES" sz="4000" b="1" smtClean="0">
                <a:solidFill>
                  <a:srgbClr val="FFFFFF"/>
                </a:solidFill>
                <a:effectLst/>
              </a:rPr>
              <a:t>Transformaciones productivas y demanda de mano en el agro argentino, 1988-2002-2010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ltGray">
          <a:xfrm>
            <a:off x="1258888" y="3714750"/>
            <a:ext cx="6624637" cy="2062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3200">
                <a:solidFill>
                  <a:srgbClr val="FFFFFF"/>
                </a:solidFill>
              </a:rPr>
              <a:t>Instituto Nacional de Tecnología Agropecuaria – Centro de Estudios e Investigaciones Laborales CONICET</a:t>
            </a:r>
          </a:p>
        </p:txBody>
      </p:sp>
      <p:pic>
        <p:nvPicPr>
          <p:cNvPr id="3076" name="6 Imagen" descr="logo cei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5857875"/>
            <a:ext cx="108108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772400" cy="523875"/>
          </a:xfrm>
          <a:noFill/>
          <a:ln/>
        </p:spPr>
        <p:txBody>
          <a:bodyPr/>
          <a:lstStyle/>
          <a:p>
            <a:r>
              <a:rPr lang="es-ES" sz="2800" smtClean="0">
                <a:effectLst/>
              </a:rPr>
              <a:t>Iniciación y Aprendizaje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513"/>
            <a:ext cx="7772400" cy="5043487"/>
          </a:xfrm>
          <a:noFill/>
          <a:ln/>
        </p:spPr>
        <p:txBody>
          <a:bodyPr/>
          <a:lstStyle/>
          <a:p>
            <a:pPr marL="609600" indent="-609600">
              <a:buFont typeface="Monotype Sorts" pitchFamily="2" charset="2"/>
              <a:buNone/>
            </a:pPr>
            <a:r>
              <a:rPr lang="es-ES" sz="2600" smtClean="0">
                <a:effectLst/>
              </a:rPr>
              <a:t>“… el habitus contribuye a constituir el campo como mundo significativo… la relación de conocimiento depende de la relación de condicionamiento que le precede y conforma las estructuras del habitus” (Bourdieu y Wacquant, 1995).</a:t>
            </a:r>
          </a:p>
          <a:p>
            <a:pPr marL="609600" indent="-609600"/>
            <a:r>
              <a:rPr lang="es-ES" sz="2600" smtClean="0">
                <a:effectLst/>
              </a:rPr>
              <a:t>Iniciación en el trabajo</a:t>
            </a:r>
          </a:p>
          <a:p>
            <a:pPr marL="609600" indent="-609600"/>
            <a:r>
              <a:rPr lang="es-ES" sz="2600" smtClean="0">
                <a:effectLst/>
              </a:rPr>
              <a:t>Aprendizaje de las tareas</a:t>
            </a:r>
          </a:p>
          <a:p>
            <a:pPr marL="609600" indent="-609600"/>
            <a:r>
              <a:rPr lang="es-ES" sz="2600" smtClean="0">
                <a:effectLst/>
              </a:rPr>
              <a:t>Acostumbramiento al esfuerzo y sacrificio</a:t>
            </a:r>
          </a:p>
          <a:p>
            <a:pPr marL="609600" indent="-609600"/>
            <a:r>
              <a:rPr lang="es-ES" sz="2600" smtClean="0">
                <a:effectLst/>
              </a:rPr>
              <a:t>Relación trabajador – patrón</a:t>
            </a:r>
          </a:p>
          <a:p>
            <a:pPr marL="609600" indent="-609600">
              <a:buFont typeface="Monotype Sorts" pitchFamily="2" charset="2"/>
              <a:buNone/>
            </a:pPr>
            <a:r>
              <a:rPr lang="es-ES" sz="2600" smtClean="0">
                <a:effectLst/>
              </a:rPr>
              <a:t>TODAS MEDIADAS POR LA FLIA O “AMIGOS”.</a:t>
            </a:r>
          </a:p>
          <a:p>
            <a:pPr marL="609600" indent="-609600">
              <a:buFont typeface="Monotype Sorts" pitchFamily="2" charset="2"/>
              <a:buAutoNum type="arabicPeriod"/>
            </a:pPr>
            <a:endParaRPr lang="es-ES" sz="26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1600200"/>
          </a:xfrm>
          <a:noFill/>
          <a:ln/>
        </p:spPr>
        <p:txBody>
          <a:bodyPr/>
          <a:lstStyle/>
          <a:p>
            <a:r>
              <a:rPr lang="es-ES" sz="2800" smtClean="0">
                <a:effectLst/>
              </a:rPr>
              <a:t>Regulación de la Transitoriedad. El Mercado de trabajo en la producción de uvas en Mendoza.</a:t>
            </a:r>
            <a:br>
              <a:rPr lang="es-ES" sz="2800" smtClean="0">
                <a:effectLst/>
              </a:rPr>
            </a:br>
            <a:r>
              <a:rPr lang="es-ES" sz="2800" smtClean="0">
                <a:effectLst/>
              </a:rPr>
              <a:t>José F. Fabio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569325" cy="4322762"/>
          </a:xfrm>
          <a:noFill/>
          <a:ln/>
        </p:spPr>
        <p:txBody>
          <a:bodyPr/>
          <a:lstStyle/>
          <a:p>
            <a:r>
              <a:rPr lang="es-ES" sz="2200" smtClean="0">
                <a:effectLst/>
              </a:rPr>
              <a:t>Reconversión productiva provoca cambios en el manejo y aminora la centralidad de la cosecha en la demanda de M de O.</a:t>
            </a:r>
          </a:p>
          <a:p>
            <a:r>
              <a:rPr lang="es-ES" sz="2200" smtClean="0">
                <a:effectLst/>
              </a:rPr>
              <a:t>Calendario con mayor cantidad de tareas y mayor eventualidad de las mismas.</a:t>
            </a:r>
          </a:p>
          <a:p>
            <a:r>
              <a:rPr lang="es-ES" sz="2200" smtClean="0">
                <a:effectLst/>
              </a:rPr>
              <a:t>Transitorios o temporarios y su relación a:</a:t>
            </a:r>
          </a:p>
          <a:p>
            <a:pPr lvl="1"/>
            <a:r>
              <a:rPr lang="es-ES" sz="2000" smtClean="0">
                <a:effectLst/>
              </a:rPr>
              <a:t>Marcos normativos “no permanentes”, “de temporada”, “eventuales” y “permanentes discontinuos” </a:t>
            </a:r>
          </a:p>
          <a:p>
            <a:pPr lvl="1"/>
            <a:r>
              <a:rPr lang="es-ES" sz="2000" smtClean="0">
                <a:effectLst/>
              </a:rPr>
              <a:t>Estrategias empresariales: intermediación y sus múltiples formas (reclutamiento, transporte, organización y hasta gestión adminis.)</a:t>
            </a:r>
          </a:p>
          <a:p>
            <a:pPr lvl="1"/>
            <a:r>
              <a:rPr lang="es-ES" sz="2000" smtClean="0">
                <a:effectLst/>
              </a:rPr>
              <a:t>Comportamientos laborales de los trabajadores</a:t>
            </a:r>
          </a:p>
          <a:p>
            <a:pPr lvl="1"/>
            <a:r>
              <a:rPr lang="es-ES" sz="2000" smtClean="0">
                <a:effectLst/>
              </a:rPr>
              <a:t>Interrupciones y Relaciones entre estos tres factores</a:t>
            </a:r>
          </a:p>
          <a:p>
            <a:pPr>
              <a:buFont typeface="Monotype Sorts" pitchFamily="2" charset="2"/>
              <a:buNone/>
            </a:pPr>
            <a:endParaRPr lang="es-ES" sz="22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772400" cy="595313"/>
          </a:xfrm>
          <a:noFill/>
          <a:ln/>
        </p:spPr>
        <p:txBody>
          <a:bodyPr/>
          <a:lstStyle/>
          <a:p>
            <a:r>
              <a:rPr lang="es-ES" sz="4000" smtClean="0">
                <a:effectLst/>
              </a:rPr>
              <a:t>Reflexiones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897437"/>
          </a:xfrm>
          <a:noFill/>
          <a:ln/>
        </p:spPr>
        <p:txBody>
          <a:bodyPr/>
          <a:lstStyle/>
          <a:p>
            <a:r>
              <a:rPr lang="es-ES" sz="2800" smtClean="0">
                <a:effectLst/>
              </a:rPr>
              <a:t>Necesitamos mano de obra migrante y transitoria para este modelo productivo (Cuyo 20000 migrantes /año).</a:t>
            </a:r>
          </a:p>
          <a:p>
            <a:r>
              <a:rPr lang="es-ES" sz="2800" smtClean="0">
                <a:effectLst/>
              </a:rPr>
              <a:t>Trabajo en Negro o esclavo se asienta:</a:t>
            </a:r>
          </a:p>
          <a:p>
            <a:pPr lvl="1"/>
            <a:r>
              <a:rPr lang="es-ES" sz="2400" smtClean="0">
                <a:effectLst/>
              </a:rPr>
              <a:t>Sostener procesos de acumulación</a:t>
            </a:r>
          </a:p>
          <a:p>
            <a:pPr lvl="1"/>
            <a:r>
              <a:rPr lang="es-ES" sz="2400" smtClean="0">
                <a:effectLst/>
              </a:rPr>
              <a:t>Regulación del mercado en convenios legitimados formal o informalmente.</a:t>
            </a:r>
          </a:p>
          <a:p>
            <a:pPr lvl="1"/>
            <a:r>
              <a:rPr lang="es-ES" sz="2400" smtClean="0">
                <a:effectLst/>
              </a:rPr>
              <a:t>Estrategias empresariales que descansan en consensos informales (ausencia de trabajo en invierno, potestad de “parar” a sus empleados y adecuación arbitraria de sistemas de pago)</a:t>
            </a:r>
          </a:p>
          <a:p>
            <a:pPr lvl="1">
              <a:buFontTx/>
              <a:buNone/>
            </a:pPr>
            <a:endParaRPr lang="es-ES" sz="2400" smtClean="0">
              <a:effectLst/>
            </a:endParaRPr>
          </a:p>
          <a:p>
            <a:pPr lvl="1">
              <a:buFontTx/>
              <a:buNone/>
            </a:pPr>
            <a:endParaRPr lang="es-ES" sz="24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4929"/>
            <a:ext cx="7772400" cy="45719"/>
          </a:xfrm>
          <a:noFill/>
          <a:ln/>
        </p:spPr>
        <p:txBody>
          <a:bodyPr/>
          <a:lstStyle/>
          <a:p>
            <a:endParaRPr lang="es-ES" sz="4000" dirty="0" smtClean="0">
              <a:effectLst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476672"/>
            <a:ext cx="7772400" cy="5546725"/>
          </a:xfrm>
          <a:noFill/>
          <a:ln/>
        </p:spPr>
        <p:txBody>
          <a:bodyPr/>
          <a:lstStyle/>
          <a:p>
            <a:r>
              <a:rPr lang="es-ES" sz="2600" dirty="0" smtClean="0">
                <a:effectLst/>
              </a:rPr>
              <a:t>Situaciones políticas y de disputas que permiten intentar avances</a:t>
            </a:r>
          </a:p>
          <a:p>
            <a:r>
              <a:rPr lang="es-ES" sz="2600" dirty="0" smtClean="0">
                <a:effectLst/>
              </a:rPr>
              <a:t>Resolución 11/2011 Comisión Nacional de Trabajo Agrario</a:t>
            </a:r>
          </a:p>
          <a:p>
            <a:r>
              <a:rPr lang="es-ES" sz="2600" dirty="0" smtClean="0">
                <a:effectLst/>
              </a:rPr>
              <a:t>Nuevo régimen de trabajo agrario remitido al congreso, hoy ley de facto</a:t>
            </a:r>
          </a:p>
          <a:p>
            <a:r>
              <a:rPr lang="es-ES" sz="2600" dirty="0" smtClean="0">
                <a:effectLst/>
              </a:rPr>
              <a:t>Ley 26.727 Régimen de Trabajo Agrario.</a:t>
            </a:r>
            <a:br>
              <a:rPr lang="es-ES" sz="2600" dirty="0" smtClean="0">
                <a:effectLst/>
              </a:rPr>
            </a:br>
            <a:r>
              <a:rPr lang="es-ES" sz="2600" dirty="0" smtClean="0">
                <a:effectLst/>
              </a:rPr>
              <a:t>Sancionada: Diciembre 21 de 2011</a:t>
            </a:r>
          </a:p>
          <a:p>
            <a:pPr>
              <a:buFont typeface="Monotype Sorts" pitchFamily="2" charset="2"/>
              <a:buNone/>
            </a:pPr>
            <a:endParaRPr lang="es-ES" sz="2600" b="1" i="1" dirty="0" smtClean="0">
              <a:effectLst/>
            </a:endParaRPr>
          </a:p>
          <a:p>
            <a:pPr>
              <a:buFont typeface="Monotype Sorts" pitchFamily="2" charset="2"/>
              <a:buNone/>
            </a:pPr>
            <a:r>
              <a:rPr lang="es-ES" sz="2600" b="1" i="1" dirty="0" smtClean="0">
                <a:effectLst/>
              </a:rPr>
              <a:t>“Quiero más una libertad peligrosa que una servidumbre tranquila”</a:t>
            </a:r>
          </a:p>
          <a:p>
            <a:pPr>
              <a:buFont typeface="Monotype Sorts" pitchFamily="2" charset="2"/>
              <a:buNone/>
            </a:pPr>
            <a:r>
              <a:rPr lang="es-ES" sz="2600" b="1" i="1" dirty="0" smtClean="0">
                <a:effectLst/>
              </a:rPr>
              <a:t>						Mariano Moreno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0"/>
            <a:ext cx="7772400" cy="1600200"/>
          </a:xfrm>
        </p:spPr>
        <p:txBody>
          <a:bodyPr/>
          <a:lstStyle/>
          <a:p>
            <a:pPr>
              <a:defRPr/>
            </a:pPr>
            <a:r>
              <a:rPr lang="es-AR" sz="3200" dirty="0" smtClean="0"/>
              <a:t>Estudio sobre la demanda de mano de obra en el agro argentino, G. </a:t>
            </a:r>
            <a:r>
              <a:rPr lang="es-AR" sz="3200" dirty="0" err="1" smtClean="0"/>
              <a:t>Neiman</a:t>
            </a:r>
            <a:r>
              <a:rPr lang="es-AR" sz="3200" dirty="0" smtClean="0"/>
              <a:t> Coordinador, Editorial </a:t>
            </a:r>
            <a:r>
              <a:rPr lang="es-AR" sz="3200" dirty="0" err="1" smtClean="0"/>
              <a:t>CiCCuS</a:t>
            </a: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662363"/>
          </a:xfrm>
        </p:spPr>
        <p:txBody>
          <a:bodyPr/>
          <a:lstStyle/>
          <a:p>
            <a:pPr>
              <a:defRPr/>
            </a:pPr>
            <a:r>
              <a:rPr lang="es-AR" sz="2800" dirty="0" smtClean="0"/>
              <a:t>Estructura ocupacional, características de la demanda y perfil de la oferta laboral en agro argentino a principios de la década actual</a:t>
            </a:r>
          </a:p>
          <a:p>
            <a:pPr>
              <a:defRPr/>
            </a:pPr>
            <a:endParaRPr lang="es-AR" sz="2800" dirty="0" smtClean="0"/>
          </a:p>
          <a:p>
            <a:pPr>
              <a:defRPr/>
            </a:pPr>
            <a:r>
              <a:rPr lang="es-AR" sz="2800" dirty="0" smtClean="0"/>
              <a:t>Demanda de mano de obra según perfiles tecnológico en 20 productos seleccionados  </a:t>
            </a:r>
            <a:endParaRPr lang="es-AR" sz="2800" dirty="0"/>
          </a:p>
        </p:txBody>
      </p:sp>
      <p:pic>
        <p:nvPicPr>
          <p:cNvPr id="4100" name="6 Imagen" descr="logo cei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5857875"/>
            <a:ext cx="108108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285750"/>
            <a:ext cx="8558213" cy="1314450"/>
          </a:xfrm>
        </p:spPr>
        <p:txBody>
          <a:bodyPr/>
          <a:lstStyle/>
          <a:p>
            <a:pPr>
              <a:defRPr/>
            </a:pPr>
            <a:r>
              <a:rPr lang="es-AR" sz="3600" dirty="0" smtClean="0"/>
              <a:t>Estructura ocupacional y perfil de la mano de obra 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662363"/>
          </a:xfrm>
        </p:spPr>
        <p:txBody>
          <a:bodyPr/>
          <a:lstStyle/>
          <a:p>
            <a:pPr>
              <a:defRPr/>
            </a:pPr>
            <a:r>
              <a:rPr lang="es-AR" sz="2000" dirty="0" smtClean="0"/>
              <a:t>En la región de Cuyo algo más de 7 de cada 10 ocupados en el sector agropecuario son asalariados. Para el año 1991 esa relación era de 5 de cada 10 ocupados en el sector. </a:t>
            </a:r>
          </a:p>
          <a:p>
            <a:pPr>
              <a:defRPr/>
            </a:pPr>
            <a:endParaRPr lang="es-AR" sz="2000" dirty="0" smtClean="0"/>
          </a:p>
          <a:p>
            <a:pPr>
              <a:defRPr/>
            </a:pPr>
            <a:r>
              <a:rPr lang="es-AR" sz="2000" dirty="0" smtClean="0"/>
              <a:t>La región presenta una elevada relación empleado / empleador (15,4). Esta relación en la región Pampeana es de (4,5)</a:t>
            </a:r>
          </a:p>
          <a:p>
            <a:pPr>
              <a:defRPr/>
            </a:pPr>
            <a:endParaRPr lang="es-AR" sz="2000" dirty="0" smtClean="0"/>
          </a:p>
          <a:p>
            <a:pPr>
              <a:defRPr/>
            </a:pPr>
            <a:r>
              <a:rPr lang="es-AR" sz="2000" dirty="0" smtClean="0"/>
              <a:t>Residencia de los asalariados . Diferentes comportamientos  prov. de Mendoza y San Juan. Mendoza: 71% rural dispersa, 7% rural concentrada y 22% urbana. San Juan: 37% rural dispersa, 11% rural concentrada y 52% urbana   </a:t>
            </a:r>
          </a:p>
          <a:p>
            <a:pPr>
              <a:defRPr/>
            </a:pPr>
            <a:endParaRPr lang="es-AR" dirty="0" smtClean="0"/>
          </a:p>
          <a:p>
            <a:pPr>
              <a:defRPr/>
            </a:pPr>
            <a:endParaRPr lang="es-AR" dirty="0"/>
          </a:p>
        </p:txBody>
      </p:sp>
      <p:pic>
        <p:nvPicPr>
          <p:cNvPr id="5124" name="6 Imagen" descr="logo cei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5857875"/>
            <a:ext cx="108108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sz="3600" dirty="0" smtClean="0"/>
              <a:t>Estructura agraria y tipos de establecimiento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2000250"/>
            <a:ext cx="7772400" cy="3786188"/>
          </a:xfrm>
        </p:spPr>
        <p:txBody>
          <a:bodyPr/>
          <a:lstStyle/>
          <a:p>
            <a:pPr>
              <a:defRPr/>
            </a:pPr>
            <a:r>
              <a:rPr lang="es-AR" sz="2000" dirty="0" smtClean="0"/>
              <a:t>9 de cada 10 establecimientos de la región no superan las 100 hectáreas </a:t>
            </a:r>
          </a:p>
          <a:p>
            <a:pPr>
              <a:defRPr/>
            </a:pPr>
            <a:r>
              <a:rPr lang="es-AR" sz="2000" dirty="0" smtClean="0"/>
              <a:t>Algo más de 3 de cada 10 establecimientos contrata al menos 1 trabajador asalariado permanente</a:t>
            </a:r>
          </a:p>
          <a:p>
            <a:pPr>
              <a:defRPr/>
            </a:pPr>
            <a:r>
              <a:rPr lang="es-AR" sz="2000" dirty="0" smtClean="0"/>
              <a:t>De estos establecimientos, el 58% contrata un solo asalariado permanente y explica el 23% de estos trabajadores</a:t>
            </a:r>
          </a:p>
          <a:p>
            <a:pPr>
              <a:defRPr/>
            </a:pPr>
            <a:r>
              <a:rPr lang="es-AR" sz="2000" dirty="0" smtClean="0"/>
              <a:t>En el otro extremo, el 4% contrata 10 o más asalariados permanentes y explica el 28% de estos trabajadores</a:t>
            </a:r>
          </a:p>
          <a:p>
            <a:pPr>
              <a:defRPr/>
            </a:pPr>
            <a:r>
              <a:rPr lang="es-AR" sz="2000" dirty="0" smtClean="0"/>
              <a:t>A su vez los establecimientos que contratan asalariados permanentes contratan el 80% de los jornales transitorios utilizados en la región</a:t>
            </a:r>
          </a:p>
          <a:p>
            <a:pPr>
              <a:defRPr/>
            </a:pPr>
            <a:endParaRPr lang="es-AR" sz="2000" dirty="0" smtClean="0"/>
          </a:p>
          <a:p>
            <a:pPr>
              <a:defRPr/>
            </a:pPr>
            <a:endParaRPr lang="es-AR" sz="2400" dirty="0"/>
          </a:p>
        </p:txBody>
      </p:sp>
      <p:pic>
        <p:nvPicPr>
          <p:cNvPr id="6148" name="6 Imagen" descr="logo cei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5857875"/>
            <a:ext cx="108108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214313"/>
            <a:ext cx="7772400" cy="1285875"/>
          </a:xfrm>
        </p:spPr>
        <p:txBody>
          <a:bodyPr/>
          <a:lstStyle/>
          <a:p>
            <a:pPr>
              <a:defRPr/>
            </a:pPr>
            <a:r>
              <a:rPr lang="es-AR" sz="3600" dirty="0" smtClean="0"/>
              <a:t>Los asalariados permanentes y transitorios 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733800"/>
          </a:xfrm>
        </p:spPr>
        <p:txBody>
          <a:bodyPr/>
          <a:lstStyle/>
          <a:p>
            <a:pPr>
              <a:defRPr/>
            </a:pPr>
            <a:r>
              <a:rPr lang="es-AR" sz="2000" dirty="0" smtClean="0"/>
              <a:t>Principales ocupaciones de los asalariados permanentes. Peón general (65%) y encargado (15%). </a:t>
            </a:r>
          </a:p>
          <a:p>
            <a:pPr>
              <a:defRPr/>
            </a:pPr>
            <a:r>
              <a:rPr lang="es-AR" sz="2000" dirty="0" smtClean="0"/>
              <a:t>Relativa importancia de la mediería en la prov. de Mendoza (11%)</a:t>
            </a:r>
          </a:p>
          <a:p>
            <a:pPr>
              <a:defRPr/>
            </a:pPr>
            <a:r>
              <a:rPr lang="es-AR" sz="2000" dirty="0" smtClean="0"/>
              <a:t>Casi 3 de cada 10 jornales transitorios contratados en el país corresponden a la región de Cuyo</a:t>
            </a:r>
          </a:p>
          <a:p>
            <a:pPr>
              <a:defRPr/>
            </a:pPr>
            <a:r>
              <a:rPr lang="es-AR" sz="2000" dirty="0" smtClean="0"/>
              <a:t>El 57% de los jornales transitorios se utilizan en cosechas manuales y el 34% en tareas de mantenimiento de cultivos</a:t>
            </a:r>
          </a:p>
          <a:p>
            <a:pPr>
              <a:defRPr/>
            </a:pPr>
            <a:r>
              <a:rPr lang="es-AR" sz="2000" dirty="0" smtClean="0"/>
              <a:t>La superficie trabajada a partir de la contratación indirecta de asalariados transitorios se distribuye 54% tareas de cosecha manual y 37% en tareas de mantenimientos de cultivo.</a:t>
            </a:r>
          </a:p>
          <a:p>
            <a:pPr>
              <a:defRPr/>
            </a:pPr>
            <a:endParaRPr lang="es-AR" sz="2000" dirty="0" smtClean="0"/>
          </a:p>
          <a:p>
            <a:pPr>
              <a:defRPr/>
            </a:pPr>
            <a:endParaRPr lang="es-AR" sz="2000" dirty="0"/>
          </a:p>
        </p:txBody>
      </p:sp>
      <p:pic>
        <p:nvPicPr>
          <p:cNvPr id="7172" name="6 Imagen" descr="logo cei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5857875"/>
            <a:ext cx="108108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285750"/>
            <a:ext cx="8701088" cy="1214438"/>
          </a:xfrm>
        </p:spPr>
        <p:txBody>
          <a:bodyPr/>
          <a:lstStyle/>
          <a:p>
            <a:pPr>
              <a:defRPr/>
            </a:pPr>
            <a:r>
              <a:rPr lang="es-AR" sz="3200" dirty="0" smtClean="0"/>
              <a:t>Comparando requerimientos de mano de obra en diferentes</a:t>
            </a:r>
            <a:r>
              <a:rPr lang="es-AR" sz="3600" dirty="0" smtClean="0"/>
              <a:t> cultivos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88" y="1857375"/>
            <a:ext cx="8501062" cy="3857625"/>
          </a:xfrm>
        </p:spPr>
        <p:txBody>
          <a:bodyPr/>
          <a:lstStyle/>
          <a:p>
            <a:pPr>
              <a:defRPr/>
            </a:pPr>
            <a:r>
              <a:rPr lang="es-AR" sz="2400" dirty="0" smtClean="0"/>
              <a:t>Frutales de pepita en el norte de la Patagonia. </a:t>
            </a:r>
          </a:p>
          <a:p>
            <a:pPr>
              <a:defRPr/>
            </a:pPr>
            <a:r>
              <a:rPr lang="es-AR" sz="2400" dirty="0" smtClean="0"/>
              <a:t>120 jornales año (50 tareas de cosecha y 70 tareas de </a:t>
            </a:r>
            <a:r>
              <a:rPr lang="es-AR" sz="2400" dirty="0" err="1" smtClean="0"/>
              <a:t>precosecha</a:t>
            </a:r>
            <a:r>
              <a:rPr lang="es-AR" sz="2400" dirty="0" smtClean="0"/>
              <a:t>). </a:t>
            </a:r>
          </a:p>
          <a:p>
            <a:pPr>
              <a:defRPr/>
            </a:pPr>
            <a:r>
              <a:rPr lang="es-AR" sz="2400" dirty="0" smtClean="0"/>
              <a:t>65% asalariados transitorios, 23% asalariados permanentes y 12% trabajadores familiares    </a:t>
            </a:r>
          </a:p>
          <a:p>
            <a:pPr>
              <a:defRPr/>
            </a:pPr>
            <a:r>
              <a:rPr lang="es-AR" sz="2400" dirty="0" smtClean="0"/>
              <a:t>Producción de soja en la prov. de Córdoba. La suma de soja de segunda y de primera demanda para un nivel tecnológico medio ½ jornal por hectárea año</a:t>
            </a:r>
          </a:p>
          <a:p>
            <a:pPr>
              <a:buFont typeface="Monotype Sorts" pitchFamily="2" charset="2"/>
              <a:buNone/>
              <a:defRPr/>
            </a:pPr>
            <a:endParaRPr lang="es-AR" sz="2400" dirty="0" smtClean="0"/>
          </a:p>
          <a:p>
            <a:pPr>
              <a:defRPr/>
            </a:pPr>
            <a:endParaRPr lang="es-AR" sz="2400" dirty="0" smtClean="0"/>
          </a:p>
          <a:p>
            <a:pPr>
              <a:buFont typeface="Monotype Sorts" pitchFamily="2" charset="2"/>
              <a:buNone/>
              <a:defRPr/>
            </a:pPr>
            <a:endParaRPr lang="es-AR" dirty="0" smtClean="0"/>
          </a:p>
          <a:p>
            <a:pPr>
              <a:buFont typeface="Monotype Sorts" pitchFamily="2" charset="2"/>
              <a:buNone/>
              <a:defRPr/>
            </a:pPr>
            <a:endParaRPr lang="es-AR" dirty="0" smtClean="0"/>
          </a:p>
          <a:p>
            <a:pPr>
              <a:buFont typeface="Monotype Sorts" pitchFamily="2" charset="2"/>
              <a:buNone/>
              <a:defRPr/>
            </a:pPr>
            <a:endParaRPr lang="es-AR" dirty="0"/>
          </a:p>
        </p:txBody>
      </p:sp>
      <p:pic>
        <p:nvPicPr>
          <p:cNvPr id="14340" name="6 Imagen" descr="logo cei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5857875"/>
            <a:ext cx="108108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DSC0074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54700" y="981075"/>
            <a:ext cx="3289300" cy="2466975"/>
          </a:xfrm>
          <a:noFill/>
          <a:ln/>
        </p:spPr>
      </p:pic>
      <p:pic>
        <p:nvPicPr>
          <p:cNvPr id="40963" name="Picture 3" descr="DSC01705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856288" y="3644900"/>
            <a:ext cx="3287712" cy="2466975"/>
          </a:xfrm>
          <a:noFill/>
          <a:ln/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ltGray">
          <a:xfrm>
            <a:off x="395288" y="620713"/>
            <a:ext cx="77771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kumimoji="1" lang="es-AR">
                <a:solidFill>
                  <a:schemeClr val="tx2"/>
                </a:solidFill>
              </a:rPr>
              <a:t>Ajo Demanda de Mano de Obra</a:t>
            </a:r>
            <a:endParaRPr kumimoji="1" lang="es-ES">
              <a:solidFill>
                <a:schemeClr val="tx2"/>
              </a:solidFill>
            </a:endParaRPr>
          </a:p>
        </p:txBody>
      </p:sp>
      <p:pic>
        <p:nvPicPr>
          <p:cNvPr id="40965" name="6 Imagen" descr="logo ceil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00" y="5857875"/>
            <a:ext cx="108108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6 Imagen" descr="logo ceil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2400" y="6073775"/>
            <a:ext cx="108108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7" name="Rectangle 7"/>
          <p:cNvSpPr>
            <a:spLocks noChangeArrowheads="1"/>
          </p:cNvSpPr>
          <p:nvPr/>
        </p:nvSpPr>
        <p:spPr bwMode="ltGray">
          <a:xfrm>
            <a:off x="250825" y="1484313"/>
            <a:ext cx="6462713" cy="39354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s-AR" sz="2800"/>
              <a:t>No se detectaron diferencias significativas entre los requerimientos de los diferentes niveles:</a:t>
            </a:r>
          </a:p>
          <a:p>
            <a:r>
              <a:rPr lang="es-AR" sz="2800" b="1"/>
              <a:t>Bajo		124,2 jornales</a:t>
            </a:r>
          </a:p>
          <a:p>
            <a:r>
              <a:rPr lang="es-AR" sz="2800" b="1"/>
              <a:t>Medio	130,3 jornales</a:t>
            </a:r>
          </a:p>
          <a:p>
            <a:r>
              <a:rPr lang="es-AR" sz="2800" b="1"/>
              <a:t>Alto 		127,5 jornales</a:t>
            </a:r>
          </a:p>
          <a:p>
            <a:r>
              <a:rPr lang="es-AR" sz="2800"/>
              <a:t>Existe diferencia cualitativa entre los niveles en la tecnología de cosecha post cosecha</a:t>
            </a: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88913"/>
            <a:ext cx="8664575" cy="1079500"/>
          </a:xfrm>
          <a:noFill/>
          <a:ln/>
        </p:spPr>
        <p:txBody>
          <a:bodyPr/>
          <a:lstStyle/>
          <a:p>
            <a:r>
              <a:rPr lang="es-AR" sz="3200" smtClean="0">
                <a:effectLst/>
              </a:rPr>
              <a:t>ASALARIADOS RURALES EN EL VALLE DE UCO</a:t>
            </a:r>
            <a:br>
              <a:rPr lang="es-AR" sz="3200" smtClean="0">
                <a:effectLst/>
              </a:rPr>
            </a:br>
            <a:r>
              <a:rPr lang="es-AR" sz="2800" smtClean="0">
                <a:effectLst/>
              </a:rPr>
              <a:t>Elena Mingo y Matías Berger</a:t>
            </a:r>
            <a:endParaRPr lang="es-ES" sz="3200" smtClean="0">
              <a:effectLst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642350" cy="4611687"/>
          </a:xfrm>
          <a:noFill/>
          <a:ln/>
        </p:spPr>
        <p:txBody>
          <a:bodyPr/>
          <a:lstStyle/>
          <a:p>
            <a:r>
              <a:rPr lang="es-AR" sz="2600" smtClean="0">
                <a:effectLst/>
              </a:rPr>
              <a:t>Mercado demanda trabajo transitorio, no registrado y con predominio de baja calificación</a:t>
            </a:r>
          </a:p>
          <a:p>
            <a:r>
              <a:rPr lang="es-AR" sz="2600" smtClean="0">
                <a:effectLst/>
              </a:rPr>
              <a:t>Prácticas sociales ocupacionales</a:t>
            </a:r>
          </a:p>
          <a:p>
            <a:r>
              <a:rPr lang="es-AR" sz="2600" smtClean="0">
                <a:effectLst/>
              </a:rPr>
              <a:t>Discontinuidad (alta octubre a abril)</a:t>
            </a:r>
          </a:p>
          <a:p>
            <a:r>
              <a:rPr lang="es-AR" sz="2600" smtClean="0">
                <a:effectLst/>
              </a:rPr>
              <a:t>PEA agrícola Mza 15 %; V. de U. 41 % del total</a:t>
            </a:r>
          </a:p>
          <a:p>
            <a:r>
              <a:rPr lang="es-AR" sz="2600" smtClean="0">
                <a:effectLst/>
              </a:rPr>
              <a:t>CNA 2002 registra 559.368 jornales transitorios en el Valle de Uco.</a:t>
            </a:r>
          </a:p>
          <a:p>
            <a:r>
              <a:rPr lang="es-AR" sz="2600" smtClean="0">
                <a:effectLst/>
              </a:rPr>
              <a:t>Modernización y sus diferencias en la Agricultura.</a:t>
            </a:r>
          </a:p>
          <a:p>
            <a:r>
              <a:rPr lang="es-AR" sz="2600" smtClean="0">
                <a:effectLst/>
              </a:rPr>
              <a:t>Constitución de los mercados de trabajo y procesos de flexibilización y reestructuración.</a:t>
            </a:r>
          </a:p>
          <a:p>
            <a:endParaRPr lang="es-AR" sz="2600" smtClean="0">
              <a:effectLst/>
            </a:endParaRPr>
          </a:p>
          <a:p>
            <a:endParaRPr lang="es-ES" sz="26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6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7772400" cy="73025"/>
          </a:xfrm>
          <a:noFill/>
          <a:ln/>
        </p:spPr>
        <p:txBody>
          <a:bodyPr/>
          <a:lstStyle/>
          <a:p>
            <a:endParaRPr lang="es-ES" sz="4000" smtClean="0">
              <a:effectLst/>
            </a:endParaRP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989888" cy="5472113"/>
          </a:xfrm>
          <a:noFill/>
          <a:ln/>
        </p:spPr>
        <p:txBody>
          <a:bodyPr/>
          <a:lstStyle/>
          <a:p>
            <a:r>
              <a:rPr lang="es-ES" sz="2600" smtClean="0">
                <a:effectLst/>
              </a:rPr>
              <a:t>Un campo donde contratantes y contratados se relacionan en condiciones de desigualdad.</a:t>
            </a:r>
          </a:p>
          <a:p>
            <a:r>
              <a:rPr lang="es-ES" sz="2600" smtClean="0">
                <a:effectLst/>
              </a:rPr>
              <a:t>Precarización y naturalización de formas de violencia que ocultan la dominación (Piñeiro 2008)</a:t>
            </a:r>
          </a:p>
          <a:p>
            <a:r>
              <a:rPr lang="es-ES" sz="2600" smtClean="0">
                <a:effectLst/>
              </a:rPr>
              <a:t>Inestabilidad; no registro y ocultamiento (del valor social y salarial).</a:t>
            </a:r>
          </a:p>
          <a:p>
            <a:r>
              <a:rPr lang="es-ES" sz="2600" smtClean="0">
                <a:effectLst/>
              </a:rPr>
              <a:t>Análisis de ámbitos reproductivos y de las formas de socialización: edad temprana, esfuerzo, inestabilidad.</a:t>
            </a:r>
          </a:p>
          <a:p>
            <a:r>
              <a:rPr lang="es-ES" sz="2600" smtClean="0">
                <a:effectLst/>
              </a:rPr>
              <a:t>Estrategias: 1- Acomodarse: estar en forma regular en una finca. 2-Vivir de changas</a:t>
            </a:r>
          </a:p>
          <a:p>
            <a:r>
              <a:rPr lang="es-ES" sz="2600" smtClean="0">
                <a:effectLst/>
              </a:rPr>
              <a:t>Jornalizado o “al tanto”.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resentación_inta">
  <a:themeElements>
    <a:clrScheme name="plantilla_presentación_inta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plantilla_presentación_int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tilla_presentación_inta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presentación_inta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presentación_in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1781</TotalTime>
  <Words>936</Words>
  <Application>Microsoft Office PowerPoint</Application>
  <PresentationFormat>Presentación en pantalla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plantilla_presentación_inta</vt:lpstr>
      <vt:lpstr>Transformaciones productivas y demanda de mano en el agro argentino, 1988-2002-2010</vt:lpstr>
      <vt:lpstr>Estudio sobre la demanda de mano de obra en el agro argentino, G. Neiman Coordinador, Editorial CiCCuS</vt:lpstr>
      <vt:lpstr>Estructura ocupacional y perfil de la mano de obra </vt:lpstr>
      <vt:lpstr>Estructura agraria y tipos de establecimiento</vt:lpstr>
      <vt:lpstr>Los asalariados permanentes y transitorios </vt:lpstr>
      <vt:lpstr>Comparando requerimientos de mano de obra en diferentes cultivos</vt:lpstr>
      <vt:lpstr>Diapositiva 7</vt:lpstr>
      <vt:lpstr>ASALARIADOS RURALES EN EL VALLE DE UCO Elena Mingo y Matías Berger</vt:lpstr>
      <vt:lpstr>Diapositiva 9</vt:lpstr>
      <vt:lpstr>Iniciación y Aprendizaje</vt:lpstr>
      <vt:lpstr>Regulación de la Transitoriedad. El Mercado de trabajo en la producción de uvas en Mendoza. José F. Fabio</vt:lpstr>
      <vt:lpstr>Reflexiones</vt:lpstr>
      <vt:lpstr>Diapositiva 13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Nacional</dc:title>
  <dc:creator>x</dc:creator>
  <cp:lastModifiedBy>Lic. ESTER VIDELA</cp:lastModifiedBy>
  <cp:revision>205</cp:revision>
  <cp:lastPrinted>1601-01-01T00:00:00Z</cp:lastPrinted>
  <dcterms:created xsi:type="dcterms:W3CDTF">2003-10-01T11:51:54Z</dcterms:created>
  <dcterms:modified xsi:type="dcterms:W3CDTF">2012-10-17T01:02:08Z</dcterms:modified>
</cp:coreProperties>
</file>