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7" r:id="rId2"/>
    <p:sldId id="256" r:id="rId3"/>
    <p:sldId id="278" r:id="rId4"/>
    <p:sldId id="269" r:id="rId5"/>
    <p:sldId id="257" r:id="rId6"/>
    <p:sldId id="258" r:id="rId7"/>
    <p:sldId id="259" r:id="rId8"/>
    <p:sldId id="260" r:id="rId9"/>
    <p:sldId id="264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65" r:id="rId18"/>
    <p:sldId id="266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08036-6252-4EAD-9C28-135D6202293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4E7636-6D3E-4010-AED3-A3021789C25D}">
      <dgm:prSet phldrT="[Texto]" phldr="1"/>
      <dgm:spPr/>
      <dgm:t>
        <a:bodyPr/>
        <a:lstStyle/>
        <a:p>
          <a:endParaRPr lang="es-ES" dirty="0"/>
        </a:p>
      </dgm:t>
    </dgm:pt>
    <dgm:pt modelId="{0D151274-3B50-4023-8154-1D4F44F19C1E}" type="parTrans" cxnId="{82AD4641-9BD5-403D-AAAB-27551299485D}">
      <dgm:prSet/>
      <dgm:spPr/>
      <dgm:t>
        <a:bodyPr/>
        <a:lstStyle/>
        <a:p>
          <a:endParaRPr lang="es-ES"/>
        </a:p>
      </dgm:t>
    </dgm:pt>
    <dgm:pt modelId="{366AB936-B45E-4635-AACD-0AC872FC0B76}" type="sibTrans" cxnId="{82AD4641-9BD5-403D-AAAB-27551299485D}">
      <dgm:prSet/>
      <dgm:spPr/>
      <dgm:t>
        <a:bodyPr/>
        <a:lstStyle/>
        <a:p>
          <a:endParaRPr lang="es-ES"/>
        </a:p>
      </dgm:t>
    </dgm:pt>
    <dgm:pt modelId="{DBCBB7B2-0C4A-4A6A-A0B7-8D5868C3BEDA}">
      <dgm:prSet phldrT="[Texto]" phldr="1"/>
      <dgm:spPr/>
      <dgm:t>
        <a:bodyPr/>
        <a:lstStyle/>
        <a:p>
          <a:endParaRPr lang="es-ES" dirty="0"/>
        </a:p>
      </dgm:t>
    </dgm:pt>
    <dgm:pt modelId="{22F1C672-5094-42A9-8052-EC044704F92F}" type="parTrans" cxnId="{BA67C8A3-BA48-4654-821C-0C00187B2B72}">
      <dgm:prSet/>
      <dgm:spPr/>
      <dgm:t>
        <a:bodyPr/>
        <a:lstStyle/>
        <a:p>
          <a:endParaRPr lang="es-ES"/>
        </a:p>
      </dgm:t>
    </dgm:pt>
    <dgm:pt modelId="{5A32E8FB-A632-4A37-943F-A2CFC5175C2E}" type="sibTrans" cxnId="{BA67C8A3-BA48-4654-821C-0C00187B2B72}">
      <dgm:prSet/>
      <dgm:spPr/>
      <dgm:t>
        <a:bodyPr/>
        <a:lstStyle/>
        <a:p>
          <a:endParaRPr lang="es-ES"/>
        </a:p>
      </dgm:t>
    </dgm:pt>
    <dgm:pt modelId="{D009E534-26BC-4741-866E-D2E20821081E}">
      <dgm:prSet phldrT="[Texto]" phldr="1"/>
      <dgm:spPr/>
      <dgm:t>
        <a:bodyPr/>
        <a:lstStyle/>
        <a:p>
          <a:endParaRPr lang="es-ES"/>
        </a:p>
      </dgm:t>
    </dgm:pt>
    <dgm:pt modelId="{8E32A7FD-177B-460B-971C-767DFC1E828F}" type="parTrans" cxnId="{459F38DD-5016-4FA1-8E14-3B73BED8C41E}">
      <dgm:prSet/>
      <dgm:spPr/>
      <dgm:t>
        <a:bodyPr/>
        <a:lstStyle/>
        <a:p>
          <a:endParaRPr lang="es-ES"/>
        </a:p>
      </dgm:t>
    </dgm:pt>
    <dgm:pt modelId="{A66C09E9-A1CA-46FE-943A-6A48C5A776C6}" type="sibTrans" cxnId="{459F38DD-5016-4FA1-8E14-3B73BED8C41E}">
      <dgm:prSet/>
      <dgm:spPr/>
      <dgm:t>
        <a:bodyPr/>
        <a:lstStyle/>
        <a:p>
          <a:endParaRPr lang="es-ES"/>
        </a:p>
      </dgm:t>
    </dgm:pt>
    <dgm:pt modelId="{A76296E5-A922-4731-A814-2E68FA71F966}">
      <dgm:prSet phldrT="[Texto]" phldr="1"/>
      <dgm:spPr/>
      <dgm:t>
        <a:bodyPr/>
        <a:lstStyle/>
        <a:p>
          <a:endParaRPr lang="es-ES"/>
        </a:p>
      </dgm:t>
    </dgm:pt>
    <dgm:pt modelId="{3B11ACBD-E453-4EA9-A5D5-417FBD2A7C6E}" type="parTrans" cxnId="{AB11D10B-E3C5-451D-B2AB-0DDD7EB1EAD9}">
      <dgm:prSet/>
      <dgm:spPr/>
      <dgm:t>
        <a:bodyPr/>
        <a:lstStyle/>
        <a:p>
          <a:endParaRPr lang="es-ES"/>
        </a:p>
      </dgm:t>
    </dgm:pt>
    <dgm:pt modelId="{0AC4BE05-7D86-429E-BA88-89570A036340}" type="sibTrans" cxnId="{AB11D10B-E3C5-451D-B2AB-0DDD7EB1EAD9}">
      <dgm:prSet/>
      <dgm:spPr/>
      <dgm:t>
        <a:bodyPr/>
        <a:lstStyle/>
        <a:p>
          <a:endParaRPr lang="es-ES"/>
        </a:p>
      </dgm:t>
    </dgm:pt>
    <dgm:pt modelId="{A7931B13-3D5B-4347-ADE5-DB6C6F1F582B}">
      <dgm:prSet phldrT="[Texto]" phldr="1"/>
      <dgm:spPr/>
      <dgm:t>
        <a:bodyPr/>
        <a:lstStyle/>
        <a:p>
          <a:endParaRPr lang="es-ES"/>
        </a:p>
      </dgm:t>
    </dgm:pt>
    <dgm:pt modelId="{D7904027-5F3C-4A2E-BCA7-2AEF3737DFC6}" type="parTrans" cxnId="{94C518BF-57A1-4D6D-AA1B-AD93896D8ECF}">
      <dgm:prSet/>
      <dgm:spPr/>
      <dgm:t>
        <a:bodyPr/>
        <a:lstStyle/>
        <a:p>
          <a:endParaRPr lang="es-ES"/>
        </a:p>
      </dgm:t>
    </dgm:pt>
    <dgm:pt modelId="{CEC50AB3-902E-47CE-AE4E-F73C3B7AF543}" type="sibTrans" cxnId="{94C518BF-57A1-4D6D-AA1B-AD93896D8ECF}">
      <dgm:prSet/>
      <dgm:spPr/>
      <dgm:t>
        <a:bodyPr/>
        <a:lstStyle/>
        <a:p>
          <a:endParaRPr lang="es-ES"/>
        </a:p>
      </dgm:t>
    </dgm:pt>
    <dgm:pt modelId="{34FFDD90-6D6D-4E2D-8D6D-1025D67A8088}">
      <dgm:prSet/>
      <dgm:spPr/>
      <dgm:t>
        <a:bodyPr/>
        <a:lstStyle/>
        <a:p>
          <a:r>
            <a:rPr lang="es-AR" b="1" dirty="0" smtClean="0">
              <a:solidFill>
                <a:srgbClr val="000000"/>
              </a:solidFill>
            </a:rPr>
            <a:t>1- Caracterizar las prácticas agronómicas, enológicas y comerciales de los elaboradores de vino caseros del Valle de Uco.</a:t>
          </a:r>
          <a:br>
            <a:rPr lang="es-AR" b="1" dirty="0" smtClean="0">
              <a:solidFill>
                <a:srgbClr val="000000"/>
              </a:solidFill>
            </a:rPr>
          </a:br>
          <a:r>
            <a:rPr lang="es-AR" b="1" dirty="0" smtClean="0">
              <a:solidFill>
                <a:srgbClr val="000000"/>
              </a:solidFill>
            </a:rPr>
            <a:t/>
          </a:r>
          <a:br>
            <a:rPr lang="es-AR" b="1" dirty="0" smtClean="0">
              <a:solidFill>
                <a:srgbClr val="000000"/>
              </a:solidFill>
            </a:rPr>
          </a:br>
          <a:r>
            <a:rPr lang="es-AR" b="1" dirty="0" smtClean="0">
              <a:solidFill>
                <a:srgbClr val="000000"/>
              </a:solidFill>
            </a:rPr>
            <a:t/>
          </a:r>
          <a:br>
            <a:rPr lang="es-AR" b="1" dirty="0" smtClean="0">
              <a:solidFill>
                <a:srgbClr val="000000"/>
              </a:solidFill>
            </a:rPr>
          </a:br>
          <a:r>
            <a:rPr lang="es-AR" b="1" dirty="0" smtClean="0">
              <a:solidFill>
                <a:srgbClr val="000000"/>
              </a:solidFill>
            </a:rPr>
            <a:t/>
          </a:r>
          <a:br>
            <a:rPr lang="es-AR" b="1" dirty="0" smtClean="0">
              <a:solidFill>
                <a:srgbClr val="000000"/>
              </a:solidFill>
            </a:rPr>
          </a:br>
          <a:r>
            <a:rPr lang="es-AR" b="1" dirty="0" smtClean="0">
              <a:solidFill>
                <a:srgbClr val="000000"/>
              </a:solidFill>
            </a:rPr>
            <a:t>	 2- Caracterizar los vinos obtenidos por estos elaboradores y definir sus características diferenciales</a:t>
          </a:r>
          <a:br>
            <a:rPr lang="es-AR" b="1" dirty="0" smtClean="0">
              <a:solidFill>
                <a:srgbClr val="000000"/>
              </a:solidFill>
            </a:rPr>
          </a:br>
          <a:r>
            <a:rPr lang="es-AR" b="1" dirty="0" smtClean="0">
              <a:solidFill>
                <a:srgbClr val="FFFF00"/>
              </a:solidFill>
            </a:rPr>
            <a:t> </a:t>
          </a:r>
          <a:endParaRPr lang="es-ES" dirty="0"/>
        </a:p>
      </dgm:t>
    </dgm:pt>
    <dgm:pt modelId="{284577F1-AC64-448E-B0DD-0295CAACE1A3}" type="parTrans" cxnId="{B270A3C3-B949-4B4D-A7BF-2F9331458842}">
      <dgm:prSet/>
      <dgm:spPr/>
      <dgm:t>
        <a:bodyPr/>
        <a:lstStyle/>
        <a:p>
          <a:endParaRPr lang="es-ES"/>
        </a:p>
      </dgm:t>
    </dgm:pt>
    <dgm:pt modelId="{E4C97718-8A23-413D-BE20-1B64E8C24F3B}" type="sibTrans" cxnId="{B270A3C3-B949-4B4D-A7BF-2F9331458842}">
      <dgm:prSet/>
      <dgm:spPr/>
      <dgm:t>
        <a:bodyPr/>
        <a:lstStyle/>
        <a:p>
          <a:endParaRPr lang="es-ES"/>
        </a:p>
      </dgm:t>
    </dgm:pt>
    <dgm:pt modelId="{122C187B-4A98-468F-8148-AB80CF1B9C9C}" type="pres">
      <dgm:prSet presAssocID="{AF108036-6252-4EAD-9C28-135D620229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37E602-224A-4286-BDC5-8199D42F3C74}" type="pres">
      <dgm:prSet presAssocID="{AF4E7636-6D3E-4010-AED3-A3021789C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824C8-46F2-490E-95EF-DA565D83A175}" type="pres">
      <dgm:prSet presAssocID="{366AB936-B45E-4635-AACD-0AC872FC0B76}" presName="sibTrans" presStyleCnt="0"/>
      <dgm:spPr/>
    </dgm:pt>
    <dgm:pt modelId="{E1AB697E-4570-4BF5-8153-725D35E58FE8}" type="pres">
      <dgm:prSet presAssocID="{34FFDD90-6D6D-4E2D-8D6D-1025D67A8088}" presName="node" presStyleLbl="node1" presStyleIdx="1" presStyleCnt="6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342FE-2606-4031-866E-F84D7C9782F5}" type="pres">
      <dgm:prSet presAssocID="{E4C97718-8A23-413D-BE20-1B64E8C24F3B}" presName="sibTrans" presStyleCnt="0"/>
      <dgm:spPr/>
    </dgm:pt>
    <dgm:pt modelId="{28294418-D09A-42F0-A39E-0657DEC409F8}" type="pres">
      <dgm:prSet presAssocID="{DBCBB7B2-0C4A-4A6A-A0B7-8D5868C3BE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729B0-354F-4D2F-AA55-FEEA9CDE289C}" type="pres">
      <dgm:prSet presAssocID="{5A32E8FB-A632-4A37-943F-A2CFC5175C2E}" presName="sibTrans" presStyleCnt="0"/>
      <dgm:spPr/>
    </dgm:pt>
    <dgm:pt modelId="{27ED84D7-DAA2-4996-BA28-0BA05FCB05C6}" type="pres">
      <dgm:prSet presAssocID="{D009E534-26BC-4741-866E-D2E2082108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3FE4E-43FB-428C-A949-1C59709FEC2E}" type="pres">
      <dgm:prSet presAssocID="{A66C09E9-A1CA-46FE-943A-6A48C5A776C6}" presName="sibTrans" presStyleCnt="0"/>
      <dgm:spPr/>
    </dgm:pt>
    <dgm:pt modelId="{A2FC640C-ACE9-41E3-A383-8C7F368E38EF}" type="pres">
      <dgm:prSet presAssocID="{A76296E5-A922-4731-A814-2E68FA71F9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56487-5F3E-4FC7-92E0-5EB41B8AC6F2}" type="pres">
      <dgm:prSet presAssocID="{0AC4BE05-7D86-429E-BA88-89570A036340}" presName="sibTrans" presStyleCnt="0"/>
      <dgm:spPr/>
    </dgm:pt>
    <dgm:pt modelId="{EC727A42-0C6B-410F-89FE-09419BD11ADF}" type="pres">
      <dgm:prSet presAssocID="{A7931B13-3D5B-4347-ADE5-DB6C6F1F58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1C2FC6-D063-463F-A9C6-A036BA00E86A}" type="presOf" srcId="{A76296E5-A922-4731-A814-2E68FA71F966}" destId="{A2FC640C-ACE9-41E3-A383-8C7F368E38EF}" srcOrd="0" destOrd="0" presId="urn:microsoft.com/office/officeart/2005/8/layout/default#1"/>
    <dgm:cxn modelId="{AB11D10B-E3C5-451D-B2AB-0DDD7EB1EAD9}" srcId="{AF108036-6252-4EAD-9C28-135D62022939}" destId="{A76296E5-A922-4731-A814-2E68FA71F966}" srcOrd="4" destOrd="0" parTransId="{3B11ACBD-E453-4EA9-A5D5-417FBD2A7C6E}" sibTransId="{0AC4BE05-7D86-429E-BA88-89570A036340}"/>
    <dgm:cxn modelId="{459F38DD-5016-4FA1-8E14-3B73BED8C41E}" srcId="{AF108036-6252-4EAD-9C28-135D62022939}" destId="{D009E534-26BC-4741-866E-D2E20821081E}" srcOrd="3" destOrd="0" parTransId="{8E32A7FD-177B-460B-971C-767DFC1E828F}" sibTransId="{A66C09E9-A1CA-46FE-943A-6A48C5A776C6}"/>
    <dgm:cxn modelId="{82AD4641-9BD5-403D-AAAB-27551299485D}" srcId="{AF108036-6252-4EAD-9C28-135D62022939}" destId="{AF4E7636-6D3E-4010-AED3-A3021789C25D}" srcOrd="0" destOrd="0" parTransId="{0D151274-3B50-4023-8154-1D4F44F19C1E}" sibTransId="{366AB936-B45E-4635-AACD-0AC872FC0B76}"/>
    <dgm:cxn modelId="{F22496DB-5D1B-470C-802F-94EC4D6D728E}" type="presOf" srcId="{D009E534-26BC-4741-866E-D2E20821081E}" destId="{27ED84D7-DAA2-4996-BA28-0BA05FCB05C6}" srcOrd="0" destOrd="0" presId="urn:microsoft.com/office/officeart/2005/8/layout/default#1"/>
    <dgm:cxn modelId="{94C518BF-57A1-4D6D-AA1B-AD93896D8ECF}" srcId="{AF108036-6252-4EAD-9C28-135D62022939}" destId="{A7931B13-3D5B-4347-ADE5-DB6C6F1F582B}" srcOrd="5" destOrd="0" parTransId="{D7904027-5F3C-4A2E-BCA7-2AEF3737DFC6}" sibTransId="{CEC50AB3-902E-47CE-AE4E-F73C3B7AF543}"/>
    <dgm:cxn modelId="{314A0FB5-CB0D-4C95-B02D-AAE05B60185B}" type="presOf" srcId="{A7931B13-3D5B-4347-ADE5-DB6C6F1F582B}" destId="{EC727A42-0C6B-410F-89FE-09419BD11ADF}" srcOrd="0" destOrd="0" presId="urn:microsoft.com/office/officeart/2005/8/layout/default#1"/>
    <dgm:cxn modelId="{B270A3C3-B949-4B4D-A7BF-2F9331458842}" srcId="{AF108036-6252-4EAD-9C28-135D62022939}" destId="{34FFDD90-6D6D-4E2D-8D6D-1025D67A8088}" srcOrd="1" destOrd="0" parTransId="{284577F1-AC64-448E-B0DD-0295CAACE1A3}" sibTransId="{E4C97718-8A23-413D-BE20-1B64E8C24F3B}"/>
    <dgm:cxn modelId="{850ED281-8993-4BE0-8903-A02972A9353C}" type="presOf" srcId="{AF108036-6252-4EAD-9C28-135D62022939}" destId="{122C187B-4A98-468F-8148-AB80CF1B9C9C}" srcOrd="0" destOrd="0" presId="urn:microsoft.com/office/officeart/2005/8/layout/default#1"/>
    <dgm:cxn modelId="{FCDA0DFB-C848-4164-8F34-CCB294A3BDB7}" type="presOf" srcId="{AF4E7636-6D3E-4010-AED3-A3021789C25D}" destId="{D737E602-224A-4286-BDC5-8199D42F3C74}" srcOrd="0" destOrd="0" presId="urn:microsoft.com/office/officeart/2005/8/layout/default#1"/>
    <dgm:cxn modelId="{BA67C8A3-BA48-4654-821C-0C00187B2B72}" srcId="{AF108036-6252-4EAD-9C28-135D62022939}" destId="{DBCBB7B2-0C4A-4A6A-A0B7-8D5868C3BEDA}" srcOrd="2" destOrd="0" parTransId="{22F1C672-5094-42A9-8052-EC044704F92F}" sibTransId="{5A32E8FB-A632-4A37-943F-A2CFC5175C2E}"/>
    <dgm:cxn modelId="{A1FFFB7A-AF7A-43D4-A8A5-87177C3AA3D3}" type="presOf" srcId="{34FFDD90-6D6D-4E2D-8D6D-1025D67A8088}" destId="{E1AB697E-4570-4BF5-8153-725D35E58FE8}" srcOrd="0" destOrd="0" presId="urn:microsoft.com/office/officeart/2005/8/layout/default#1"/>
    <dgm:cxn modelId="{C27CE065-FE8A-4111-B630-1BF6147992D5}" type="presOf" srcId="{DBCBB7B2-0C4A-4A6A-A0B7-8D5868C3BEDA}" destId="{28294418-D09A-42F0-A39E-0657DEC409F8}" srcOrd="0" destOrd="0" presId="urn:microsoft.com/office/officeart/2005/8/layout/default#1"/>
    <dgm:cxn modelId="{B1237F77-E40A-4F97-A1BD-2FAC6F4D5F07}" type="presParOf" srcId="{122C187B-4A98-468F-8148-AB80CF1B9C9C}" destId="{D737E602-224A-4286-BDC5-8199D42F3C74}" srcOrd="0" destOrd="0" presId="urn:microsoft.com/office/officeart/2005/8/layout/default#1"/>
    <dgm:cxn modelId="{81E96446-4645-4521-A8A3-B01955E64265}" type="presParOf" srcId="{122C187B-4A98-468F-8148-AB80CF1B9C9C}" destId="{D6C824C8-46F2-490E-95EF-DA565D83A175}" srcOrd="1" destOrd="0" presId="urn:microsoft.com/office/officeart/2005/8/layout/default#1"/>
    <dgm:cxn modelId="{4A8C1109-5150-4950-B4C6-5F026E9A4173}" type="presParOf" srcId="{122C187B-4A98-468F-8148-AB80CF1B9C9C}" destId="{E1AB697E-4570-4BF5-8153-725D35E58FE8}" srcOrd="2" destOrd="0" presId="urn:microsoft.com/office/officeart/2005/8/layout/default#1"/>
    <dgm:cxn modelId="{6EFF456D-16C4-4D7F-B373-E3B675278A61}" type="presParOf" srcId="{122C187B-4A98-468F-8148-AB80CF1B9C9C}" destId="{F65342FE-2606-4031-866E-F84D7C9782F5}" srcOrd="3" destOrd="0" presId="urn:microsoft.com/office/officeart/2005/8/layout/default#1"/>
    <dgm:cxn modelId="{8F13CEA9-044A-4E4B-94FA-EB87FD5F86A4}" type="presParOf" srcId="{122C187B-4A98-468F-8148-AB80CF1B9C9C}" destId="{28294418-D09A-42F0-A39E-0657DEC409F8}" srcOrd="4" destOrd="0" presId="urn:microsoft.com/office/officeart/2005/8/layout/default#1"/>
    <dgm:cxn modelId="{BDBDCFD8-EB24-482C-880C-E4260926659D}" type="presParOf" srcId="{122C187B-4A98-468F-8148-AB80CF1B9C9C}" destId="{1E2729B0-354F-4D2F-AA55-FEEA9CDE289C}" srcOrd="5" destOrd="0" presId="urn:microsoft.com/office/officeart/2005/8/layout/default#1"/>
    <dgm:cxn modelId="{E44D28FE-D3F9-4F97-9176-32ED4CC4A1C3}" type="presParOf" srcId="{122C187B-4A98-468F-8148-AB80CF1B9C9C}" destId="{27ED84D7-DAA2-4996-BA28-0BA05FCB05C6}" srcOrd="6" destOrd="0" presId="urn:microsoft.com/office/officeart/2005/8/layout/default#1"/>
    <dgm:cxn modelId="{7824CE3C-7C61-4991-B078-E580F2D344DC}" type="presParOf" srcId="{122C187B-4A98-468F-8148-AB80CF1B9C9C}" destId="{EC73FE4E-43FB-428C-A949-1C59709FEC2E}" srcOrd="7" destOrd="0" presId="urn:microsoft.com/office/officeart/2005/8/layout/default#1"/>
    <dgm:cxn modelId="{1A7B8204-5D94-47EF-BB50-74C152458EA6}" type="presParOf" srcId="{122C187B-4A98-468F-8148-AB80CF1B9C9C}" destId="{A2FC640C-ACE9-41E3-A383-8C7F368E38EF}" srcOrd="8" destOrd="0" presId="urn:microsoft.com/office/officeart/2005/8/layout/default#1"/>
    <dgm:cxn modelId="{2F4E03FD-3170-4375-B7AD-3830D20A1037}" type="presParOf" srcId="{122C187B-4A98-468F-8148-AB80CF1B9C9C}" destId="{C8A56487-5F3E-4FC7-92E0-5EB41B8AC6F2}" srcOrd="9" destOrd="0" presId="urn:microsoft.com/office/officeart/2005/8/layout/default#1"/>
    <dgm:cxn modelId="{397F17C8-AEF7-4B9E-BD35-FFD7A2C89A4A}" type="presParOf" srcId="{122C187B-4A98-468F-8148-AB80CF1B9C9C}" destId="{EC727A42-0C6B-410F-89FE-09419BD11AD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7E602-224A-4286-BDC5-8199D42F3C74}">
      <dsp:nvSpPr>
        <dsp:cNvPr id="0" name=""/>
        <dsp:cNvSpPr/>
      </dsp:nvSpPr>
      <dsp:spPr>
        <a:xfrm>
          <a:off x="88805" y="1970092"/>
          <a:ext cx="345578" cy="20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/>
        </a:p>
      </dsp:txBody>
      <dsp:txXfrm>
        <a:off x="88805" y="1970092"/>
        <a:ext cx="345578" cy="207347"/>
      </dsp:txXfrm>
    </dsp:sp>
    <dsp:sp modelId="{E1AB697E-4570-4BF5-8153-725D35E58FE8}">
      <dsp:nvSpPr>
        <dsp:cNvPr id="0" name=""/>
        <dsp:cNvSpPr/>
      </dsp:nvSpPr>
      <dsp:spPr>
        <a:xfrm>
          <a:off x="468942" y="292"/>
          <a:ext cx="6911578" cy="4146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b="1" kern="1200" dirty="0" smtClean="0">
              <a:solidFill>
                <a:srgbClr val="000000"/>
              </a:solidFill>
            </a:rPr>
            <a:t>1- Caracterizar las prácticas agronómicas, enológicas y comerciales de los elaboradores de vino caseros del Valle de Uco.</a:t>
          </a:r>
          <a:br>
            <a:rPr lang="es-AR" sz="2200" b="1" kern="1200" dirty="0" smtClean="0">
              <a:solidFill>
                <a:srgbClr val="000000"/>
              </a:solidFill>
            </a:rPr>
          </a:br>
          <a:r>
            <a:rPr lang="es-AR" sz="2200" b="1" kern="1200" dirty="0" smtClean="0">
              <a:solidFill>
                <a:srgbClr val="000000"/>
              </a:solidFill>
            </a:rPr>
            <a:t/>
          </a:r>
          <a:br>
            <a:rPr lang="es-AR" sz="2200" b="1" kern="1200" dirty="0" smtClean="0">
              <a:solidFill>
                <a:srgbClr val="000000"/>
              </a:solidFill>
            </a:rPr>
          </a:br>
          <a:r>
            <a:rPr lang="es-AR" sz="2200" b="1" kern="1200" dirty="0" smtClean="0">
              <a:solidFill>
                <a:srgbClr val="000000"/>
              </a:solidFill>
            </a:rPr>
            <a:t/>
          </a:r>
          <a:br>
            <a:rPr lang="es-AR" sz="2200" b="1" kern="1200" dirty="0" smtClean="0">
              <a:solidFill>
                <a:srgbClr val="000000"/>
              </a:solidFill>
            </a:rPr>
          </a:br>
          <a:r>
            <a:rPr lang="es-AR" sz="2200" b="1" kern="1200" dirty="0" smtClean="0">
              <a:solidFill>
                <a:srgbClr val="000000"/>
              </a:solidFill>
            </a:rPr>
            <a:t/>
          </a:r>
          <a:br>
            <a:rPr lang="es-AR" sz="2200" b="1" kern="1200" dirty="0" smtClean="0">
              <a:solidFill>
                <a:srgbClr val="000000"/>
              </a:solidFill>
            </a:rPr>
          </a:br>
          <a:r>
            <a:rPr lang="es-AR" sz="2200" b="1" kern="1200" dirty="0" smtClean="0">
              <a:solidFill>
                <a:srgbClr val="000000"/>
              </a:solidFill>
            </a:rPr>
            <a:t>	 2- Caracterizar los vinos obtenidos por estos elaboradores y definir sus características diferenciales</a:t>
          </a:r>
          <a:br>
            <a:rPr lang="es-AR" sz="2200" b="1" kern="1200" dirty="0" smtClean="0">
              <a:solidFill>
                <a:srgbClr val="000000"/>
              </a:solidFill>
            </a:rPr>
          </a:br>
          <a:r>
            <a:rPr lang="es-AR" sz="2200" b="1" kern="1200" dirty="0" smtClean="0">
              <a:solidFill>
                <a:srgbClr val="FFFF00"/>
              </a:solidFill>
            </a:rPr>
            <a:t> </a:t>
          </a:r>
          <a:endParaRPr lang="es-ES" sz="2200" kern="1200" dirty="0"/>
        </a:p>
      </dsp:txBody>
      <dsp:txXfrm>
        <a:off x="468942" y="292"/>
        <a:ext cx="6911578" cy="4146946"/>
      </dsp:txXfrm>
    </dsp:sp>
    <dsp:sp modelId="{28294418-D09A-42F0-A39E-0657DEC409F8}">
      <dsp:nvSpPr>
        <dsp:cNvPr id="0" name=""/>
        <dsp:cNvSpPr/>
      </dsp:nvSpPr>
      <dsp:spPr>
        <a:xfrm>
          <a:off x="7415078" y="1970092"/>
          <a:ext cx="345578" cy="20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/>
        </a:p>
      </dsp:txBody>
      <dsp:txXfrm>
        <a:off x="7415078" y="1970092"/>
        <a:ext cx="345578" cy="207347"/>
      </dsp:txXfrm>
    </dsp:sp>
    <dsp:sp modelId="{27ED84D7-DAA2-4996-BA28-0BA05FCB05C6}">
      <dsp:nvSpPr>
        <dsp:cNvPr id="0" name=""/>
        <dsp:cNvSpPr/>
      </dsp:nvSpPr>
      <dsp:spPr>
        <a:xfrm>
          <a:off x="7795215" y="1970092"/>
          <a:ext cx="345578" cy="20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7795215" y="1970092"/>
        <a:ext cx="345578" cy="207347"/>
      </dsp:txXfrm>
    </dsp:sp>
    <dsp:sp modelId="{A2FC640C-ACE9-41E3-A383-8C7F368E38EF}">
      <dsp:nvSpPr>
        <dsp:cNvPr id="0" name=""/>
        <dsp:cNvSpPr/>
      </dsp:nvSpPr>
      <dsp:spPr>
        <a:xfrm>
          <a:off x="3751942" y="4181797"/>
          <a:ext cx="345578" cy="20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751942" y="4181797"/>
        <a:ext cx="345578" cy="207347"/>
      </dsp:txXfrm>
    </dsp:sp>
    <dsp:sp modelId="{EC727A42-0C6B-410F-89FE-09419BD11ADF}">
      <dsp:nvSpPr>
        <dsp:cNvPr id="0" name=""/>
        <dsp:cNvSpPr/>
      </dsp:nvSpPr>
      <dsp:spPr>
        <a:xfrm>
          <a:off x="4132078" y="4181797"/>
          <a:ext cx="345578" cy="20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4132078" y="4181797"/>
        <a:ext cx="345578" cy="20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95CE-EBF8-45C9-A22B-43E3A43E2B90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4C0B-C694-4661-AF58-0244A9C5C0C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4C0B-C694-4661-AF58-0244A9C5C0C3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942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4C0B-C694-4661-AF58-0244A9C5C0C3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0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4C0B-C694-4661-AF58-0244A9C5C0C3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D3A40-CB35-4D23-A8B5-5EEAA84F51B5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D860A-9A02-425E-9D21-63134C196A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8574A-FA2C-4742-92C0-874CC1A9DE09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F2C0B-5448-4368-BA70-18133C4F80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56DA6-D596-43CD-9179-23D91ED6A76B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00164-4B7F-4080-9FAA-8CAD42D0FA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11EE3-A792-4182-A427-6B78024C540A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0727B-1A82-4751-8E1E-D918A545C3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9FAFB-FC7C-40CB-BFDE-6F58201B8D55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61C17-E005-42F8-BCFF-71985F2B8D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AE347-891C-427B-AE8A-8766A2FAF2CB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8F972-6324-4BC8-945C-0033210625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A2B36-2E6F-48C3-8EB1-DF35CA88AC7B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6C1B-3844-48A6-9E4B-490DD5848CE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E104F-84BE-45EB-A3B5-E726E019AD00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53171-9391-4722-97A5-C444CED830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088C5-D367-476C-9609-9EE9B4E7C619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01124-D9F8-46E1-931A-D20A11DF49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496A5-EE10-4576-A4D9-854E440BFF95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76775-32B2-42A2-BE74-6EFF307D84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98E69-45F7-4370-ACAF-EFF0FCBFB620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3A4FF07-CD55-4FA1-80F1-58F0150694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40000"/>
                <a:lumOff val="60000"/>
                <a:alpha val="42000"/>
              </a:schemeClr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3E896"/>
                </a:solidFill>
                <a:latin typeface="Lucida Sans Unicode" pitchFamily="34" charset="0"/>
              </a:defRPr>
            </a:lvl1pPr>
          </a:lstStyle>
          <a:p>
            <a:fld id="{2673AAC0-3350-454B-B857-B0C970592FE4}" type="datetimeFigureOut">
              <a:rPr lang="es-ES"/>
              <a:pPr/>
              <a:t>14/10/2012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3E896"/>
                </a:solidFill>
                <a:latin typeface="Lucida Sans Unicode" pitchFamily="34" charset="0"/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3E896"/>
                </a:solidFill>
                <a:latin typeface="Lucida Sans Unicode" pitchFamily="34" charset="0"/>
              </a:defRPr>
            </a:lvl1pPr>
          </a:lstStyle>
          <a:p>
            <a:fld id="{51C7EAB9-D662-4072-886B-EE6115B96242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 Unicode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5F932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5F93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Office_Excel_97-20036.xls"/><Relationship Id="rId5" Type="http://schemas.openxmlformats.org/officeDocument/2006/relationships/oleObject" Target="../embeddings/Hoja_de_c_lculo_de_Microsoft_Office_Excel_97-20035.xls"/><Relationship Id="rId4" Type="http://schemas.openxmlformats.org/officeDocument/2006/relationships/oleObject" Target="../embeddings/Hoja_de_c_lculo_de_Microsoft_Office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Hoja_de_c_lculo_de_Microsoft_Office_Excel_97-20039.xls"/><Relationship Id="rId4" Type="http://schemas.openxmlformats.org/officeDocument/2006/relationships/oleObject" Target="../embeddings/Hoja_de_c_lculo_de_Microsoft_Office_Excel_97-20038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296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 Jornadas Regionales de Investigación y Extensión de los Cuatro IES del Valle de Uco</a:t>
            </a:r>
            <a:br>
              <a:rPr lang="es-AR" sz="360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3200" b="1" smtClean="0"/>
              <a:t> </a:t>
            </a:r>
            <a:r>
              <a:rPr lang="es-ES" sz="3200" smtClean="0"/>
              <a:t/>
            </a:r>
            <a:br>
              <a:rPr lang="es-ES" sz="3200" smtClean="0"/>
            </a:br>
            <a:r>
              <a:rPr lang="es-AR" sz="2800" b="1" smtClean="0">
                <a:solidFill>
                  <a:srgbClr val="476E1E"/>
                </a:solidFill>
              </a:rPr>
              <a:t>“Construyendo la identidad profesional, docente y técnica”</a:t>
            </a:r>
            <a:r>
              <a:rPr lang="es-ES" sz="2800" smtClean="0">
                <a:solidFill>
                  <a:srgbClr val="476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2800" smtClean="0">
                <a:solidFill>
                  <a:srgbClr val="476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2800" smtClean="0">
              <a:solidFill>
                <a:srgbClr val="476E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530072" cy="1452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847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s-AR" sz="2800" b="1" dirty="0" smtClean="0">
                <a:solidFill>
                  <a:srgbClr val="000000"/>
                </a:solidFill>
              </a:rPr>
              <a:t/>
            </a:r>
            <a:br>
              <a:rPr lang="es-AR" sz="2800" b="1" dirty="0" smtClean="0">
                <a:solidFill>
                  <a:srgbClr val="000000"/>
                </a:solidFill>
              </a:rPr>
            </a:br>
            <a:r>
              <a:rPr lang="es-AR" sz="2800" b="1" dirty="0" smtClean="0">
                <a:solidFill>
                  <a:srgbClr val="000000"/>
                </a:solidFill>
              </a:rPr>
              <a:t/>
            </a:r>
            <a:br>
              <a:rPr lang="es-AR" sz="2800" b="1" dirty="0" smtClean="0">
                <a:solidFill>
                  <a:srgbClr val="000000"/>
                </a:solidFill>
              </a:rPr>
            </a:br>
            <a:r>
              <a:rPr lang="es-AR" sz="2800" b="1" dirty="0" smtClean="0">
                <a:solidFill>
                  <a:srgbClr val="000000"/>
                </a:solidFill>
              </a:rPr>
              <a:t/>
            </a:r>
            <a:br>
              <a:rPr lang="es-AR" sz="2800" b="1" dirty="0" smtClean="0">
                <a:solidFill>
                  <a:srgbClr val="000000"/>
                </a:solidFill>
              </a:rPr>
            </a:br>
            <a:r>
              <a:rPr lang="es-AR" sz="2800" b="1" dirty="0" smtClean="0">
                <a:solidFill>
                  <a:srgbClr val="000000"/>
                </a:solidFill>
              </a:rPr>
              <a:t/>
            </a:r>
            <a:br>
              <a:rPr lang="es-AR" sz="2800" b="1" dirty="0" smtClean="0">
                <a:solidFill>
                  <a:srgbClr val="000000"/>
                </a:solidFill>
              </a:rPr>
            </a:br>
            <a:r>
              <a:rPr lang="es-AR" sz="2800" b="1" dirty="0" smtClean="0">
                <a:solidFill>
                  <a:srgbClr val="000000"/>
                </a:solidFill>
              </a:rPr>
              <a:t>El 77% tiene finca propia y el 59% vive en la</a:t>
            </a:r>
            <a:br>
              <a:rPr lang="es-AR" sz="2800" b="1" dirty="0" smtClean="0">
                <a:solidFill>
                  <a:srgbClr val="000000"/>
                </a:solidFill>
              </a:rPr>
            </a:br>
            <a:r>
              <a:rPr lang="es-AR" sz="2800" b="1" dirty="0" smtClean="0">
                <a:solidFill>
                  <a:srgbClr val="000000"/>
                </a:solidFill>
              </a:rPr>
              <a:t> finca</a:t>
            </a:r>
            <a:r>
              <a:rPr lang="es-AR" sz="5400" b="1" dirty="0" smtClean="0">
                <a:solidFill>
                  <a:srgbClr val="000000"/>
                </a:solidFill>
              </a:rPr>
              <a:t/>
            </a:r>
            <a:br>
              <a:rPr lang="es-AR" sz="5400" b="1" dirty="0" smtClean="0">
                <a:solidFill>
                  <a:srgbClr val="000000"/>
                </a:solidFill>
              </a:rPr>
            </a:br>
            <a:endParaRPr lang="es-ES" dirty="0"/>
          </a:p>
        </p:txBody>
      </p:sp>
      <p:graphicFrame>
        <p:nvGraphicFramePr>
          <p:cNvPr id="1026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3744416" cy="2520280"/>
        </p:xfrm>
        <a:graphic>
          <a:graphicData uri="http://schemas.openxmlformats.org/presentationml/2006/ole">
            <p:oleObj spid="_x0000_s1026" r:id="rId3" imgW="3639627" imgH="2255715" progId="Excel.Sheet.8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4077072"/>
            <a:ext cx="413995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En el </a:t>
            </a:r>
            <a:r>
              <a:rPr lang="es-AR" sz="2000" b="1" dirty="0" smtClean="0">
                <a:solidFill>
                  <a:srgbClr val="000000"/>
                </a:solidFill>
              </a:rPr>
              <a:t>71%</a:t>
            </a:r>
            <a:r>
              <a:rPr lang="es-AR" b="1" dirty="0" smtClean="0">
                <a:solidFill>
                  <a:srgbClr val="000000"/>
                </a:solidFill>
              </a:rPr>
              <a:t> de los casos esta  otra actividad económica es el ingreso principal y el vino casero sólo un complemento de los ingresos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AR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AR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  En el </a:t>
            </a:r>
            <a:r>
              <a:rPr lang="es-AR" sz="2000" b="1" dirty="0" smtClean="0">
                <a:solidFill>
                  <a:srgbClr val="000000"/>
                </a:solidFill>
              </a:rPr>
              <a:t>29%</a:t>
            </a:r>
            <a:r>
              <a:rPr lang="es-AR" b="1" dirty="0" smtClean="0">
                <a:solidFill>
                  <a:srgbClr val="000000"/>
                </a:solidFill>
              </a:rPr>
              <a:t> de los casos  en que el vino casero es la principal actividad, corresponde a jubilados</a:t>
            </a:r>
            <a:r>
              <a:rPr lang="es-AR" b="1" dirty="0" smtClean="0"/>
              <a:t> </a:t>
            </a:r>
          </a:p>
        </p:txBody>
      </p:sp>
      <p:graphicFrame>
        <p:nvGraphicFramePr>
          <p:cNvPr id="1027" name="11 Gráfico"/>
          <p:cNvGraphicFramePr>
            <a:graphicFrameLocks/>
          </p:cNvGraphicFramePr>
          <p:nvPr/>
        </p:nvGraphicFramePr>
        <p:xfrm>
          <a:off x="4716016" y="1412776"/>
          <a:ext cx="3714750" cy="2663825"/>
        </p:xfrm>
        <a:graphic>
          <a:graphicData uri="http://schemas.openxmlformats.org/presentationml/2006/ole">
            <p:oleObj spid="_x0000_s1027" r:id="rId4" imgW="3712786" imgH="2859272" progId="Excel.Sheet.8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4427984" y="429309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Participación del vino casero en los ingresos familiares:</a:t>
            </a:r>
          </a:p>
          <a:p>
            <a:pPr marL="0" indent="0" eaLnBrk="1" hangingPunct="1">
              <a:buFontTx/>
              <a:buNone/>
            </a:pPr>
            <a:endParaRPr lang="es-AR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&lt; 20% (el 60% de los elaboradores)</a:t>
            </a:r>
          </a:p>
          <a:p>
            <a:pPr marL="0" indent="0" eaLnBrk="1" hangingPunct="1"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 &gt;20 al 50% (el 29% de los elaboradores)</a:t>
            </a:r>
          </a:p>
          <a:p>
            <a:pPr marL="0" indent="0" eaLnBrk="1" hangingPunct="1">
              <a:buFontTx/>
              <a:buNone/>
            </a:pPr>
            <a:r>
              <a:rPr lang="es-AR" b="1" dirty="0" smtClean="0">
                <a:solidFill>
                  <a:srgbClr val="000000"/>
                </a:solidFill>
              </a:rPr>
              <a:t>&gt;50%  (el 11% de los elaboradores)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 descr="F:\Vinos Caseros\DSC00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892480" cy="5991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es-AR" sz="4000" b="1" dirty="0" smtClean="0">
                <a:solidFill>
                  <a:srgbClr val="000000"/>
                </a:solidFill>
              </a:rPr>
              <a:t>Tradición familiar de elaboración</a:t>
            </a:r>
            <a:r>
              <a:rPr lang="es-AR" sz="4000" dirty="0" smtClean="0"/>
              <a:t> </a:t>
            </a:r>
            <a:endParaRPr lang="es-ES" sz="4000" dirty="0"/>
          </a:p>
        </p:txBody>
      </p:sp>
      <p:graphicFrame>
        <p:nvGraphicFramePr>
          <p:cNvPr id="2050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4104456" cy="2505075"/>
        </p:xfrm>
        <a:graphic>
          <a:graphicData uri="http://schemas.openxmlformats.org/presentationml/2006/ole">
            <p:oleObj spid="_x0000_s2050" r:id="rId3" imgW="4359018" imgH="2505673" progId="Excel.Sheet.8">
              <p:embed/>
            </p:oleObj>
          </a:graphicData>
        </a:graphic>
      </p:graphicFrame>
      <p:graphicFrame>
        <p:nvGraphicFramePr>
          <p:cNvPr id="2051" name="7 Marcador de contenido"/>
          <p:cNvGraphicFramePr>
            <a:graphicFrameLocks noGrp="1"/>
          </p:cNvGraphicFramePr>
          <p:nvPr/>
        </p:nvGraphicFramePr>
        <p:xfrm>
          <a:off x="323528" y="3861048"/>
          <a:ext cx="3929063" cy="2786062"/>
        </p:xfrm>
        <a:graphic>
          <a:graphicData uri="http://schemas.openxmlformats.org/presentationml/2006/ole">
            <p:oleObj spid="_x0000_s2051" r:id="rId4" imgW="3926164" imgH="2786113" progId="Excel.Sheet.8">
              <p:embed/>
            </p:oleObj>
          </a:graphicData>
        </a:graphic>
      </p:graphicFrame>
      <p:graphicFrame>
        <p:nvGraphicFramePr>
          <p:cNvPr id="2052" name="9 Gráfico"/>
          <p:cNvGraphicFramePr>
            <a:graphicFrameLocks/>
          </p:cNvGraphicFramePr>
          <p:nvPr/>
        </p:nvGraphicFramePr>
        <p:xfrm>
          <a:off x="4643438" y="1484313"/>
          <a:ext cx="4500562" cy="2659062"/>
        </p:xfrm>
        <a:graphic>
          <a:graphicData uri="http://schemas.openxmlformats.org/presentationml/2006/ole">
            <p:oleObj spid="_x0000_s2052" r:id="rId5" imgW="4499238" imgH="2572735" progId="Excel.Sheet.8">
              <p:embed/>
            </p:oleObj>
          </a:graphicData>
        </a:graphic>
      </p:graphicFrame>
      <p:graphicFrame>
        <p:nvGraphicFramePr>
          <p:cNvPr id="2053" name="10 Gráfico"/>
          <p:cNvGraphicFramePr>
            <a:graphicFrameLocks/>
          </p:cNvGraphicFramePr>
          <p:nvPr/>
        </p:nvGraphicFramePr>
        <p:xfrm>
          <a:off x="4788024" y="4077072"/>
          <a:ext cx="4071937" cy="2571750"/>
        </p:xfrm>
        <a:graphic>
          <a:graphicData uri="http://schemas.openxmlformats.org/presentationml/2006/ole">
            <p:oleObj spid="_x0000_s2053" r:id="rId6" imgW="4072481" imgH="25727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pPr algn="ctr"/>
            <a:r>
              <a:rPr lang="es-AR" sz="4000" b="1" dirty="0" smtClean="0">
                <a:solidFill>
                  <a:srgbClr val="000000"/>
                </a:solidFill>
              </a:rPr>
              <a:t>Elaboración de vinos caseros</a:t>
            </a:r>
            <a:endParaRPr lang="es-ES" sz="4000" dirty="0"/>
          </a:p>
        </p:txBody>
      </p:sp>
      <p:graphicFrame>
        <p:nvGraphicFramePr>
          <p:cNvPr id="3074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5" y="1340768"/>
          <a:ext cx="4248472" cy="2695575"/>
        </p:xfrm>
        <a:graphic>
          <a:graphicData uri="http://schemas.openxmlformats.org/presentationml/2006/ole">
            <p:oleObj spid="_x0000_s3074" name="Gráfico" r:id="rId3" imgW="4486351" imgH="2695651" progId="Excel.Sheet.8">
              <p:embed/>
            </p:oleObj>
          </a:graphicData>
        </a:graphic>
      </p:graphicFrame>
      <p:graphicFrame>
        <p:nvGraphicFramePr>
          <p:cNvPr id="3075" name="10 Gráfico"/>
          <p:cNvGraphicFramePr>
            <a:graphicFrameLocks/>
          </p:cNvGraphicFramePr>
          <p:nvPr/>
        </p:nvGraphicFramePr>
        <p:xfrm>
          <a:off x="107504" y="3938588"/>
          <a:ext cx="4608959" cy="2730772"/>
        </p:xfrm>
        <a:graphic>
          <a:graphicData uri="http://schemas.openxmlformats.org/presentationml/2006/ole">
            <p:oleObj spid="_x0000_s3075" name="Gráfico" r:id="rId4" imgW="3886200" imgH="2076602" progId="Excel.Sheet.8">
              <p:embed/>
            </p:oleObj>
          </a:graphicData>
        </a:graphic>
      </p:graphicFrame>
      <p:graphicFrame>
        <p:nvGraphicFramePr>
          <p:cNvPr id="3076" name="9 Marcador de contenido"/>
          <p:cNvGraphicFramePr>
            <a:graphicFrameLocks noGrp="1"/>
          </p:cNvGraphicFramePr>
          <p:nvPr/>
        </p:nvGraphicFramePr>
        <p:xfrm>
          <a:off x="5076056" y="1556792"/>
          <a:ext cx="3722688" cy="4535487"/>
        </p:xfrm>
        <a:graphic>
          <a:graphicData uri="http://schemas.openxmlformats.org/presentationml/2006/ole">
            <p:oleObj spid="_x0000_s3076" name="Gráfico" r:id="rId5" imgW="3971849" imgH="4838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pPr algn="ctr" eaLnBrk="1" hangingPunct="1"/>
            <a:r>
              <a:rPr lang="es-ES_tradnl" sz="3200" b="1" dirty="0" smtClean="0">
                <a:solidFill>
                  <a:srgbClr val="000000"/>
                </a:solidFill>
              </a:rPr>
              <a:t>Primeros análisis de Laboratorio</a:t>
            </a:r>
            <a:endParaRPr lang="es-AR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549" name="Group 261"/>
          <p:cNvGraphicFramePr>
            <a:graphicFrameLocks noGrp="1"/>
          </p:cNvGraphicFramePr>
          <p:nvPr/>
        </p:nvGraphicFramePr>
        <p:xfrm>
          <a:off x="755650" y="1412875"/>
          <a:ext cx="7993063" cy="504031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1413"/>
                <a:gridCol w="1138237"/>
                <a:gridCol w="1141413"/>
                <a:gridCol w="1143000"/>
                <a:gridCol w="1143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Muestra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Azúcares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Sulfuroso libre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Acidez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Acidez volátil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261"/>
          <p:cNvGraphicFramePr>
            <a:graphicFrameLocks noGrp="1"/>
          </p:cNvGraphicFramePr>
          <p:nvPr/>
        </p:nvGraphicFramePr>
        <p:xfrm>
          <a:off x="755576" y="1412776"/>
          <a:ext cx="7993063" cy="504031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1413"/>
                <a:gridCol w="1138237"/>
                <a:gridCol w="1141413"/>
                <a:gridCol w="1143000"/>
                <a:gridCol w="1143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Muestra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Azúcares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Sulfuroso libre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Acidez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Acidez volátil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6,60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Vinos Caseros\DSC00744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404664"/>
            <a:ext cx="6336183" cy="58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 eaLnBrk="1" hangingPunct="1"/>
            <a:r>
              <a:rPr lang="es-ES_tradnl" sz="3200" b="1" dirty="0" smtClean="0">
                <a:solidFill>
                  <a:srgbClr val="000000"/>
                </a:solidFill>
              </a:rPr>
              <a:t>Reflexiones sobre los Avances y proyección del Trabajo</a:t>
            </a:r>
            <a:endParaRPr lang="es-AR" sz="3200" b="1" dirty="0" smtClean="0">
              <a:solidFill>
                <a:srgbClr val="000000"/>
              </a:solidFill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95288" y="1844675"/>
            <a:ext cx="77771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sz="2400">
                <a:solidFill>
                  <a:srgbClr val="000000"/>
                </a:solidFill>
              </a:rPr>
              <a:t> </a:t>
            </a:r>
            <a:r>
              <a:rPr lang="es-ES" sz="2400" b="1">
                <a:solidFill>
                  <a:srgbClr val="000000"/>
                </a:solidFill>
              </a:rPr>
              <a:t>Integración de Docencia – Investigación – Extensión.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sz="2400" b="1">
                <a:solidFill>
                  <a:srgbClr val="000000"/>
                </a:solidFill>
              </a:rPr>
              <a:t> Integración de actividades de distintas carreras.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sz="2400" b="1">
                <a:solidFill>
                  <a:srgbClr val="000000"/>
                </a:solidFill>
              </a:rPr>
              <a:t> Aprendizaje e Integración institucional y con otros organismos públicos y privados.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sz="2400" b="1">
                <a:solidFill>
                  <a:srgbClr val="000000"/>
                </a:solidFill>
              </a:rPr>
              <a:t> Alcance regional a Cuyo y todo el oeste argentino, producto “vino casero o patero”.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sz="2400" b="1">
                <a:solidFill>
                  <a:srgbClr val="000000"/>
                </a:solidFill>
              </a:rPr>
              <a:t> Proyectar el marco teórico y la integración a la revalorización de otros productos.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pPr algn="ctr"/>
            <a:r>
              <a:rPr lang="es-AR" sz="4000" dirty="0" smtClean="0"/>
              <a:t>Bibliografía</a:t>
            </a:r>
            <a:endParaRPr lang="es-ES" sz="40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Cittadini, Roberto (compilador). 2010. “Economía Social y Agricultura Familiar: hacia la construcción de nuevos paradigmas de intervención” Ediciones INTA. Año: 2010. Buenos Aires, Argentina.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INTA. 1975. “Como elaborar Vinos Caseros”. Folleto INTA EEA Mendoza. Año: 1975. Mendoza, Argentina.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Persia, Marcos. 2010 “Rescate de prácticas agroecológicas en el Valle de Uco”. Investigación IES 9-015 Valle de Uco, Dirección de Educación Superior de Mendoza. Informe final 2010.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Primer  Congreso Regional de Cuyo. 2011. “Colusiones del Primer Encuentro realizado en Mendoza” (30 de marzo de 2011).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Sautu, R.; Boniolo, P.; Dalle, P. y Elbert, R. 2005. </a:t>
            </a: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“Manual de Metodología”. Ediciones: Consejo Latinoamericano de Ciencias Sociales (CLACSO). Año: 2005. Buenos Aires, argentina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 smtClean="0">
              <a:solidFill>
                <a:srgbClr val="35531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836713"/>
            <a:ext cx="78906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AR" sz="3600" dirty="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Muchas Gracias por vuestra atención</a:t>
            </a: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s-AR" sz="2800" dirty="0" smtClean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es-AR" sz="2800" dirty="0" smtClean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Valle </a:t>
            </a:r>
            <a:r>
              <a:rPr lang="es-AR" sz="2800" dirty="0">
                <a:solidFill>
                  <a:srgbClr val="3553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Uco, octubre 2012</a:t>
            </a:r>
            <a:endParaRPr lang="es-ES" sz="2800" dirty="0">
              <a:solidFill>
                <a:srgbClr val="3553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458075" cy="3143250"/>
          </a:xfrm>
        </p:spPr>
        <p:txBody>
          <a:bodyPr>
            <a:noAutofit/>
          </a:bodyPr>
          <a:lstStyle/>
          <a:p>
            <a:pPr marR="0" algn="ctr"/>
            <a:r>
              <a:rPr lang="es-ES_tradnl" sz="3200" b="1" dirty="0" smtClean="0">
                <a:solidFill>
                  <a:srgbClr val="000000"/>
                </a:solidFill>
              </a:rPr>
              <a:t>“Caracterización de los elaboradores de Vinos Caseros del Valle de Uco y sus productos; en función de sus prácticas agronómicas, enológicas y comerciales”</a:t>
            </a:r>
            <a:endParaRPr lang="es-ES" sz="3200" dirty="0" smtClean="0">
              <a:solidFill>
                <a:srgbClr val="355316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Lucida Sans Unicode" pitchFamily="34" charset="0"/>
            </a:endParaRPr>
          </a:p>
        </p:txBody>
      </p:sp>
      <p:pic>
        <p:nvPicPr>
          <p:cNvPr id="23553" name="Imagen 1" descr="membrete ies"/>
          <p:cNvPicPr>
            <a:picLocks noChangeAspect="1" noChangeArrowheads="1"/>
          </p:cNvPicPr>
          <p:nvPr/>
        </p:nvPicPr>
        <p:blipFill>
          <a:blip r:embed="rId3" cstate="print"/>
          <a:srcRect l="70106" t="5461" r="2328"/>
          <a:stretch>
            <a:fillRect/>
          </a:stretch>
        </p:blipFill>
        <p:spPr bwMode="auto">
          <a:xfrm>
            <a:off x="3357554" y="928670"/>
            <a:ext cx="2357454" cy="1482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rgbClr val="000000"/>
                </a:solidFill>
              </a:rPr>
              <a:t>Equipo de trabajo y relaciones interinstitucionales</a:t>
            </a:r>
            <a:endParaRPr lang="es-AR" sz="2400" b="1" dirty="0" smtClean="0">
              <a:solidFill>
                <a:srgbClr val="000000"/>
              </a:solidFill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" sz="2400" b="1" smtClean="0">
              <a:solidFill>
                <a:srgbClr val="000000"/>
              </a:solidFill>
            </a:endParaRPr>
          </a:p>
          <a:p>
            <a:pPr eaLnBrk="1" hangingPunct="1"/>
            <a:endParaRPr lang="es-ES" sz="1200" i="1" smtClean="0"/>
          </a:p>
        </p:txBody>
      </p:sp>
      <p:graphicFrame>
        <p:nvGraphicFramePr>
          <p:cNvPr id="80269" name="Group 1421"/>
          <p:cNvGraphicFramePr>
            <a:graphicFrameLocks noGrp="1"/>
          </p:cNvGraphicFramePr>
          <p:nvPr/>
        </p:nvGraphicFramePr>
        <p:xfrm>
          <a:off x="4284662" y="1052736"/>
          <a:ext cx="4679825" cy="5328593"/>
        </p:xfrm>
        <a:graphic>
          <a:graphicData uri="http://schemas.openxmlformats.org/drawingml/2006/table">
            <a:tbl>
              <a:tblPr/>
              <a:tblGrid>
                <a:gridCol w="1660905"/>
                <a:gridCol w="1206569"/>
                <a:gridCol w="1812351"/>
              </a:tblGrid>
              <a:tr h="43609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Docentes Investigadores en formación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Damian Moreno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Carrera Enología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54467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Julia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Halupczok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Carrera Enología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75909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Técnicos, ayudantes,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adscriptos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Horacio Peinado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COVIAR INTA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6336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Elena Palazzo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Practica Profesionalizante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6336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Sebastian Guizzo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COVIAR INTA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3790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Natalia Cataldo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Cambio Rural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16194">
                <a:tc rowSpan="6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Colaboradores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Abel Latorre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7590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 Alvarado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3790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Daniela Purgue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1438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Noelia Juarez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7771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Cintia Valverde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28515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Pablo Sol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Alumno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267" name="Group 1419"/>
          <p:cNvGraphicFramePr>
            <a:graphicFrameLocks noGrp="1"/>
          </p:cNvGraphicFramePr>
          <p:nvPr/>
        </p:nvGraphicFramePr>
        <p:xfrm>
          <a:off x="179512" y="1052513"/>
          <a:ext cx="3960688" cy="5328815"/>
        </p:xfrm>
        <a:graphic>
          <a:graphicData uri="http://schemas.openxmlformats.org/drawingml/2006/table">
            <a:tbl>
              <a:tblPr/>
              <a:tblGrid>
                <a:gridCol w="973697"/>
                <a:gridCol w="1192820"/>
                <a:gridCol w="1794171"/>
              </a:tblGrid>
              <a:tr h="52055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Director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Daniel Pizzolato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Proferor de extensión rural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10854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Codirector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Carina Rosales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Integrante equipo Investigación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Profesora Carrera Enología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60743">
                <a:tc rowSpan="6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Docentes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Mauro Bonus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Comerciali-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Zación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6074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Martín Viani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Desarrollo Territorial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59438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Daniela Lazzarini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Integrante equipo Investigación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78636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Gisela Fontana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Jefa de trabajos practicos carrera Agronomia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46074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Roxana Reynoso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Jefa de laboratorio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  <a:tr h="95988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Cecilia 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 Cesare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Ayudante de trabajos practicos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Prof. Carrera Enología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:\Vinos Caseros\DSCN8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pPr algn="ctr"/>
            <a:r>
              <a:rPr lang="es-AR" sz="4000" dirty="0" smtClean="0"/>
              <a:t>Objetivos Generales</a:t>
            </a:r>
            <a:endParaRPr lang="es-ES" sz="4000" dirty="0" smtClean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es-AR" sz="4000" dirty="0" smtClean="0"/>
              <a:t>Objetivos específicos</a:t>
            </a:r>
            <a:endParaRPr lang="es-ES" sz="40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s-AR" sz="2800" b="1" dirty="0" smtClean="0">
                <a:solidFill>
                  <a:srgbClr val="000000"/>
                </a:solidFill>
              </a:rPr>
              <a:t>Rescatar, comprender y validar las prácticas </a:t>
            </a:r>
          </a:p>
          <a:p>
            <a:pPr algn="just" eaLnBrk="1" hangingPunct="1">
              <a:buFontTx/>
              <a:buNone/>
            </a:pPr>
            <a:r>
              <a:rPr lang="es-AR" sz="2800" b="1" dirty="0" smtClean="0">
                <a:solidFill>
                  <a:srgbClr val="000000"/>
                </a:solidFill>
              </a:rPr>
              <a:t>agronómicas y de elaboración que utilizan los productores de vinos caseros del Valle de Uco</a:t>
            </a:r>
          </a:p>
          <a:p>
            <a:pPr algn="just" eaLnBrk="1" hangingPunct="1">
              <a:buFontTx/>
              <a:buNone/>
            </a:pPr>
            <a:endParaRPr lang="es-AR" sz="2800" b="1" dirty="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s-AR" sz="2800" b="1" dirty="0" smtClean="0">
                <a:solidFill>
                  <a:srgbClr val="000000"/>
                </a:solidFill>
              </a:rPr>
              <a:t> Analizar y caracterizar las principales estrategias de comercialización de las experiencias a investigar. </a:t>
            </a:r>
          </a:p>
          <a:p>
            <a:pPr algn="just" eaLnBrk="1" hangingPunct="1">
              <a:buFontTx/>
              <a:buNone/>
            </a:pPr>
            <a:endParaRPr lang="es-AR" sz="2800" b="1" dirty="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s-AR" sz="2800" b="1" dirty="0" smtClean="0">
                <a:solidFill>
                  <a:srgbClr val="000000"/>
                </a:solidFill>
              </a:rPr>
              <a:t> Cuantificar los recursos económicos  generales que estos sistemas generan.</a:t>
            </a:r>
          </a:p>
          <a:p>
            <a:pPr algn="just" eaLnBrk="1" hangingPunct="1">
              <a:buFontTx/>
              <a:buNone/>
            </a:pPr>
            <a:endParaRPr lang="es-AR" sz="2800" b="1" dirty="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s-AR" sz="2800" b="1" dirty="0" smtClean="0">
                <a:solidFill>
                  <a:srgbClr val="000000"/>
                </a:solidFill>
              </a:rPr>
              <a:t>Analizar  la  organización social de los sistemas productivos de vinos caseros y sus consecuencias en el desarrollo territorial</a:t>
            </a:r>
          </a:p>
          <a:p>
            <a:pPr algn="just" eaLnBrk="1" hangingPunct="1">
              <a:buFontTx/>
              <a:buNone/>
            </a:pPr>
            <a:endParaRPr lang="es-AR" sz="2800" b="1" dirty="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s-AR" sz="2800" b="1" dirty="0" smtClean="0">
                <a:solidFill>
                  <a:srgbClr val="000000"/>
                </a:solidFill>
              </a:rPr>
              <a:t>Analizar química y organolépticamente los vinos obtenidos y revalorizar el producto como un alimento típico con identidad.</a:t>
            </a:r>
          </a:p>
          <a:p>
            <a:endParaRPr lang="es-ES" dirty="0" smtClean="0">
              <a:solidFill>
                <a:srgbClr val="35531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5918"/>
          </a:xfrm>
        </p:spPr>
        <p:txBody>
          <a:bodyPr/>
          <a:lstStyle/>
          <a:p>
            <a:pPr algn="ctr"/>
            <a:r>
              <a:rPr lang="es-AR" sz="4000" dirty="0" smtClean="0"/>
              <a:t>Marco teórico</a:t>
            </a:r>
            <a:endParaRPr lang="es-ES" sz="40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1256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Valorización de saberes locales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Rescate de prácticas culturales y agroecológicas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Valorización de las costumbres alimentarias y la autoproducción (alimentos típicos).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Agricultura Familiar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Sistemas comerciales alternativos y Economía Social.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Características organolépticas y químicas de los vinos caseros.</a:t>
            </a:r>
          </a:p>
          <a:p>
            <a:pPr eaLnBrk="1" hangingPunct="1"/>
            <a:r>
              <a:rPr lang="es-ES" sz="2800" b="1" dirty="0" smtClean="0">
                <a:solidFill>
                  <a:srgbClr val="000000"/>
                </a:solidFill>
              </a:rPr>
              <a:t>Marco SIAL, su aplicación en el país (Quesos de Tandil, Salame de Colonia </a:t>
            </a:r>
            <a:r>
              <a:rPr lang="es-ES" sz="2800" b="1" dirty="0" err="1" smtClean="0">
                <a:solidFill>
                  <a:srgbClr val="000000"/>
                </a:solidFill>
              </a:rPr>
              <a:t>Caroya</a:t>
            </a:r>
            <a:r>
              <a:rPr lang="es-ES" sz="2800" b="1" dirty="0" smtClean="0">
                <a:solidFill>
                  <a:srgbClr val="000000"/>
                </a:solidFill>
              </a:rPr>
              <a:t> y Chivito Criollo de Neuquén)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304256"/>
          </a:xfrm>
        </p:spPr>
        <p:txBody>
          <a:bodyPr/>
          <a:lstStyle/>
          <a:p>
            <a:pPr eaLnBrk="1" hangingPunct="1"/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sz="4000" dirty="0" smtClean="0"/>
              <a:t>    </a:t>
            </a:r>
            <a:br>
              <a:rPr lang="es-AR" sz="4000" dirty="0" smtClean="0"/>
            </a:br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sz="4000" dirty="0" smtClean="0"/>
              <a:t>     Recorrido metodológico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b="1" u="sng" dirty="0" smtClean="0">
                <a:solidFill>
                  <a:srgbClr val="000000"/>
                </a:solidFill>
              </a:rPr>
              <a:t>Tres dimensiones:</a:t>
            </a:r>
            <a:r>
              <a:rPr lang="es-AR" sz="2400" dirty="0" smtClean="0">
                <a:solidFill>
                  <a:srgbClr val="000000"/>
                </a:solidFill>
              </a:rPr>
              <a:t> </a:t>
            </a:r>
            <a:br>
              <a:rPr lang="es-AR" sz="2400" dirty="0" smtClean="0">
                <a:solidFill>
                  <a:srgbClr val="000000"/>
                </a:solidFill>
              </a:rPr>
            </a:br>
            <a:r>
              <a:rPr lang="es-AR" sz="2400" dirty="0" smtClean="0">
                <a:solidFill>
                  <a:srgbClr val="000000"/>
                </a:solidFill>
              </a:rPr>
              <a:t/>
            </a:r>
            <a:br>
              <a:rPr lang="es-AR" sz="2400" dirty="0" smtClean="0">
                <a:solidFill>
                  <a:srgbClr val="000000"/>
                </a:solidFill>
              </a:rPr>
            </a:br>
            <a:r>
              <a:rPr lang="es-AR" sz="2400" b="1" dirty="0" smtClean="0">
                <a:solidFill>
                  <a:srgbClr val="000000"/>
                </a:solidFill>
              </a:rPr>
              <a:t>Prácticas productivas.</a:t>
            </a:r>
            <a:r>
              <a:rPr lang="es-AR" sz="4000" b="1" dirty="0" smtClean="0">
                <a:solidFill>
                  <a:srgbClr val="000000"/>
                </a:solidFill>
              </a:rPr>
              <a:t/>
            </a:r>
            <a:br>
              <a:rPr lang="es-AR" sz="4000" b="1" dirty="0" smtClean="0">
                <a:solidFill>
                  <a:srgbClr val="000000"/>
                </a:solidFill>
              </a:rPr>
            </a:br>
            <a:r>
              <a:rPr lang="es-AR" sz="2400" b="1" dirty="0" smtClean="0">
                <a:solidFill>
                  <a:srgbClr val="000000"/>
                </a:solidFill>
              </a:rPr>
              <a:t>Prácticas y organización de comercialización  </a:t>
            </a:r>
            <a:br>
              <a:rPr lang="es-AR" sz="2400" b="1" dirty="0" smtClean="0">
                <a:solidFill>
                  <a:srgbClr val="000000"/>
                </a:solidFill>
              </a:rPr>
            </a:br>
            <a:r>
              <a:rPr lang="es-AR" sz="2400" b="1" dirty="0" smtClean="0">
                <a:solidFill>
                  <a:srgbClr val="000000"/>
                </a:solidFill>
              </a:rPr>
              <a:t>Caracterización de los productos (vinos o derivados </a:t>
            </a:r>
            <a:r>
              <a:rPr lang="es-AR" sz="4000" dirty="0" smtClean="0"/>
              <a:t/>
            </a:r>
            <a:br>
              <a:rPr lang="es-AR" sz="4000" dirty="0" smtClean="0"/>
            </a:br>
            <a:endParaRPr lang="es-ES" sz="4000" dirty="0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4040188" cy="658812"/>
          </a:xfrm>
        </p:spPr>
        <p:txBody>
          <a:bodyPr/>
          <a:lstStyle/>
          <a:p>
            <a:pPr algn="ctr"/>
            <a:r>
              <a:rPr lang="es-AR" sz="3200" b="0" dirty="0" smtClean="0">
                <a:solidFill>
                  <a:schemeClr val="bg1"/>
                </a:solidFill>
              </a:rPr>
              <a:t>Cuantitativamente</a:t>
            </a:r>
            <a:endParaRPr lang="es-ES" sz="3200" b="0" dirty="0" smtClean="0">
              <a:solidFill>
                <a:schemeClr val="bg1"/>
              </a:solidFill>
            </a:endParaRPr>
          </a:p>
        </p:txBody>
      </p:sp>
      <p:sp>
        <p:nvSpPr>
          <p:cNvPr id="9220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88024" y="3429000"/>
            <a:ext cx="4041775" cy="654050"/>
          </a:xfrm>
        </p:spPr>
        <p:txBody>
          <a:bodyPr/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Cualitativamente</a:t>
            </a:r>
            <a:endParaRPr lang="es-ES" sz="3200" dirty="0" smtClean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4040188" cy="2160240"/>
          </a:xfrm>
        </p:spPr>
        <p:txBody>
          <a:bodyPr>
            <a:normAutofit/>
          </a:bodyPr>
          <a:lstStyle/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Encuestas </a:t>
            </a:r>
          </a:p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Recolección de datos secundarios</a:t>
            </a:r>
          </a:p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Datos analíticos de los vinos</a:t>
            </a:r>
          </a:p>
          <a:p>
            <a:endParaRPr lang="es-ES" dirty="0" smtClean="0">
              <a:solidFill>
                <a:srgbClr val="355316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4293096"/>
            <a:ext cx="3970784" cy="2304256"/>
          </a:xfrm>
        </p:spPr>
        <p:txBody>
          <a:bodyPr>
            <a:normAutofit/>
          </a:bodyPr>
          <a:lstStyle/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Entrevistas abiertas </a:t>
            </a:r>
          </a:p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Registro fotográfico</a:t>
            </a:r>
          </a:p>
          <a:p>
            <a:endParaRPr lang="es-ES" dirty="0" smtClean="0">
              <a:solidFill>
                <a:srgbClr val="355316"/>
              </a:solidFill>
            </a:endParaRPr>
          </a:p>
          <a:p>
            <a:pPr lvl="1" eaLnBrk="1" hangingPunct="1"/>
            <a:r>
              <a:rPr lang="es-ES" b="1" dirty="0" smtClean="0">
                <a:solidFill>
                  <a:srgbClr val="000000"/>
                </a:solidFill>
              </a:rPr>
              <a:t>Observación de técnicas de elaboración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es-AR" sz="4000" dirty="0" smtClean="0"/>
              <a:t>Conclusiones </a:t>
            </a:r>
            <a:endParaRPr lang="es-ES" sz="40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s-AR" sz="32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AR" sz="3200" b="1" dirty="0" smtClean="0">
                <a:solidFill>
                  <a:srgbClr val="000000"/>
                </a:solidFill>
              </a:rPr>
              <a:t>1- Identificación y localización de los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AR" sz="3200" b="1" dirty="0" smtClean="0">
                <a:solidFill>
                  <a:srgbClr val="000000"/>
                </a:solidFill>
              </a:rPr>
              <a:t>elaboradores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A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AR" sz="2800" dirty="0" smtClean="0"/>
              <a:t> </a:t>
            </a:r>
            <a:r>
              <a:rPr lang="es-AR" sz="2800" b="1" dirty="0" smtClean="0">
                <a:solidFill>
                  <a:srgbClr val="000000"/>
                </a:solidFill>
              </a:rPr>
              <a:t>19 Elaboradores de Vinos Caseros encuestados, 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AR" sz="2800" b="1" dirty="0" smtClean="0">
                <a:solidFill>
                  <a:srgbClr val="000000"/>
                </a:solidFill>
              </a:rPr>
              <a:t> llegará a 25 en  proceso de elaboración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s-AR" sz="2800" b="1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AR" sz="2800" b="1" u="sng" dirty="0" smtClean="0">
                <a:solidFill>
                  <a:srgbClr val="000000"/>
                </a:solidFill>
              </a:rPr>
              <a:t>Departamento de San Carlos</a:t>
            </a:r>
            <a:r>
              <a:rPr lang="es-AR" sz="2800" dirty="0" smtClean="0">
                <a:solidFill>
                  <a:srgbClr val="000000"/>
                </a:solidFill>
              </a:rPr>
              <a:t>: </a:t>
            </a:r>
            <a:r>
              <a:rPr lang="es-AR" sz="2800" b="1" dirty="0" smtClean="0">
                <a:solidFill>
                  <a:srgbClr val="000000"/>
                </a:solidFill>
              </a:rPr>
              <a:t>14 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La Consulta: 9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Eugenio Bustos: 4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Chilecito: 1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s-AR" sz="2400" b="1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AR" sz="2800" b="1" u="sng" dirty="0" smtClean="0">
                <a:solidFill>
                  <a:srgbClr val="000000"/>
                </a:solidFill>
              </a:rPr>
              <a:t>Departamento de Tunuyán</a:t>
            </a:r>
            <a:r>
              <a:rPr lang="es-AR" sz="2800" b="1" dirty="0" smtClean="0">
                <a:solidFill>
                  <a:srgbClr val="000000"/>
                </a:solidFill>
              </a:rPr>
              <a:t>: 4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Vista Flores: 2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Colonia Las Rosas: 1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Villa Seca: 1</a:t>
            </a:r>
          </a:p>
          <a:p>
            <a:pPr eaLnBrk="1" hangingPunct="1">
              <a:lnSpc>
                <a:spcPct val="80000"/>
              </a:lnSpc>
            </a:pPr>
            <a:r>
              <a:rPr lang="es-AR" sz="2400" b="1" dirty="0" smtClean="0">
                <a:solidFill>
                  <a:srgbClr val="000000"/>
                </a:solidFill>
              </a:rPr>
              <a:t>Las Pintadas: 1</a:t>
            </a:r>
          </a:p>
          <a:p>
            <a:endParaRPr lang="es-ES" dirty="0" smtClean="0">
              <a:solidFill>
                <a:srgbClr val="35531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8">
      <a:dk1>
        <a:srgbClr val="476E1D"/>
      </a:dk1>
      <a:lt1>
        <a:sysClr val="window" lastClr="FFFFFF"/>
      </a:lt1>
      <a:dk2>
        <a:srgbClr val="FFFFFF"/>
      </a:dk2>
      <a:lt2>
        <a:srgbClr val="FFF39D"/>
      </a:lt2>
      <a:accent1>
        <a:srgbClr val="BDE296"/>
      </a:accent1>
      <a:accent2>
        <a:srgbClr val="BDE296"/>
      </a:accent2>
      <a:accent3>
        <a:srgbClr val="5F9328"/>
      </a:accent3>
      <a:accent4>
        <a:srgbClr val="F5CD2D"/>
      </a:accent4>
      <a:accent5>
        <a:srgbClr val="476E1D"/>
      </a:accent5>
      <a:accent6>
        <a:srgbClr val="BDE296"/>
      </a:accent6>
      <a:hlink>
        <a:srgbClr val="8ECD4C"/>
      </a:hlink>
      <a:folHlink>
        <a:srgbClr val="476D1E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783</Words>
  <Application>Microsoft Office PowerPoint</Application>
  <PresentationFormat>Presentación en pantalla (4:3)</PresentationFormat>
  <Paragraphs>288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Flujo</vt:lpstr>
      <vt:lpstr>Hoja de cálculo de Microsoft Office Excel 97-2003</vt:lpstr>
      <vt:lpstr>Gráfico</vt:lpstr>
      <vt:lpstr>                III Jornadas Regionales de Investigación y Extensión de los Cuatro IES del Valle de Uco   “Construyendo la identidad profesional, docente y técnica” </vt:lpstr>
      <vt:lpstr>Diapositiva 2</vt:lpstr>
      <vt:lpstr>Equipo de trabajo y relaciones interinstitucionales</vt:lpstr>
      <vt:lpstr>Diapositiva 4</vt:lpstr>
      <vt:lpstr>Objetivos Generales</vt:lpstr>
      <vt:lpstr>Objetivos específicos</vt:lpstr>
      <vt:lpstr>Marco teórico</vt:lpstr>
      <vt:lpstr>             Recorrido metodológico  Tres dimensiones:   Prácticas productivas. Prácticas y organización de comercialización   Caracterización de los productos (vinos o derivados  </vt:lpstr>
      <vt:lpstr>Conclusiones </vt:lpstr>
      <vt:lpstr>    El 77% tiene finca propia y el 59% vive en la  finca </vt:lpstr>
      <vt:lpstr>Diapositiva 11</vt:lpstr>
      <vt:lpstr>Tradición familiar de elaboración </vt:lpstr>
      <vt:lpstr>Elaboración de vinos caseros</vt:lpstr>
      <vt:lpstr>Primeros análisis de Laboratorio</vt:lpstr>
      <vt:lpstr>Diapositiva 15</vt:lpstr>
      <vt:lpstr>Reflexiones sobre los Avances y proyección del Trabajo</vt:lpstr>
      <vt:lpstr>Bibliografía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Ministerio de Educación, Ciencia y Tecnología</dc:creator>
  <cp:lastModifiedBy>Usuario</cp:lastModifiedBy>
  <cp:revision>37</cp:revision>
  <dcterms:created xsi:type="dcterms:W3CDTF">2012-10-10T00:44:37Z</dcterms:created>
  <dcterms:modified xsi:type="dcterms:W3CDTF">2012-10-14T14:23:41Z</dcterms:modified>
</cp:coreProperties>
</file>