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30" r:id="rId2"/>
    <p:sldId id="420" r:id="rId3"/>
    <p:sldId id="328" r:id="rId4"/>
    <p:sldId id="411" r:id="rId5"/>
    <p:sldId id="410" r:id="rId6"/>
    <p:sldId id="412" r:id="rId7"/>
    <p:sldId id="409" r:id="rId8"/>
    <p:sldId id="336" r:id="rId9"/>
    <p:sldId id="337" r:id="rId10"/>
    <p:sldId id="339" r:id="rId11"/>
    <p:sldId id="334" r:id="rId12"/>
    <p:sldId id="387" r:id="rId13"/>
    <p:sldId id="389" r:id="rId14"/>
    <p:sldId id="393" r:id="rId15"/>
    <p:sldId id="269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D69B"/>
    <a:srgbClr val="898783"/>
    <a:srgbClr val="59AFB3"/>
    <a:srgbClr val="FFFF99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09" autoAdjust="0"/>
  </p:normalViewPr>
  <p:slideViewPr>
    <p:cSldViewPr>
      <p:cViewPr>
        <p:scale>
          <a:sx n="68" d="100"/>
          <a:sy n="68" d="100"/>
        </p:scale>
        <p:origin x="-1950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256FE4-2A23-44DF-A113-FC5624B9DF69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0D5CDD-F0E9-4295-9FCE-F76E5E0F8C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DD902-44D2-479F-ADFA-E344871EC9D7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6F31A-A35B-42BB-B01F-A4556F80BFD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33ED7-5051-426A-A95F-D850D064F94B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F2398-A265-42F3-BC37-621F9E62D1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812F9-4CC6-4670-A5D9-90796EECAE37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B93B3-00AB-4E40-990E-CE1527297D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5B33D-5195-49A3-91F0-05E64043476A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CB152-B508-4FC2-9FA7-34F2EA7CCF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88F2-7025-4F38-B22B-516043AFA3CF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D5D14-4C7B-4291-9F14-DC90DBC9A71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2AA4E-AEBA-44E3-8F77-DC73CB8FDE0C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F9849-67A7-48C3-B006-6ADE0EA3E3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002B3-0703-46A2-9F04-AE1FA4E7C527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61C9F-1E30-43B3-9AD7-4EF8DA0D8F8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21BD-24F3-4E7C-839D-7DFA4F007B9A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09C7F-97DB-4041-A294-7308D21DF94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E7CAE-C3CA-452E-AC06-E24973D3F506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A749D-37F8-4648-8846-633ACDCE049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0C7B9-C9CA-4A84-9509-3F7AE75C812B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EF4E1-3CC7-402F-994F-96F4DBD5CF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B8BBF-E2FA-468E-AA5F-D15C9C8DDF36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2018F-8A5D-43CE-81E7-4B4332E309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07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2244F6-AD2E-4B66-B81D-72FD2A6E884B}" type="datetimeFigureOut">
              <a:rPr lang="es-ES"/>
              <a:pPr>
                <a:defRPr/>
              </a:pPr>
              <a:t>18/10/2013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532819-B7E0-447D-B41A-01E90CBF38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467545" y="260648"/>
            <a:ext cx="8568951" cy="63367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endParaRPr lang="es-PE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Estrangelo Edessa" pitchFamily="66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PE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Estrangelo Edessa" pitchFamily="66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PE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Estrangelo Edessa" pitchFamily="66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PE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Estrangelo Edessa" pitchFamily="66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AR" sz="1800" dirty="0" smtClean="0">
              <a:solidFill>
                <a:prstClr val="black"/>
              </a:solidFill>
              <a:ea typeface="Calibri" pitchFamily="34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AR" sz="1800" dirty="0" smtClean="0">
              <a:solidFill>
                <a:prstClr val="black"/>
              </a:solidFill>
              <a:ea typeface="Calibri" pitchFamily="34" charset="0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AR" sz="28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AR" sz="2800" b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¿Qué entendemos por territorio?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s-AR" sz="2800" b="1" dirty="0" smtClean="0">
              <a:solidFill>
                <a:prstClr val="black"/>
              </a:solidFill>
              <a:ea typeface="Calibri" pitchFamily="34" charset="0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AR" sz="2800" b="1" dirty="0" smtClean="0">
                <a:solidFill>
                  <a:prstClr val="black"/>
                </a:solidFill>
                <a:cs typeface="Times New Roman" pitchFamily="18" charset="0"/>
              </a:rPr>
              <a:t>¿Qué entendemos por Ordenamiento Territorial?</a:t>
            </a:r>
            <a:endParaRPr lang="es-AR" sz="2800" dirty="0" smtClean="0">
              <a:solidFill>
                <a:prstClr val="black"/>
              </a:solidFill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PE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731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251520" y="2780928"/>
            <a:ext cx="6892230" cy="3600400"/>
          </a:xfrm>
        </p:spPr>
        <p:txBody>
          <a:bodyPr>
            <a:normAutofit/>
          </a:bodyPr>
          <a:lstStyle/>
          <a:p>
            <a:pPr marL="342900" indent="-342900"/>
            <a:endParaRPr lang="es-PE" dirty="0" smtClean="0"/>
          </a:p>
        </p:txBody>
      </p:sp>
      <p:sp>
        <p:nvSpPr>
          <p:cNvPr id="50179" name="AutoShape 12"/>
          <p:cNvSpPr>
            <a:spLocks noChangeArrowheads="1"/>
          </p:cNvSpPr>
          <p:nvPr/>
        </p:nvSpPr>
        <p:spPr bwMode="auto">
          <a:xfrm>
            <a:off x="467544" y="1052736"/>
            <a:ext cx="8208912" cy="1497013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s-PE" sz="2400" b="1" dirty="0">
                <a:latin typeface="+mn-lt"/>
                <a:ea typeface="MS PGothic" pitchFamily="34" charset="-128"/>
              </a:rPr>
              <a:t>Porque hay conflictos de delimitación </a:t>
            </a:r>
            <a:br>
              <a:rPr lang="es-PE" sz="2400" b="1" dirty="0">
                <a:latin typeface="+mn-lt"/>
                <a:ea typeface="MS PGothic" pitchFamily="34" charset="-128"/>
              </a:rPr>
            </a:br>
            <a:r>
              <a:rPr lang="es-PE" sz="2400" b="1" dirty="0">
                <a:latin typeface="+mn-lt"/>
                <a:ea typeface="MS PGothic" pitchFamily="34" charset="-128"/>
              </a:rPr>
              <a:t>del territorio (competencias territoriales)</a:t>
            </a:r>
            <a:endParaRPr lang="es-MX" sz="2400" dirty="0">
              <a:latin typeface="+mn-lt"/>
              <a:ea typeface="MS PGothic" pitchFamily="34" charset="-128"/>
            </a:endParaRPr>
          </a:p>
        </p:txBody>
      </p: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107504" y="188640"/>
            <a:ext cx="8856984" cy="492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2400" b="1" dirty="0" smtClean="0">
                <a:latin typeface="+mn-lt"/>
              </a:rPr>
              <a:t>¿Por qué ordenar el TERRITORIO?</a:t>
            </a:r>
            <a:endParaRPr lang="es-MX" sz="2400" b="1" dirty="0" smtClean="0">
              <a:latin typeface="+mn-lt"/>
              <a:ea typeface="Times New Roman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28596" y="1928801"/>
            <a:ext cx="8136904" cy="1785951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s-PE" sz="2400" b="1" dirty="0">
                <a:latin typeface="+mn-lt"/>
                <a:ea typeface="MS PGothic" pitchFamily="34" charset="-128"/>
              </a:rPr>
              <a:t>Porque no siempre se aprovechan bien</a:t>
            </a:r>
            <a:br>
              <a:rPr lang="es-PE" sz="2400" b="1" dirty="0">
                <a:latin typeface="+mn-lt"/>
                <a:ea typeface="MS PGothic" pitchFamily="34" charset="-128"/>
              </a:rPr>
            </a:br>
            <a:r>
              <a:rPr lang="es-PE" sz="2400" b="1" dirty="0">
                <a:latin typeface="+mn-lt"/>
                <a:ea typeface="MS PGothic" pitchFamily="34" charset="-128"/>
              </a:rPr>
              <a:t> las potencialidades del territorio </a:t>
            </a:r>
            <a:br>
              <a:rPr lang="es-PE" sz="2400" b="1" dirty="0">
                <a:latin typeface="+mn-lt"/>
                <a:ea typeface="MS PGothic" pitchFamily="34" charset="-128"/>
              </a:rPr>
            </a:br>
            <a:r>
              <a:rPr lang="es-PE" sz="2400" b="1" dirty="0">
                <a:latin typeface="+mn-lt"/>
                <a:ea typeface="MS PGothic" pitchFamily="34" charset="-128"/>
              </a:rPr>
              <a:t>(optimizar el uso)</a:t>
            </a:r>
            <a:endParaRPr lang="es-MX" sz="2400" dirty="0">
              <a:latin typeface="+mn-lt"/>
              <a:ea typeface="MS PGothic" pitchFamily="34" charset="-128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71472" y="3286124"/>
            <a:ext cx="8103003" cy="142876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s-PE" sz="2400" b="1" dirty="0">
                <a:latin typeface="+mn-lt"/>
                <a:ea typeface="MS PGothic" pitchFamily="34" charset="-128"/>
              </a:rPr>
              <a:t>Porque a veces el territorio está mal </a:t>
            </a:r>
            <a:br>
              <a:rPr lang="es-PE" sz="2400" b="1" dirty="0">
                <a:latin typeface="+mn-lt"/>
                <a:ea typeface="MS PGothic" pitchFamily="34" charset="-128"/>
              </a:rPr>
            </a:br>
            <a:r>
              <a:rPr lang="es-PE" sz="2400" b="1" dirty="0">
                <a:latin typeface="+mn-lt"/>
                <a:ea typeface="MS PGothic" pitchFamily="34" charset="-128"/>
              </a:rPr>
              <a:t>utilizado o sobre-explotado</a:t>
            </a:r>
            <a:endParaRPr lang="es-MX" sz="2400" dirty="0">
              <a:latin typeface="+mn-lt"/>
              <a:ea typeface="MS PGothic" pitchFamily="34" charset="-128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500034" y="4286257"/>
            <a:ext cx="8352160" cy="178595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s-PE" sz="2400" b="1" dirty="0">
                <a:latin typeface="+mn-lt"/>
                <a:ea typeface="MS PGothic" pitchFamily="34" charset="-128"/>
              </a:rPr>
              <a:t>Porque a veces la población o actividades</a:t>
            </a:r>
            <a:br>
              <a:rPr lang="es-PE" sz="2400" b="1" dirty="0">
                <a:latin typeface="+mn-lt"/>
                <a:ea typeface="MS PGothic" pitchFamily="34" charset="-128"/>
              </a:rPr>
            </a:br>
            <a:r>
              <a:rPr lang="es-PE" sz="2400" b="1" dirty="0">
                <a:latin typeface="+mn-lt"/>
                <a:ea typeface="MS PGothic" pitchFamily="34" charset="-128"/>
              </a:rPr>
              <a:t>económicas están ubicadas en </a:t>
            </a:r>
            <a:r>
              <a:rPr lang="es-PE" sz="2400" b="1" u="sng" dirty="0">
                <a:latin typeface="+mn-lt"/>
                <a:ea typeface="MS PGothic" pitchFamily="34" charset="-128"/>
              </a:rPr>
              <a:t>zonas de </a:t>
            </a:r>
            <a:br>
              <a:rPr lang="es-PE" sz="2400" b="1" u="sng" dirty="0">
                <a:latin typeface="+mn-lt"/>
                <a:ea typeface="MS PGothic" pitchFamily="34" charset="-128"/>
              </a:rPr>
            </a:br>
            <a:r>
              <a:rPr lang="es-PE" sz="2400" b="1" u="sng" dirty="0">
                <a:latin typeface="+mn-lt"/>
                <a:ea typeface="MS PGothic" pitchFamily="34" charset="-128"/>
              </a:rPr>
              <a:t>alto riesgo</a:t>
            </a:r>
            <a:endParaRPr lang="es-MX" sz="2400" u="sng" dirty="0">
              <a:latin typeface="+mn-lt"/>
              <a:ea typeface="MS PGothic" pitchFamily="34" charset="-128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57158" y="5572141"/>
            <a:ext cx="8568630" cy="1285859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s-PE" sz="2400" b="1" dirty="0">
                <a:latin typeface="+mn-lt"/>
                <a:ea typeface="MS PGothic" pitchFamily="34" charset="-128"/>
              </a:rPr>
              <a:t>Por infraestructura estratégica  </a:t>
            </a:r>
            <a:br>
              <a:rPr lang="es-PE" sz="2400" b="1" dirty="0">
                <a:latin typeface="+mn-lt"/>
                <a:ea typeface="MS PGothic" pitchFamily="34" charset="-128"/>
              </a:rPr>
            </a:br>
            <a:r>
              <a:rPr lang="es-PE" sz="2400" b="1" dirty="0">
                <a:latin typeface="+mn-lt"/>
                <a:ea typeface="MS PGothic" pitchFamily="34" charset="-128"/>
              </a:rPr>
              <a:t>mal ubicada o mal </a:t>
            </a:r>
            <a:r>
              <a:rPr lang="es-PE" sz="2400" b="1" dirty="0" smtClean="0">
                <a:latin typeface="+mn-lt"/>
                <a:ea typeface="MS PGothic" pitchFamily="34" charset="-128"/>
              </a:rPr>
              <a:t>dimensionada, generando desigualdades</a:t>
            </a:r>
            <a:endParaRPr lang="es-MX" sz="2400" dirty="0">
              <a:latin typeface="+mn-lt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4191106"/>
      </p:ext>
    </p:extLst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539552" y="1959804"/>
            <a:ext cx="2808312" cy="677108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/>
          <a:p>
            <a:r>
              <a:rPr lang="es-MX" sz="2000" dirty="0" smtClean="0">
                <a:solidFill>
                  <a:schemeClr val="bg1"/>
                </a:solidFill>
                <a:latin typeface="+mn-lt"/>
              </a:rPr>
              <a:t>existe una necesidad</a:t>
            </a:r>
          </a:p>
          <a:p>
            <a:endParaRPr lang="es-PE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72000" y="2001034"/>
            <a:ext cx="4104456" cy="707886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/>
          <a:p>
            <a:r>
              <a:rPr lang="es-MX" sz="2000" dirty="0" smtClean="0">
                <a:solidFill>
                  <a:schemeClr val="bg1"/>
                </a:solidFill>
                <a:latin typeface="+mn-lt"/>
              </a:rPr>
              <a:t>se establecen condiciones legales e institucionales</a:t>
            </a:r>
            <a:endParaRPr lang="es-PE" sz="2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7 Imagen" descr="Descripción: turri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149080"/>
            <a:ext cx="314590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432048" y="2852936"/>
            <a:ext cx="3635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atin typeface="+mn-lt"/>
              </a:rPr>
              <a:t>“la demanda” de los actores de una solución o respuesta “atención a una problemática de los ocupantes del territorio”</a:t>
            </a:r>
            <a:endParaRPr lang="es-PE" dirty="0">
              <a:latin typeface="+mn-lt"/>
            </a:endParaRPr>
          </a:p>
        </p:txBody>
      </p:sp>
      <p:sp>
        <p:nvSpPr>
          <p:cNvPr id="10" name="9 Flecha izquierda, derecha y arriba"/>
          <p:cNvSpPr/>
          <p:nvPr/>
        </p:nvSpPr>
        <p:spPr>
          <a:xfrm>
            <a:off x="3347864" y="1268760"/>
            <a:ext cx="1224136" cy="136815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10 Rectángulo"/>
          <p:cNvSpPr/>
          <p:nvPr/>
        </p:nvSpPr>
        <p:spPr>
          <a:xfrm>
            <a:off x="395536" y="191542"/>
            <a:ext cx="8352928" cy="107721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s-MX" sz="3200" dirty="0" smtClean="0">
                <a:solidFill>
                  <a:schemeClr val="bg1"/>
                </a:solidFill>
                <a:latin typeface="+mn-lt"/>
              </a:rPr>
              <a:t>Un plan de ordenamiento territorial se genera porque…….</a:t>
            </a:r>
            <a:endParaRPr lang="es-PE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572000" y="2814027"/>
            <a:ext cx="4104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atin typeface="+mn-lt"/>
              </a:rPr>
              <a:t>las políticas nacionales establecen procesos de planificación del desarrollo entre los cuales se define la necesidad de ordenar los territorios </a:t>
            </a:r>
            <a:endParaRPr lang="es-PE" dirty="0">
              <a:latin typeface="+mn-lt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077072"/>
            <a:ext cx="129614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 descr="http://imagenes.acambiode.com/empresas/6/2/2/9/62292110050253685252555548484550/productos/sm_07%20ordenamiento%20territori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869160"/>
            <a:ext cx="1656184" cy="1656184"/>
          </a:xfrm>
          <a:prstGeom prst="rect">
            <a:avLst/>
          </a:prstGeom>
          <a:noFill/>
        </p:spPr>
      </p:pic>
      <p:pic>
        <p:nvPicPr>
          <p:cNvPr id="15" name="Picture 4" descr="http://imagenes.acambiode.com/empresas/6/2/2/9/62292110050253685252555548484550/productos/sm_CAEF896J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4005064"/>
            <a:ext cx="1512168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6736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260648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>
                <a:solidFill>
                  <a:schemeClr val="tx2"/>
                </a:solidFill>
                <a:latin typeface="+mn-lt"/>
              </a:rPr>
              <a:t>PROSPECTIVA</a:t>
            </a:r>
            <a:endParaRPr lang="es-MX" sz="4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6 Marcador de contenido"/>
          <p:cNvSpPr txBox="1">
            <a:spLocks/>
          </p:cNvSpPr>
          <p:nvPr/>
        </p:nvSpPr>
        <p:spPr>
          <a:xfrm>
            <a:off x="2051720" y="1412776"/>
            <a:ext cx="6124623" cy="60574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s-PE" sz="2800" dirty="0" smtClean="0">
                <a:solidFill>
                  <a:srgbClr val="C00000"/>
                </a:solidFill>
              </a:rPr>
              <a:t>Consiste en formular la </a:t>
            </a:r>
            <a:r>
              <a:rPr lang="es-PE" sz="2800" b="1" dirty="0" smtClean="0">
                <a:solidFill>
                  <a:srgbClr val="C00000"/>
                </a:solidFill>
              </a:rPr>
              <a:t>visión de futuro</a:t>
            </a:r>
            <a:endParaRPr lang="es-PE" sz="2800" b="1" dirty="0">
              <a:solidFill>
                <a:srgbClr val="C00000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107504" y="2348880"/>
            <a:ext cx="3456384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dirty="0"/>
              <a:t>A</a:t>
            </a:r>
            <a:r>
              <a:rPr lang="es-ES" sz="2000" dirty="0" smtClean="0"/>
              <a:t>nálisis de la situación social, económica, ambiental, institucional y legal</a:t>
            </a:r>
            <a:endParaRPr lang="es-PE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23528" y="4869160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+mn-lt"/>
              </a:rPr>
              <a:t>¿Cuál es la situación actual?, </a:t>
            </a:r>
          </a:p>
          <a:p>
            <a:r>
              <a:rPr lang="es-ES" dirty="0" smtClean="0">
                <a:latin typeface="+mn-lt"/>
              </a:rPr>
              <a:t>¿Cuál es la tendencia productiva y las proyecciones de desarrollo?, </a:t>
            </a:r>
          </a:p>
          <a:p>
            <a:r>
              <a:rPr lang="es-ES" dirty="0" smtClean="0">
                <a:latin typeface="+mn-lt"/>
              </a:rPr>
              <a:t>¿Cuáles son las oportunidades? y </a:t>
            </a:r>
          </a:p>
          <a:p>
            <a:r>
              <a:rPr lang="es-ES" dirty="0" smtClean="0">
                <a:latin typeface="+mn-lt"/>
              </a:rPr>
              <a:t>¿Cuáles son las amenazas?</a:t>
            </a:r>
            <a:endParaRPr lang="es-PE" dirty="0" smtClean="0">
              <a:latin typeface="+mn-lt"/>
            </a:endParaRPr>
          </a:p>
          <a:p>
            <a:endParaRPr lang="es-PE" dirty="0"/>
          </a:p>
        </p:txBody>
      </p:sp>
      <p:sp>
        <p:nvSpPr>
          <p:cNvPr id="8" name="7 Rectángulo"/>
          <p:cNvSpPr/>
          <p:nvPr/>
        </p:nvSpPr>
        <p:spPr>
          <a:xfrm>
            <a:off x="4355976" y="45811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dirty="0" smtClean="0">
                <a:solidFill>
                  <a:srgbClr val="002060"/>
                </a:solidFill>
                <a:latin typeface="Comic Sans MS" pitchFamily="66" charset="0"/>
              </a:rPr>
              <a:t>¿Cómo nos gustaría que fuera el área en el futuro?</a:t>
            </a:r>
            <a:endParaRPr lang="es-PE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9" name="AutoShape 2" descr="data:image/jpeg;base64,/9j/4AAQSkZJRgABAQAAAQABAAD/2wBDAAkGBwgHBgkIBwgKCgkLDRYPDQwMDRsUFRAWIB0iIiAdHx8kKDQsJCYxJx8fLT0tMTU3Ojo6Iys/RD84QzQ5Ojf/2wBDAQoKCg0MDRoPDxo3JR8lNzc3Nzc3Nzc3Nzc3Nzc3Nzc3Nzc3Nzc3Nzc3Nzc3Nzc3Nzc3Nzc3Nzc3Nzc3Nzc3Nzf/wAARCABaAHgDASIAAhEBAxEB/8QAGwAAAgIDAQAAAAAAAAAAAAAAAAUEBgECAwf/xAA6EAACAQMCBQIDBwEGBwAAAAABAgMABBEFIQYSEzFBImEUUXEjMoGRobHBQgcVU2JygpKywtHS4fD/xAAaAQEAAwEBAQAAAAAAAAAAAAAAAgMEBQEG/8QAJBEAAgMAAQQBBQEAAAAAAAAAAAECAxEEBRIhMUFRYYHR8BP/2gAMAwEAAhEDEQA/APcaKpfEfHsOk3zWVraPdzICZOU/dx3/AC33yPxqTonHGm6iAl2GsZtvTNnl/wCLG344/Gof6w3NNT4XIVas7XjLXRWAwIyCDVd451t9E0N54TyzSNyKwGSuxJI99sD3I71KTUVrKK65WTUI+2WEugIUsoJ8ZrOa8As4Z9ailuzqsI1ALJKlsYTISsa5Jdznl9i2c/Orp/ZvxgZkay1W5RVA+zklfHKdvTknsRkgeOVvGAKIchSeNZp0+T0mymDlGXd2+1j8fv8AB6ZRWqsCMgg1gSxlygdSw7rncVoOSb0VEk1TT4rkW0t9bJOTjptKA2fpUjqxkMRIpC/e3G31pp64te0b0UtXXtId2VdTtMqMn7UUh4j48sNM6UWnAaldTHlRIG5hn5bdz7fqNsxc4pa2Ww49tku2MXpcKKpPDXHi6nqh0vUrJ7K7zhVfI38Ag9s5GDnz42zdqRkpLUeXU2Uy7bFjCiiipFR4RxrAtlxJqzRXAeXPNsd05nBP5Zx9c+1LnNiOHElFtHBeCVUgkikYyOQMyM+TgL6lCgDOQfFXjjTgm+l1iXVtO6csU2erE7YwTsfqMnP/ANmoA/s9n6SGe7Ag6L3IhEjMq9s7YG5GPP41zpU2OTxH2VHUuLGivvn5Wevfhen/AGYxNacTax0Ut01iW0jt7Xqxqq5HbOGORtnAHc+oADAqXr/EV3r/AAtp1zeqemkkkNw6rtnAw+B5Ge3se1PZODdDuZJDi8iZAImaOcDqbA5bb9BgbDFWay0nTLLSn0UWiy2it6uc+piQPUSPPuPlVypsxps5lnUOIpRsrh5T+mZ9Txq1N1bWF9axRzuLsRr1LfDIyqxJBOM4O22R71yje2tba5juCrS9LnwrdnyFTlIP9OWY4z8vmav+m8IaRJrRiIkMRnKdEhAMAc3cKD4x37E/WrTxVpuki5sZ7jTYZZXl5SclcgKdjjv47/KoR4svlmq3rtTeKLx+X8efH6POtG401jTrS2tkvBIN4RBJGPR6Ac8w32JGx/jFKrG7neO91ODUZoLm2PUBKZ58kAc0mchmycBfke1eq21npU129wmk2iOy9JiqAekgjbHbbbakuucBaddfD22joLJ7mcmZmkZwwCsdubOPPbFSlTZnvSinqXEcnsO3c1+Pzv8AaecT3OYXuZI0lmlfmSWQlmGV3BzsQN/G+cnOKYagV06CzuLa/uZYbwOJBLGI2ZVIHOgBJ5CScZxkodiKsvFvCtnZ28NhYAiaCLmlkZt5COXBA/3EY+XnIquw6Fez3MDXoRY4QsK4BwQu4zn+Nj22qqVVieHRq53Esh3uWJbqf0+CHeGCC0slhgAvXkZXZXc9ZFPIefmOMs4bGBsMDvUSd45pkk04MiQEBhEcHsMsuD5PNsD8u1X3R+GtHXV4ZJIHmWXqlhLJk5AXfIx3LnOMVbYo9O4fhWHT9OgVJVPOT6i2Mdydz3qxcaT9mGzrNUM7E2/v9/7wee8F6Zfa3xfHqAhaK1t5FKkryiNEI5Ex42AGO/nfc17dVW0LWx0rayW2RVXliBVseAM4xTO91WS21FrYIpQRI+T3ySw/6RWmuvsWHF5nLfJmpZiSxIbUVytpTNAkhGCwziirDIQteuPhrHJXKuwRm8J7n8QPzpbaalBLBaSW5STkgaBw5CjOV3OfGFbtmnmoWVvqNnNZ3kSSwTIUdHUEEH2NVDX+F7e2aFtPl6Mcf2iW80YmhRlIAIU7j7x8/SgM22j6e93EttED0pGLJAxVJDkZyAQCNvI81P1Cxh1C9jmhmngZB9rEkzIrkYwPT27YyKj2t9qVxbML+4ti7+kyWsLRsRn5ljipGkxFIo9tuUUAvsoEs9ba5SxAneQOwiXIRMFcc3zLHOO5J7V34nvUvoY4XCJAWyAzFZSQO4HdRv7HNReJYdQgvGubMxmCZUjdUYxyq4PMpRtxuVHcefNcUutP+Iij1TR722mWPKSSOkvOBgbsr5O/zFAa2tjLbWzpaXEwSRAY5Ny6vnGSzZyACdjTC1F3p15C9xcXd0oO0xiDgFtsYQbfUjz3rgkst9dPNKwSIKqoAuwFPkjDKM7BEGMHuMAePbegEWp3Qk1SW91CwtzDEjW8QlwWlDbnA84x39zSuTTrNeGzBJFHKZJQwuHkJkUA5wM7jsw+hrnf2xEnR+0MEU7Rc0kpdh6XwMnJPY7+wrpoUt7phPTktrmFiUk+JgzKwDkgc4I2GdgR86AZ/Apc2SKlrLp0xdGt2RgjLHhQ2wP9XITuPNceJ9Pjs4bCa8+LaGBuV5EuWJlLsoGRzDA2PtvXfR7qfU7u7uZ2JPXCqvhByqcD2yTT/iPTbfU9FmtruFJomT1IwyDykN+6igEWl2Vq2sR6jHYpIFiWKMxg8jOuxbcAc+RjP61K12G01fVIIg00U0R5ZXikZCw8KSp3G5pbp8txp03STULt7dhy9KWXqAZ+RbLD8634eTmmWTP3mY/qaAuloYVj6NvkLFheU5yPzorS3I+Jc7ZZFJx5OSP2ooCVULWBnT5R/p/5hU2oGsyIlmQ7cvMy747b5/igKfdGaKBWjfl+1wds7F8Gm9vciGGLPNtGM4UnGwpbfKvwDPkspYkYGf6ic01UrHaEt/gHH12oDjqwW/0m7WOXkmDxKrEfdYsMGlfEFg9vdWUDzl5VtQHcju3NufzrpqiOs0ZjZsMclA2BlTsSPPepGvdS41GK4bpiNo8Jykk7Y7+PNAcOHVaa1kM759WNhgbYq0RQL0s85LcoA27Daq7o1u8dpMrFVYMD9mSR90Hz9azb310mlR3DzO5Rg7nGSVVgxG3sMUBG1+26FzPGpAzdK4yPnG5P6mk9zNLpsxVwJESWPmCruQ4Vjt/uNP8AXWN1dw3EbKIZwWRWjKuOUAZOf9XbFQrkIb/UXflZUiOcjba3WgDhe5RLe+n+7Gbt3G3YYU1b7fUbW8EEaTK/XB6ZH9Y5c7fhvVU4KjH9zScw7u5P4KB/FRkHR0Hh++WaSF4hAFaMAnmdOUDcEY339qAgXt71xc2Ryl1FOnTcA7ry7nPbuf1qfovxNnpdvK6BulHGJMtvliF/c1x1aKKKXT5AiCRhcM7AbtgxYz8/NNLaNl4ecsNz8OPx6i0A70DUory7uYj6ZoQoCk/eU5OfzzRXTQtLto3/ALw6eLl06Zb/ACg0UA6rnNIsa5bP5V0rBAPegKRq91jSZ+hFLNcuhBjRcnLf9s0x1KJTZwgoWAwe+MYXOf0pzqCyCJmijLtjYCkutyXM1tEmn2cxdZBzB0K+ggg9x70BpqllbTyJJcRczKpA9RH7UvmntuusTSLHyLsD7n/1Tm66900YitWQKTkvgbUfBgD7RFP4UBA4ela70macZ3yN/mEA/iumk2rjRpY5DzkCTLEd9ie1M7ZVS2n5QAPV2+lZ09QY5gOxdh+goCrTXStfqlxJypFCQGbySR/40tt2huYtThknZDNM6Ak7kFAMj2q5G0D+BUW6spY0Jih5iBtQCixLWHAV9PGWZ0iuOVsbn1MoNaaqBHwdw83ZFuLLnIHjGP3IqZAkg4Jm08wyLfNaSIFKH75zj96Y6PyT8O2NldWzrMtvGrxvGdmUDY/lQFe1i1kcG5S9QLDC8YiKA5LkefnkAU8ulMGnJCww0tzCqD54YH+KnPw3Zzx8rwKoJBwo5d/HatpeGLeYR9SefMTh4zzD0t8+1AMtLVktArgggnYiitrG0NojIZ5JgTnMmNvyooCVRRRQBRRRQGpVT4FR7m3Z0PSIDeM1KooBLEt/HaPbtaMxIYc6su+Sf83vXDQYdV0+wWC6turKHZmdXXByfqKsNFARLW2MaDqYz8qlBQOwrNFAYxWcUUUAUUUUAUUUUB//2Q=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dirty="0"/>
          </a:p>
        </p:txBody>
      </p:sp>
      <p:sp>
        <p:nvSpPr>
          <p:cNvPr id="10" name="AutoShape 4" descr="data:image/jpeg;base64,/9j/4AAQSkZJRgABAQAAAQABAAD/2wBDAAkGBwgHBgkIBwgKCgkLDRYPDQwMDRsUFRAWIB0iIiAdHx8kKDQsJCYxJx8fLT0tMTU3Ojo6Iys/RD84QzQ5Ojf/2wBDAQoKCg0MDRoPDxo3JR8lNzc3Nzc3Nzc3Nzc3Nzc3Nzc3Nzc3Nzc3Nzc3Nzc3Nzc3Nzc3Nzc3Nzc3Nzc3Nzc3Nzf/wAARCABaAHgDASIAAhEBAxEB/8QAGwAAAgIDAQAAAAAAAAAAAAAAAAUEBgECAwf/xAA6EAACAQMCBQIDBwEGBwAAAAABAgMABBEFIQYSEzFBImEUUXEjMoGRobHBQgcVU2JygpKywtHS4fD/xAAaAQEAAwEBAQAAAAAAAAAAAAAAAgMEBQEG/8QAJBEAAgMAAQQBBQEAAAAAAAAAAAECAxEEBRIhMUFRYYHR8BP/2gAMAwEAAhEDEQA/APcaKpfEfHsOk3zWVraPdzICZOU/dx3/AC33yPxqTonHGm6iAl2GsZtvTNnl/wCLG344/Gof6w3NNT4XIVas7XjLXRWAwIyCDVd451t9E0N54TyzSNyKwGSuxJI99sD3I71KTUVrKK65WTUI+2WEugIUsoJ8ZrOa8As4Z9ailuzqsI1ALJKlsYTISsa5Jdznl9i2c/Orp/ZvxgZkay1W5RVA+zklfHKdvTknsRkgeOVvGAKIchSeNZp0+T0mymDlGXd2+1j8fv8AB6ZRWqsCMgg1gSxlygdSw7rncVoOSb0VEk1TT4rkW0t9bJOTjptKA2fpUjqxkMRIpC/e3G31pp64te0b0UtXXtId2VdTtMqMn7UUh4j48sNM6UWnAaldTHlRIG5hn5bdz7fqNsxc4pa2Ww49tku2MXpcKKpPDXHi6nqh0vUrJ7K7zhVfI38Ag9s5GDnz42zdqRkpLUeXU2Uy7bFjCiiipFR4RxrAtlxJqzRXAeXPNsd05nBP5Zx9c+1LnNiOHElFtHBeCVUgkikYyOQMyM+TgL6lCgDOQfFXjjTgm+l1iXVtO6csU2erE7YwTsfqMnP/ANmoA/s9n6SGe7Ag6L3IhEjMq9s7YG5GPP41zpU2OTxH2VHUuLGivvn5Wevfhen/AGYxNacTax0Ut01iW0jt7Xqxqq5HbOGORtnAHc+oADAqXr/EV3r/AAtp1zeqemkkkNw6rtnAw+B5Ge3se1PZODdDuZJDi8iZAImaOcDqbA5bb9BgbDFWay0nTLLSn0UWiy2it6uc+piQPUSPPuPlVypsxps5lnUOIpRsrh5T+mZ9Txq1N1bWF9axRzuLsRr1LfDIyqxJBOM4O22R71yje2tba5juCrS9LnwrdnyFTlIP9OWY4z8vmav+m8IaRJrRiIkMRnKdEhAMAc3cKD4x37E/WrTxVpuki5sZ7jTYZZXl5SclcgKdjjv47/KoR4svlmq3rtTeKLx+X8efH6POtG401jTrS2tkvBIN4RBJGPR6Ac8w32JGx/jFKrG7neO91ODUZoLm2PUBKZ58kAc0mchmycBfke1eq21npU129wmk2iOy9JiqAekgjbHbbbakuucBaddfD22joLJ7mcmZmkZwwCsdubOPPbFSlTZnvSinqXEcnsO3c1+Pzv8AaecT3OYXuZI0lmlfmSWQlmGV3BzsQN/G+cnOKYagV06CzuLa/uZYbwOJBLGI2ZVIHOgBJ5CScZxkodiKsvFvCtnZ28NhYAiaCLmlkZt5COXBA/3EY+XnIquw6Fez3MDXoRY4QsK4BwQu4zn+Nj22qqVVieHRq53Esh3uWJbqf0+CHeGCC0slhgAvXkZXZXc9ZFPIefmOMs4bGBsMDvUSd45pkk04MiQEBhEcHsMsuD5PNsD8u1X3R+GtHXV4ZJIHmWXqlhLJk5AXfIx3LnOMVbYo9O4fhWHT9OgVJVPOT6i2Mdydz3qxcaT9mGzrNUM7E2/v9/7wee8F6Zfa3xfHqAhaK1t5FKkryiNEI5Ex42AGO/nfc17dVW0LWx0rayW2RVXliBVseAM4xTO91WS21FrYIpQRI+T3ySw/6RWmuvsWHF5nLfJmpZiSxIbUVytpTNAkhGCwziirDIQteuPhrHJXKuwRm8J7n8QPzpbaalBLBaSW5STkgaBw5CjOV3OfGFbtmnmoWVvqNnNZ3kSSwTIUdHUEEH2NVDX+F7e2aFtPl6Mcf2iW80YmhRlIAIU7j7x8/SgM22j6e93EttED0pGLJAxVJDkZyAQCNvI81P1Cxh1C9jmhmngZB9rEkzIrkYwPT27YyKj2t9qVxbML+4ti7+kyWsLRsRn5ljipGkxFIo9tuUUAvsoEs9ba5SxAneQOwiXIRMFcc3zLHOO5J7V34nvUvoY4XCJAWyAzFZSQO4HdRv7HNReJYdQgvGubMxmCZUjdUYxyq4PMpRtxuVHcefNcUutP+Iij1TR722mWPKSSOkvOBgbsr5O/zFAa2tjLbWzpaXEwSRAY5Ny6vnGSzZyACdjTC1F3p15C9xcXd0oO0xiDgFtsYQbfUjz3rgkst9dPNKwSIKqoAuwFPkjDKM7BEGMHuMAePbegEWp3Qk1SW91CwtzDEjW8QlwWlDbnA84x39zSuTTrNeGzBJFHKZJQwuHkJkUA5wM7jsw+hrnf2xEnR+0MEU7Rc0kpdh6XwMnJPY7+wrpoUt7phPTktrmFiUk+JgzKwDkgc4I2GdgR86AZ/Apc2SKlrLp0xdGt2RgjLHhQ2wP9XITuPNceJ9Pjs4bCa8+LaGBuV5EuWJlLsoGRzDA2PtvXfR7qfU7u7uZ2JPXCqvhByqcD2yTT/iPTbfU9FmtruFJomT1IwyDykN+6igEWl2Vq2sR6jHYpIFiWKMxg8jOuxbcAc+RjP61K12G01fVIIg00U0R5ZXikZCw8KSp3G5pbp8txp03STULt7dhy9KWXqAZ+RbLD8634eTmmWTP3mY/qaAuloYVj6NvkLFheU5yPzorS3I+Jc7ZZFJx5OSP2ooCVULWBnT5R/p/5hU2oGsyIlmQ7cvMy747b5/igKfdGaKBWjfl+1wds7F8Gm9vciGGLPNtGM4UnGwpbfKvwDPkspYkYGf6ic01UrHaEt/gHH12oDjqwW/0m7WOXkmDxKrEfdYsMGlfEFg9vdWUDzl5VtQHcju3NufzrpqiOs0ZjZsMclA2BlTsSPPepGvdS41GK4bpiNo8Jykk7Y7+PNAcOHVaa1kM759WNhgbYq0RQL0s85LcoA27Daq7o1u8dpMrFVYMD9mSR90Hz9azb310mlR3DzO5Rg7nGSVVgxG3sMUBG1+26FzPGpAzdK4yPnG5P6mk9zNLpsxVwJESWPmCruQ4Vjt/uNP8AXWN1dw3EbKIZwWRWjKuOUAZOf9XbFQrkIb/UXflZUiOcjba3WgDhe5RLe+n+7Gbt3G3YYU1b7fUbW8EEaTK/XB6ZH9Y5c7fhvVU4KjH9zScw7u5P4KB/FRkHR0Hh++WaSF4hAFaMAnmdOUDcEY339qAgXt71xc2Ryl1FOnTcA7ry7nPbuf1qfovxNnpdvK6BulHGJMtvliF/c1x1aKKKXT5AiCRhcM7AbtgxYz8/NNLaNl4ecsNz8OPx6i0A70DUory7uYj6ZoQoCk/eU5OfzzRXTQtLto3/ALw6eLl06Zb/ACg0UA6rnNIsa5bP5V0rBAPegKRq91jSZ+hFLNcuhBjRcnLf9s0x1KJTZwgoWAwe+MYXOf0pzqCyCJmijLtjYCkutyXM1tEmn2cxdZBzB0K+ggg9x70BpqllbTyJJcRczKpA9RH7UvmntuusTSLHyLsD7n/1Tm66900YitWQKTkvgbUfBgD7RFP4UBA4ela70macZ3yN/mEA/iumk2rjRpY5DzkCTLEd9ie1M7ZVS2n5QAPV2+lZ09QY5gOxdh+goCrTXStfqlxJypFCQGbySR/40tt2huYtThknZDNM6Ak7kFAMj2q5G0D+BUW6spY0Jih5iBtQCixLWHAV9PGWZ0iuOVsbn1MoNaaqBHwdw83ZFuLLnIHjGP3IqZAkg4Jm08wyLfNaSIFKH75zj96Y6PyT8O2NldWzrMtvGrxvGdmUDY/lQFe1i1kcG5S9QLDC8YiKA5LkefnkAU8ulMGnJCww0tzCqD54YH+KnPw3Zzx8rwKoJBwo5d/HatpeGLeYR9SefMTh4zzD0t8+1AMtLVktArgggnYiitrG0NojIZ5JgTnMmNvyooCVRRRQBRRRQGpVT4FR7m3Z0PSIDeM1KooBLEt/HaPbtaMxIYc6su+Sf83vXDQYdV0+wWC6turKHZmdXXByfqKsNFARLW2MaDqYz8qlBQOwrNFAYxWcUUUAUUUUAUUUUB//2Q==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dirty="0"/>
          </a:p>
        </p:txBody>
      </p:sp>
      <p:pic>
        <p:nvPicPr>
          <p:cNvPr id="11" name="Picture 6" descr="https://encrypted-tbn0.gstatic.com/images?q=tbn:ANd9GcTS7BRi5j06gelMkd9FYyDliXWQuS2piWwEZaF6Fy8BNdjab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420888"/>
            <a:ext cx="2466975" cy="1847851"/>
          </a:xfrm>
          <a:prstGeom prst="rect">
            <a:avLst/>
          </a:prstGeom>
          <a:noFill/>
        </p:spPr>
      </p:pic>
      <p:sp>
        <p:nvSpPr>
          <p:cNvPr id="12" name="11 Flecha a la derecha con muesca"/>
          <p:cNvSpPr/>
          <p:nvPr/>
        </p:nvSpPr>
        <p:spPr>
          <a:xfrm>
            <a:off x="3563888" y="3212976"/>
            <a:ext cx="2304256" cy="288032"/>
          </a:xfrm>
          <a:prstGeom prst="notched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  <a:scene3d>
            <a:camera prst="orthographicFront">
              <a:rot lat="0" lon="0" rev="9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HORIZONTE</a:t>
            </a:r>
          </a:p>
        </p:txBody>
      </p:sp>
      <p:sp>
        <p:nvSpPr>
          <p:cNvPr id="13" name="12 Nube"/>
          <p:cNvSpPr/>
          <p:nvPr/>
        </p:nvSpPr>
        <p:spPr>
          <a:xfrm>
            <a:off x="4139952" y="4293096"/>
            <a:ext cx="4824536" cy="1296144"/>
          </a:xfrm>
          <a:prstGeom prst="cloud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4" name="13 Nube"/>
          <p:cNvSpPr/>
          <p:nvPr/>
        </p:nvSpPr>
        <p:spPr>
          <a:xfrm>
            <a:off x="3851920" y="5561856"/>
            <a:ext cx="4824536" cy="1296144"/>
          </a:xfrm>
          <a:prstGeom prst="cloud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5" name="14 Rectángulo"/>
          <p:cNvSpPr/>
          <p:nvPr/>
        </p:nvSpPr>
        <p:spPr>
          <a:xfrm>
            <a:off x="4211960" y="57332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dirty="0" smtClean="0">
                <a:solidFill>
                  <a:srgbClr val="002060"/>
                </a:solidFill>
                <a:latin typeface="Comic Sans MS" pitchFamily="66" charset="0"/>
              </a:rPr>
              <a:t>El futuro se construye entre todos los actores del territorio</a:t>
            </a:r>
            <a:endParaRPr lang="es-PE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081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16632"/>
            <a:ext cx="4474840" cy="779686"/>
          </a:xfrm>
        </p:spPr>
        <p:txBody>
          <a:bodyPr>
            <a:noAutofit/>
          </a:bodyPr>
          <a:lstStyle/>
          <a:p>
            <a:r>
              <a:rPr lang="es-PE" sz="3200" dirty="0" smtClean="0"/>
              <a:t>ANÁLISIS DE ESCENARIOS</a:t>
            </a:r>
            <a:endParaRPr lang="es-PE" sz="32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3624482"/>
              </p:ext>
            </p:extLst>
          </p:nvPr>
        </p:nvGraphicFramePr>
        <p:xfrm>
          <a:off x="323528" y="1124745"/>
          <a:ext cx="8496945" cy="54864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32315"/>
                <a:gridCol w="2832315"/>
                <a:gridCol w="2832315"/>
              </a:tblGrid>
              <a:tr h="776107">
                <a:tc>
                  <a:txBody>
                    <a:bodyPr/>
                    <a:lstStyle/>
                    <a:p>
                      <a:r>
                        <a:rPr lang="es-HN" sz="2400" b="1" dirty="0" smtClean="0"/>
                        <a:t>Escenario Tendencial</a:t>
                      </a:r>
                      <a:r>
                        <a:rPr lang="es-HN" sz="2400" dirty="0" smtClean="0"/>
                        <a:t> </a:t>
                      </a:r>
                      <a:endParaRPr lang="es-P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HN" sz="2400" b="1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Escenario Intermedio o de Consenso</a:t>
                      </a:r>
                      <a:endParaRPr lang="es-PE" sz="2400" b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HN" sz="2400" b="1" dirty="0" smtClean="0"/>
                        <a:t>Escenario Óptimo/Ideal</a:t>
                      </a:r>
                      <a:endParaRPr lang="es-PE" sz="2400" dirty="0"/>
                    </a:p>
                  </a:txBody>
                  <a:tcPr/>
                </a:tc>
              </a:tr>
              <a:tr h="449649">
                <a:tc>
                  <a:txBody>
                    <a:bodyPr/>
                    <a:lstStyle/>
                    <a:p>
                      <a:r>
                        <a:rPr lang="es-PE" sz="2400" i="1" dirty="0" smtClean="0"/>
                        <a:t>Futuro</a:t>
                      </a:r>
                      <a:r>
                        <a:rPr lang="es-PE" sz="2400" i="1" baseline="0" dirty="0" smtClean="0"/>
                        <a:t> probable</a:t>
                      </a:r>
                      <a:endParaRPr lang="es-PE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2400" i="1" dirty="0" smtClean="0"/>
                        <a:t>Futuro</a:t>
                      </a:r>
                      <a:r>
                        <a:rPr lang="es-PE" sz="2400" i="1" baseline="0" dirty="0" smtClean="0"/>
                        <a:t> viable</a:t>
                      </a:r>
                      <a:endParaRPr lang="es-PE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2400" i="1" dirty="0" smtClean="0"/>
                        <a:t>Futuro deseable</a:t>
                      </a:r>
                      <a:endParaRPr lang="es-PE" sz="2400" i="1" dirty="0"/>
                    </a:p>
                  </a:txBody>
                  <a:tcPr/>
                </a:tc>
              </a:tr>
              <a:tr h="1108724">
                <a:tc>
                  <a:txBody>
                    <a:bodyPr/>
                    <a:lstStyle/>
                    <a:p>
                      <a:r>
                        <a:rPr lang="es-HN" sz="2400" dirty="0" smtClean="0"/>
                        <a:t>prospectiva demográfica </a:t>
                      </a:r>
                      <a:endParaRPr lang="es-P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HN" sz="2400" dirty="0" smtClean="0"/>
                        <a:t>posibilidades de ser adoptado como imagen objetivo del plan</a:t>
                      </a:r>
                      <a:endParaRPr lang="es-P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HN" sz="2400" dirty="0" smtClean="0"/>
                        <a:t> no existen restricciones de medios, recursos y voluntad (supuesto)</a:t>
                      </a:r>
                      <a:endParaRPr lang="es-PE" sz="2400" dirty="0"/>
                    </a:p>
                  </a:txBody>
                  <a:tcPr/>
                </a:tc>
              </a:tr>
              <a:tr h="1773959">
                <a:tc>
                  <a:txBody>
                    <a:bodyPr/>
                    <a:lstStyle/>
                    <a:p>
                      <a:r>
                        <a:rPr lang="es-HN" sz="2400" dirty="0" smtClean="0"/>
                        <a:t>evolución tendencial de las inversiones productivas y en infraestructuras y equipamientos.</a:t>
                      </a:r>
                      <a:endParaRPr lang="es-P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HN" sz="2400" dirty="0" smtClean="0"/>
                        <a:t>etapa intermedia en una progresión hacia el óptimo.</a:t>
                      </a:r>
                      <a:endParaRPr lang="es-P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HN" sz="2400" dirty="0" smtClean="0"/>
                        <a:t>es posible obtener todos los objetivos del plan (gestión sostenible RRNN, alta calidad de vida de la población).</a:t>
                      </a:r>
                      <a:endParaRPr lang="es-PE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Rectángulo redondeado"/>
          <p:cNvSpPr/>
          <p:nvPr/>
        </p:nvSpPr>
        <p:spPr>
          <a:xfrm>
            <a:off x="3203848" y="5733256"/>
            <a:ext cx="2736304" cy="72008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 smtClean="0"/>
              <a:t>MODELO TERRITORIAL PROPUESTO</a:t>
            </a:r>
            <a:endParaRPr lang="es-PE" dirty="0"/>
          </a:p>
        </p:txBody>
      </p:sp>
      <p:sp>
        <p:nvSpPr>
          <p:cNvPr id="12" name="11 Flecha abajo"/>
          <p:cNvSpPr/>
          <p:nvPr/>
        </p:nvSpPr>
        <p:spPr>
          <a:xfrm>
            <a:off x="4499992" y="5373216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6" name="5 Elipse"/>
          <p:cNvSpPr/>
          <p:nvPr/>
        </p:nvSpPr>
        <p:spPr>
          <a:xfrm>
            <a:off x="1785918" y="1714488"/>
            <a:ext cx="4824413" cy="453707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solidFill>
                  <a:schemeClr val="tx1"/>
                </a:solidFill>
                <a:latin typeface="Calibri" pitchFamily="34" charset="0"/>
              </a:rPr>
              <a:t>Buscar de manera concertada la mejor alternativa para el futuro inmediato y el largo plazo</a:t>
            </a:r>
            <a:endParaRPr lang="es-CR" sz="32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99163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Flecha derecha"/>
          <p:cNvSpPr/>
          <p:nvPr/>
        </p:nvSpPr>
        <p:spPr>
          <a:xfrm rot="20082627">
            <a:off x="4997793" y="5060931"/>
            <a:ext cx="3534241" cy="7012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Flecha derecha"/>
          <p:cNvSpPr/>
          <p:nvPr/>
        </p:nvSpPr>
        <p:spPr>
          <a:xfrm rot="19068897">
            <a:off x="4301703" y="4231924"/>
            <a:ext cx="3534241" cy="7012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CuadroTexto"/>
          <p:cNvSpPr txBox="1"/>
          <p:nvPr/>
        </p:nvSpPr>
        <p:spPr>
          <a:xfrm>
            <a:off x="179512" y="116632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tx2"/>
                </a:solidFill>
                <a:latin typeface="+mn-lt"/>
              </a:rPr>
              <a:t>PLANIFICACIÓN DEL USO DEL TERRITORIO</a:t>
            </a:r>
            <a:endParaRPr lang="es-MX" sz="36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5060776"/>
            <a:ext cx="4572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74576"/>
            <a:ext cx="4572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1"/>
          <p:cNvSpPr>
            <a:spLocks noChangeShapeType="1"/>
          </p:cNvSpPr>
          <p:nvPr/>
        </p:nvSpPr>
        <p:spPr bwMode="auto">
          <a:xfrm flipV="1">
            <a:off x="4343400" y="3155776"/>
            <a:ext cx="1295400" cy="1295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endParaRPr lang="es-MX" dirty="0"/>
          </a:p>
        </p:txBody>
      </p:sp>
      <p:sp>
        <p:nvSpPr>
          <p:cNvPr id="6" name="Freeform 13"/>
          <p:cNvSpPr>
            <a:spLocks/>
          </p:cNvSpPr>
          <p:nvPr/>
        </p:nvSpPr>
        <p:spPr bwMode="auto">
          <a:xfrm>
            <a:off x="3581400" y="2698576"/>
            <a:ext cx="3124200" cy="2667000"/>
          </a:xfrm>
          <a:custGeom>
            <a:avLst/>
            <a:gdLst>
              <a:gd name="T0" fmla="*/ 0 w 1529"/>
              <a:gd name="T1" fmla="*/ 2147483647 h 1824"/>
              <a:gd name="T2" fmla="*/ 2147483647 w 1529"/>
              <a:gd name="T3" fmla="*/ 2147483647 h 1824"/>
              <a:gd name="T4" fmla="*/ 2147483647 w 1529"/>
              <a:gd name="T5" fmla="*/ 2147483647 h 1824"/>
              <a:gd name="T6" fmla="*/ 2147483647 w 1529"/>
              <a:gd name="T7" fmla="*/ 2147483647 h 1824"/>
              <a:gd name="T8" fmla="*/ 2147483647 w 1529"/>
              <a:gd name="T9" fmla="*/ 0 h 1824"/>
              <a:gd name="T10" fmla="*/ 2147483647 w 1529"/>
              <a:gd name="T11" fmla="*/ 2147483647 h 1824"/>
              <a:gd name="T12" fmla="*/ 2147483647 w 1529"/>
              <a:gd name="T13" fmla="*/ 2147483647 h 1824"/>
              <a:gd name="T14" fmla="*/ 0 w 1529"/>
              <a:gd name="T15" fmla="*/ 2147483647 h 182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29"/>
              <a:gd name="T25" fmla="*/ 0 h 1824"/>
              <a:gd name="T26" fmla="*/ 1529 w 1529"/>
              <a:gd name="T27" fmla="*/ 1824 h 182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29" h="1824">
                <a:moveTo>
                  <a:pt x="0" y="1824"/>
                </a:moveTo>
                <a:cubicBezTo>
                  <a:pt x="137" y="1824"/>
                  <a:pt x="274" y="1824"/>
                  <a:pt x="411" y="1824"/>
                </a:cubicBezTo>
                <a:lnTo>
                  <a:pt x="1289" y="528"/>
                </a:lnTo>
                <a:lnTo>
                  <a:pt x="1529" y="624"/>
                </a:lnTo>
                <a:lnTo>
                  <a:pt x="1529" y="0"/>
                </a:lnTo>
                <a:lnTo>
                  <a:pt x="953" y="288"/>
                </a:lnTo>
                <a:lnTo>
                  <a:pt x="1193" y="432"/>
                </a:lnTo>
                <a:lnTo>
                  <a:pt x="0" y="1824"/>
                </a:lnTo>
                <a:close/>
              </a:path>
            </a:pathLst>
          </a:cu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/>
          </a:p>
        </p:txBody>
      </p:sp>
      <p:sp>
        <p:nvSpPr>
          <p:cNvPr id="7" name="WordArt 14"/>
          <p:cNvSpPr>
            <a:spLocks noChangeArrowheads="1" noChangeShapeType="1" noTextEdit="1"/>
          </p:cNvSpPr>
          <p:nvPr/>
        </p:nvSpPr>
        <p:spPr bwMode="auto">
          <a:xfrm rot="19052932">
            <a:off x="3756025" y="3917776"/>
            <a:ext cx="3316288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2000" kern="10" dirty="0">
                <a:ln w="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El cambio </a:t>
            </a:r>
            <a:r>
              <a:rPr lang="es-MX" sz="2000" kern="10" dirty="0">
                <a:ln w="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+mn-lt"/>
                <a:cs typeface="Arial"/>
              </a:rPr>
              <a:t>deseado</a:t>
            </a:r>
            <a:r>
              <a:rPr lang="es-MX" sz="2000" kern="10" dirty="0">
                <a:ln w="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, implica procesos de largo plazo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228600" y="4686126"/>
            <a:ext cx="2667000" cy="33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75000"/>
              </a:lnSpc>
              <a:spcBef>
                <a:spcPct val="50000"/>
              </a:spcBef>
              <a:spcAft>
                <a:spcPct val="50000"/>
              </a:spcAft>
              <a:buFont typeface="Tahoma" pitchFamily="34" charset="0"/>
              <a:buNone/>
            </a:pPr>
            <a:r>
              <a:rPr lang="es-MX" sz="2000" b="1" dirty="0">
                <a:latin typeface="+mn-lt"/>
              </a:rPr>
              <a:t>El modelo </a:t>
            </a:r>
            <a:r>
              <a:rPr lang="es-MX" sz="2000" b="1" dirty="0" smtClean="0">
                <a:latin typeface="+mn-lt"/>
              </a:rPr>
              <a:t>actual</a:t>
            </a:r>
            <a:endParaRPr lang="es-ES" sz="2000" b="1" dirty="0">
              <a:latin typeface="+mn-lt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1524000" y="1403176"/>
            <a:ext cx="2438400" cy="33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75000"/>
              </a:lnSpc>
              <a:spcBef>
                <a:spcPct val="50000"/>
              </a:spcBef>
              <a:spcAft>
                <a:spcPct val="50000"/>
              </a:spcAft>
              <a:buFont typeface="Tahoma" pitchFamily="34" charset="0"/>
              <a:buNone/>
            </a:pPr>
            <a:r>
              <a:rPr lang="es-MX" sz="2000" b="1" dirty="0"/>
              <a:t>El modelo deseado</a:t>
            </a:r>
            <a:endParaRPr lang="es-ES" sz="2000" b="1" dirty="0"/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251520" y="2636912"/>
            <a:ext cx="4800600" cy="658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75000"/>
              </a:lnSpc>
              <a:spcBef>
                <a:spcPct val="50000"/>
              </a:spcBef>
              <a:spcAft>
                <a:spcPct val="50000"/>
              </a:spcAft>
              <a:buFont typeface="Tahoma" pitchFamily="34" charset="0"/>
              <a:buNone/>
            </a:pPr>
            <a:r>
              <a:rPr lang="es-MX" sz="2400" b="1" dirty="0">
                <a:solidFill>
                  <a:srgbClr val="0000CC"/>
                </a:solidFill>
              </a:rPr>
              <a:t>¿Que harán los actores para lograr los cambios deseados</a:t>
            </a:r>
            <a:r>
              <a:rPr lang="es-MX" sz="2400" b="1" dirty="0" smtClean="0">
                <a:solidFill>
                  <a:srgbClr val="0000CC"/>
                </a:solidFill>
              </a:rPr>
              <a:t>? </a:t>
            </a:r>
            <a:endParaRPr lang="es-ES" sz="2400" b="1" dirty="0">
              <a:solidFill>
                <a:srgbClr val="0000CC"/>
              </a:solidFill>
            </a:endParaRP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539552" y="3356992"/>
            <a:ext cx="2667000" cy="1278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75000"/>
              </a:lnSpc>
              <a:spcBef>
                <a:spcPct val="50000"/>
              </a:spcBef>
              <a:spcAft>
                <a:spcPct val="50000"/>
              </a:spcAft>
              <a:buFont typeface="Tahoma" pitchFamily="34" charset="0"/>
              <a:buNone/>
            </a:pPr>
            <a:r>
              <a:rPr lang="es-MX" b="1" dirty="0">
                <a:solidFill>
                  <a:srgbClr val="0000CC"/>
                </a:solidFill>
                <a:latin typeface="+mn-lt"/>
              </a:rPr>
              <a:t>Costo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  <a:spcAft>
                <a:spcPct val="50000"/>
              </a:spcAft>
              <a:buFont typeface="Tahoma" pitchFamily="34" charset="0"/>
              <a:buNone/>
            </a:pPr>
            <a:r>
              <a:rPr lang="es-MX" b="1" dirty="0">
                <a:solidFill>
                  <a:srgbClr val="0000CC"/>
                </a:solidFill>
                <a:latin typeface="+mn-lt"/>
              </a:rPr>
              <a:t>Cambio de actitudes</a:t>
            </a:r>
          </a:p>
          <a:p>
            <a:pPr algn="just">
              <a:lnSpc>
                <a:spcPct val="75000"/>
              </a:lnSpc>
              <a:spcBef>
                <a:spcPct val="50000"/>
              </a:spcBef>
              <a:spcAft>
                <a:spcPct val="50000"/>
              </a:spcAft>
              <a:buFont typeface="Tahoma" pitchFamily="34" charset="0"/>
              <a:buNone/>
            </a:pPr>
            <a:r>
              <a:rPr lang="es-MX" b="1" dirty="0">
                <a:solidFill>
                  <a:srgbClr val="0000CC"/>
                </a:solidFill>
                <a:latin typeface="+mn-lt"/>
              </a:rPr>
              <a:t>Beneficios</a:t>
            </a:r>
            <a:endParaRPr lang="es-ES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2" name="WordArt 14"/>
          <p:cNvSpPr>
            <a:spLocks noChangeArrowheads="1" noChangeShapeType="1" noTextEdit="1"/>
          </p:cNvSpPr>
          <p:nvPr/>
        </p:nvSpPr>
        <p:spPr bwMode="auto">
          <a:xfrm rot="19052932">
            <a:off x="4358362" y="4446261"/>
            <a:ext cx="3316288" cy="2282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2000" kern="10" dirty="0" smtClean="0">
                <a:ln w="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Escenario viable</a:t>
            </a:r>
            <a:endParaRPr lang="es-MX" sz="2000" kern="10" dirty="0">
              <a:ln w="0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13" name="WordArt 14"/>
          <p:cNvSpPr>
            <a:spLocks noChangeArrowheads="1" noChangeShapeType="1" noTextEdit="1"/>
          </p:cNvSpPr>
          <p:nvPr/>
        </p:nvSpPr>
        <p:spPr bwMode="auto">
          <a:xfrm rot="20077785">
            <a:off x="5075942" y="5310399"/>
            <a:ext cx="3316288" cy="1886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2000" kern="10" dirty="0" smtClean="0">
                <a:ln w="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Escenario tendencial</a:t>
            </a:r>
            <a:endParaRPr lang="es-MX" sz="2000" kern="10" dirty="0">
              <a:ln w="0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83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356100" y="4346575"/>
            <a:ext cx="399385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b="1" dirty="0">
                <a:latin typeface="+mj-lt"/>
              </a:rPr>
              <a:t>Agradecemos su atención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56286" y="2133600"/>
            <a:ext cx="8408327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s-ES" sz="2000" i="1" dirty="0">
                <a:solidFill>
                  <a:schemeClr val="tx2"/>
                </a:solidFill>
                <a:latin typeface="+mn-lt"/>
              </a:rPr>
              <a:t>La capacidad de una sociedad de desenvolverse de manera sustentable, </a:t>
            </a:r>
          </a:p>
          <a:p>
            <a:pPr algn="r">
              <a:defRPr/>
            </a:pPr>
            <a:r>
              <a:rPr lang="es-ES" sz="2000" i="1" dirty="0">
                <a:solidFill>
                  <a:schemeClr val="tx2"/>
                </a:solidFill>
                <a:latin typeface="+mn-lt"/>
              </a:rPr>
              <a:t>depende de la habilidad con que su gente y las instituciones, opten por modelos</a:t>
            </a:r>
          </a:p>
          <a:p>
            <a:pPr algn="r">
              <a:defRPr/>
            </a:pPr>
            <a:r>
              <a:rPr lang="es-ES" sz="2000" i="1" dirty="0">
                <a:solidFill>
                  <a:schemeClr val="tx2"/>
                </a:solidFill>
                <a:latin typeface="+mn-lt"/>
              </a:rPr>
              <a:t>de desarrollo favorables </a:t>
            </a:r>
            <a:r>
              <a:rPr lang="es-ES" sz="2000" i="1" dirty="0" err="1">
                <a:solidFill>
                  <a:schemeClr val="tx2"/>
                </a:solidFill>
                <a:latin typeface="+mn-lt"/>
              </a:rPr>
              <a:t>ecosistémicamente</a:t>
            </a:r>
            <a:r>
              <a:rPr lang="es-ES" sz="2000" i="1" dirty="0">
                <a:solidFill>
                  <a:schemeClr val="tx2"/>
                </a:solidFill>
                <a:latin typeface="+mn-lt"/>
              </a:rPr>
              <a:t>, socialmente y económicamente</a:t>
            </a:r>
            <a:r>
              <a:rPr lang="es-ES" i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/>
          <p:cNvSpPr txBox="1">
            <a:spLocks/>
          </p:cNvSpPr>
          <p:nvPr/>
        </p:nvSpPr>
        <p:spPr>
          <a:xfrm>
            <a:off x="467545" y="260648"/>
            <a:ext cx="8568951" cy="63367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endParaRPr lang="es-PE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Estrangelo Edessa" pitchFamily="66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PE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Estrangelo Edessa" pitchFamily="66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PE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Estrangelo Edessa" pitchFamily="66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PE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Estrangelo Edessa" pitchFamily="66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s-AR" sz="18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El ordenamiento Territorial es el proceso mediante el cual se orienta la </a:t>
            </a:r>
            <a:r>
              <a:rPr lang="es-AR" sz="1800" b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ocupación y utilización</a:t>
            </a:r>
            <a:r>
              <a:rPr lang="es-AR" sz="18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del territorio y se dispone cómo mejorar ubicación en el espacio geográfico de los asentamientos (población y vivienda), la infraestructura física (las vías, servicios públicos, las construcciones) y las actividades socioeconómicas. Esto quiere decir con el Ordenamiento se busca tener: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AR" sz="1800" dirty="0" smtClean="0">
              <a:solidFill>
                <a:prstClr val="black"/>
              </a:solidFill>
              <a:ea typeface="Calibri" pitchFamily="34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AR" sz="1800" dirty="0" smtClean="0">
              <a:solidFill>
                <a:prstClr val="black"/>
              </a:solidFill>
              <a:ea typeface="Calibri" pitchFamily="34" charset="0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AR" sz="28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s-AR" sz="2800" b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“Un lugar para cada cosa y cada cosa en su lugar” . </a:t>
            </a:r>
            <a:endParaRPr lang="es-AR" sz="2800" dirty="0" smtClean="0">
              <a:solidFill>
                <a:prstClr val="black"/>
              </a:solidFill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s-PE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731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850" y="277813"/>
            <a:ext cx="8362950" cy="185578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 smtClean="0"/>
              <a:t> </a:t>
            </a:r>
            <a:r>
              <a:rPr lang="es-ES_tradnl" sz="3600" b="1" dirty="0" smtClean="0"/>
              <a:t>Armonizar objetivos sociales, económicos y ambientales</a:t>
            </a:r>
            <a:endParaRPr lang="es-ES_tradnl" sz="3600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57158" y="2071678"/>
          <a:ext cx="8228013" cy="5257800"/>
        </p:xfrm>
        <a:graphic>
          <a:graphicData uri="http://schemas.openxmlformats.org/presentationml/2006/ole">
            <p:oleObj spid="_x0000_s93186" name="Chart" r:id="rId3" imgW="7772408" imgH="4114867" progId="MSGraph.Chart.8">
              <p:embed followColorScheme="full"/>
            </p:oleObj>
          </a:graphicData>
        </a:graphic>
      </p:graphicFrame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 rot="3319458">
            <a:off x="4862885" y="3459038"/>
            <a:ext cx="2670315" cy="320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R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n-lt"/>
              </a:rPr>
              <a:t>Equidad Social</a:t>
            </a:r>
            <a:endParaRPr lang="es-CR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+mn-lt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928926" y="2500306"/>
            <a:ext cx="4267200" cy="29718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 rot="18400408">
            <a:off x="2107406" y="3607594"/>
            <a:ext cx="2963863" cy="320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R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n-lt"/>
              </a:rPr>
              <a:t>Crecimiento económico</a:t>
            </a:r>
          </a:p>
        </p:txBody>
      </p:sp>
      <p:sp>
        <p:nvSpPr>
          <p:cNvPr id="8" name="WordArt 8"/>
          <p:cNvSpPr>
            <a:spLocks noChangeArrowheads="1" noChangeShapeType="1" noTextEdit="1"/>
          </p:cNvSpPr>
          <p:nvPr/>
        </p:nvSpPr>
        <p:spPr bwMode="auto">
          <a:xfrm>
            <a:off x="4071934" y="4214818"/>
            <a:ext cx="1785950" cy="392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R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+mn-lt"/>
                <a:cs typeface="Arial"/>
              </a:rPr>
              <a:t>TERRITORIO</a:t>
            </a:r>
          </a:p>
        </p:txBody>
      </p:sp>
      <p:sp>
        <p:nvSpPr>
          <p:cNvPr id="9" name="WordArt 9"/>
          <p:cNvSpPr>
            <a:spLocks noChangeArrowheads="1" noChangeShapeType="1" noTextEdit="1"/>
          </p:cNvSpPr>
          <p:nvPr/>
        </p:nvSpPr>
        <p:spPr bwMode="auto">
          <a:xfrm>
            <a:off x="3286116" y="5572140"/>
            <a:ext cx="3268663" cy="320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CR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+mn-lt"/>
              </a:rPr>
              <a:t>Sustentabilidad ambiental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 flipV="1">
            <a:off x="5072066" y="2500306"/>
            <a:ext cx="71438" cy="300039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3000364" y="3929066"/>
            <a:ext cx="3071834" cy="1428760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000496" y="3929066"/>
            <a:ext cx="3167066" cy="1533532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s-CR"/>
          </a:p>
        </p:txBody>
      </p:sp>
    </p:spTree>
    <p:extLst>
      <p:ext uri="{BB962C8B-B14F-4D97-AF65-F5344CB8AC3E}">
        <p14:creationId xmlns="" xmlns:p14="http://schemas.microsoft.com/office/powerpoint/2010/main" val="232822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850" y="277813"/>
            <a:ext cx="8362950" cy="185578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3600" b="1" dirty="0" smtClean="0"/>
              <a:t>Territorio:</a:t>
            </a:r>
          </a:p>
          <a:p>
            <a:pPr algn="l"/>
            <a:endParaRPr lang="es-AR" sz="1200" dirty="0" smtClean="0"/>
          </a:p>
          <a:p>
            <a:pPr algn="l"/>
            <a:r>
              <a:rPr lang="es-ES" sz="1800" dirty="0" smtClean="0"/>
              <a:t>Territorio: del latín </a:t>
            </a:r>
            <a:r>
              <a:rPr lang="es-ES" sz="1800" i="1" dirty="0" err="1" smtClean="0"/>
              <a:t>territorĭum</a:t>
            </a:r>
            <a:r>
              <a:rPr lang="es-ES" sz="1800" dirty="0" smtClean="0"/>
              <a:t>, es una porción de la superficie terrestre que pertenece a un país, una provincia, una región, etc. El término puede hacerse extensivo a la tierra o terreno que posee o controla una persona, una organización o una institución.</a:t>
            </a:r>
            <a:br>
              <a:rPr lang="es-ES" sz="1800" dirty="0" smtClean="0"/>
            </a:br>
            <a:endParaRPr lang="es-AR" sz="1800" b="1" dirty="0" smtClean="0"/>
          </a:p>
          <a:p>
            <a:pPr algn="l"/>
            <a:endParaRPr lang="es-AR" sz="1800" b="1" dirty="0" smtClean="0"/>
          </a:p>
          <a:p>
            <a:pPr algn="l"/>
            <a:endParaRPr lang="es-AR" sz="1800" b="1" dirty="0" smtClean="0"/>
          </a:p>
          <a:p>
            <a:pPr algn="l"/>
            <a:r>
              <a:rPr lang="es-AR" sz="1800" b="1" dirty="0" smtClean="0"/>
              <a:t>Vertientes del concepto:</a:t>
            </a:r>
          </a:p>
          <a:p>
            <a:pPr algn="l"/>
            <a:endParaRPr lang="es-AR" sz="1200" dirty="0" smtClean="0"/>
          </a:p>
          <a:p>
            <a:pPr algn="l"/>
            <a:r>
              <a:rPr lang="es-AR" sz="1400" dirty="0" smtClean="0"/>
              <a:t>- </a:t>
            </a:r>
            <a:r>
              <a:rPr lang="es-AR" sz="1400" b="1" dirty="0" smtClean="0"/>
              <a:t>Política o jurídico-política: </a:t>
            </a:r>
            <a:r>
              <a:rPr lang="es-AR" sz="1400" dirty="0" smtClean="0"/>
              <a:t>el territorio es considerado como </a:t>
            </a:r>
            <a:r>
              <a:rPr lang="es-AR" sz="1400" b="1" dirty="0" smtClean="0"/>
              <a:t>espacio controlado por un determinado poder</a:t>
            </a:r>
            <a:r>
              <a:rPr lang="es-AR" sz="1400" dirty="0" smtClean="0"/>
              <a:t>, a veces relativo al poder del Estado (institucional);</a:t>
            </a:r>
          </a:p>
          <a:p>
            <a:pPr algn="l"/>
            <a:endParaRPr lang="es-AR" sz="1400" dirty="0" smtClean="0"/>
          </a:p>
          <a:p>
            <a:pPr algn="l"/>
            <a:r>
              <a:rPr lang="es-AR" sz="1400" dirty="0" smtClean="0"/>
              <a:t>- </a:t>
            </a:r>
            <a:r>
              <a:rPr lang="es-AR" sz="1400" b="1" dirty="0" smtClean="0"/>
              <a:t>Cultural o simbólico-cultural: </a:t>
            </a:r>
            <a:r>
              <a:rPr lang="es-AR" sz="1400" dirty="0" smtClean="0"/>
              <a:t>donde el territorio es visto como un </a:t>
            </a:r>
            <a:r>
              <a:rPr lang="es-AR" sz="1400" b="1" dirty="0" smtClean="0"/>
              <a:t>producto de la apropiación simbólica </a:t>
            </a:r>
            <a:r>
              <a:rPr lang="es-AR" sz="1400" dirty="0" smtClean="0"/>
              <a:t>de una colectividad; </a:t>
            </a:r>
          </a:p>
          <a:p>
            <a:pPr algn="l"/>
            <a:endParaRPr lang="es-AR" sz="1400" dirty="0" smtClean="0"/>
          </a:p>
          <a:p>
            <a:pPr algn="l"/>
            <a:r>
              <a:rPr lang="es-AR" sz="1400" dirty="0" smtClean="0"/>
              <a:t>- </a:t>
            </a:r>
            <a:r>
              <a:rPr lang="es-AR" sz="1400" b="1" dirty="0" smtClean="0"/>
              <a:t>Económica: </a:t>
            </a:r>
            <a:r>
              <a:rPr lang="es-AR" sz="1400" dirty="0" smtClean="0"/>
              <a:t>en que el territorio sirve como </a:t>
            </a:r>
            <a:r>
              <a:rPr lang="es-AR" sz="1400" b="1" dirty="0" smtClean="0"/>
              <a:t>fuente de recursos </a:t>
            </a:r>
            <a:r>
              <a:rPr lang="es-AR" sz="1400" dirty="0" smtClean="0"/>
              <a:t>(dimensión espacial de las relaciones económicas).</a:t>
            </a:r>
          </a:p>
          <a:p>
            <a:r>
              <a:rPr lang="es-AR" sz="1400" dirty="0" smtClean="0"/>
              <a:t> </a:t>
            </a:r>
          </a:p>
          <a:p>
            <a:pPr algn="l"/>
            <a:endParaRPr lang="es-ES_tradnl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232822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850" y="277813"/>
            <a:ext cx="8362950" cy="185578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3600" b="1" dirty="0" smtClean="0"/>
              <a:t>Territorio:</a:t>
            </a:r>
          </a:p>
          <a:p>
            <a:pPr algn="l"/>
            <a:endParaRPr lang="es-ES_tradnl" sz="1800" b="1" dirty="0" smtClean="0"/>
          </a:p>
          <a:p>
            <a:pPr algn="l"/>
            <a:r>
              <a:rPr lang="es-ES_tradnl" sz="1800" b="1" dirty="0" smtClean="0"/>
              <a:t>Evolución del concepto:</a:t>
            </a:r>
          </a:p>
          <a:p>
            <a:pPr algn="l"/>
            <a:endParaRPr lang="es-ES_tradnl" sz="1800" b="1" dirty="0" smtClean="0"/>
          </a:p>
          <a:p>
            <a:pPr algn="l"/>
            <a:r>
              <a:rPr lang="es-AR" sz="1400" dirty="0" err="1" smtClean="0"/>
              <a:t>Friedrich</a:t>
            </a:r>
            <a:r>
              <a:rPr lang="es-AR" sz="1400" dirty="0" smtClean="0"/>
              <a:t> </a:t>
            </a:r>
            <a:r>
              <a:rPr lang="es-AR" sz="1400" dirty="0" err="1" smtClean="0"/>
              <a:t>Ratzel</a:t>
            </a:r>
            <a:r>
              <a:rPr lang="es-AR" sz="1400" dirty="0" smtClean="0"/>
              <a:t>, 1871: el territorio, para él, es una </a:t>
            </a:r>
            <a:r>
              <a:rPr lang="es-AR" sz="1400" b="1" dirty="0" smtClean="0"/>
              <a:t>parcela </a:t>
            </a:r>
            <a:r>
              <a:rPr lang="es-AR" sz="1400" dirty="0" smtClean="0"/>
              <a:t>de la superficie terrestre apropiada por un grupo humano, que tendría una necesidad imperativa de un territorio con </a:t>
            </a:r>
            <a:r>
              <a:rPr lang="es-AR" sz="1400" b="1" dirty="0" smtClean="0"/>
              <a:t>recursos naturales </a:t>
            </a:r>
            <a:r>
              <a:rPr lang="es-AR" sz="1400" dirty="0" smtClean="0"/>
              <a:t>suficientes para su poblamiento, los cuales serian utilizados a partir de las capacidades tecnológicas existentes.</a:t>
            </a:r>
          </a:p>
          <a:p>
            <a:pPr algn="l"/>
            <a:endParaRPr lang="es-AR" sz="1400" dirty="0" smtClean="0"/>
          </a:p>
          <a:p>
            <a:pPr algn="l"/>
            <a:r>
              <a:rPr lang="es-AR" sz="1400" dirty="0" smtClean="0"/>
              <a:t>Jean </a:t>
            </a:r>
            <a:r>
              <a:rPr lang="es-AR" sz="1400" dirty="0" err="1" smtClean="0"/>
              <a:t>Gottmann</a:t>
            </a:r>
            <a:r>
              <a:rPr lang="es-AR" sz="1400" dirty="0" smtClean="0"/>
              <a:t>, 1970: el territorio es una parte del </a:t>
            </a:r>
            <a:r>
              <a:rPr lang="es-AR" sz="1400" b="1" dirty="0" smtClean="0"/>
              <a:t>espacio definida por límites </a:t>
            </a:r>
            <a:r>
              <a:rPr lang="es-AR" sz="1400" dirty="0" smtClean="0"/>
              <a:t>(líneas), que posee un </a:t>
            </a:r>
            <a:r>
              <a:rPr lang="es-AR" sz="1400" b="1" dirty="0" smtClean="0"/>
              <a:t>sistema de leyes </a:t>
            </a:r>
            <a:r>
              <a:rPr lang="es-AR" sz="1400" dirty="0" smtClean="0"/>
              <a:t>y una unidad de gobierno, a partir de lo cual la respectiva localización y características internas son descritas y explicadas, y que, por lo tanto, define la división territorial del mundo  dentro de la historia de la humanidad.</a:t>
            </a:r>
          </a:p>
          <a:p>
            <a:pPr algn="l"/>
            <a:endParaRPr lang="es-AR" sz="1400" dirty="0" smtClean="0"/>
          </a:p>
          <a:p>
            <a:pPr algn="l"/>
            <a:r>
              <a:rPr lang="es-AR" sz="1400" dirty="0" smtClean="0"/>
              <a:t>Claude </a:t>
            </a:r>
            <a:r>
              <a:rPr lang="es-AR" sz="1400" dirty="0" err="1" smtClean="0"/>
              <a:t>Raffestin</a:t>
            </a:r>
            <a:r>
              <a:rPr lang="es-AR" sz="1400" dirty="0" smtClean="0"/>
              <a:t>, 1980: la </a:t>
            </a:r>
            <a:r>
              <a:rPr lang="es-AR" sz="1400" b="1" dirty="0" smtClean="0"/>
              <a:t>manifestación espacial del poder </a:t>
            </a:r>
            <a:r>
              <a:rPr lang="es-AR" sz="1400" dirty="0" smtClean="0"/>
              <a:t>fundamentada en relaciones sociales, relaciones estas determinadas, en diferentes grados, por la presencia de energía – acciones y estructuras concretas – y de información –acciones y estructuras simbólicas.</a:t>
            </a:r>
          </a:p>
          <a:p>
            <a:pPr algn="l"/>
            <a:endParaRPr lang="es-AR" sz="1400" dirty="0" smtClean="0"/>
          </a:p>
          <a:p>
            <a:pPr algn="l"/>
            <a:r>
              <a:rPr lang="es-AR" sz="1400" dirty="0" smtClean="0"/>
              <a:t>Robert </a:t>
            </a:r>
            <a:r>
              <a:rPr lang="es-AR" sz="1400" dirty="0" err="1" smtClean="0"/>
              <a:t>Sack</a:t>
            </a:r>
            <a:r>
              <a:rPr lang="es-AR" sz="1400" dirty="0" smtClean="0"/>
              <a:t> , 1986: </a:t>
            </a:r>
            <a:r>
              <a:rPr lang="es-AR" sz="1400" b="1" dirty="0" smtClean="0"/>
              <a:t>área específica controlada y delimitada a través de la estrategia</a:t>
            </a:r>
            <a:r>
              <a:rPr lang="es-AR" sz="1400" dirty="0" smtClean="0"/>
              <a:t>, de un individuo o de un grupo para alcanzar, influenciar o controlar los recursos y personas  en dicha área a través de la delimitación y del control de áreas específicas. </a:t>
            </a:r>
          </a:p>
          <a:p>
            <a:pPr algn="l"/>
            <a:endParaRPr lang="es-AR" sz="1400" dirty="0" smtClean="0"/>
          </a:p>
          <a:p>
            <a:pPr algn="l"/>
            <a:r>
              <a:rPr lang="es-AR" sz="1400" dirty="0" smtClean="0"/>
              <a:t>Marcelo </a:t>
            </a:r>
            <a:r>
              <a:rPr lang="es-AR" sz="1400" dirty="0" err="1" smtClean="0"/>
              <a:t>Lopes</a:t>
            </a:r>
            <a:r>
              <a:rPr lang="es-AR" sz="1400" dirty="0" smtClean="0"/>
              <a:t> de Souza, 1995: el territorio es el </a:t>
            </a:r>
            <a:r>
              <a:rPr lang="es-AR" sz="1400" b="1" dirty="0" smtClean="0"/>
              <a:t>espacio determinado y delimitado </a:t>
            </a:r>
            <a:r>
              <a:rPr lang="es-AR" sz="1400" dirty="0" smtClean="0"/>
              <a:t>por y a partir de </a:t>
            </a:r>
            <a:r>
              <a:rPr lang="es-AR" sz="1400" b="1" dirty="0" smtClean="0"/>
              <a:t>relaciones de poder,</a:t>
            </a:r>
            <a:r>
              <a:rPr lang="es-AR" sz="1400" dirty="0" smtClean="0"/>
              <a:t> que define, así, un límite y que opera sobre un sustrato referencial, en definitiva, el territorio es definido por relaciones sociales.</a:t>
            </a:r>
          </a:p>
          <a:p>
            <a:pPr algn="l"/>
            <a:endParaRPr lang="es-AR" sz="1400" dirty="0" smtClean="0"/>
          </a:p>
          <a:p>
            <a:pPr algn="l"/>
            <a:r>
              <a:rPr lang="es-ES_tradnl" sz="1400" dirty="0" smtClean="0"/>
              <a:t>Milton Santos, 2006: el territorio es el lugar en que desembocan o terminan todas las acciones, todas las pasiones, todos los poderes, todas las fuerzas, todas las flaquezas; esto es </a:t>
            </a:r>
            <a:r>
              <a:rPr lang="es-ES_tradnl" sz="1400" b="1" dirty="0" smtClean="0"/>
              <a:t>donde la historia del hombre, se realiza plenamente a partir de las manifestaciones de su existencia.</a:t>
            </a:r>
            <a:endParaRPr lang="es-AR" sz="1400" b="1" dirty="0" smtClean="0"/>
          </a:p>
          <a:p>
            <a:r>
              <a:rPr lang="es-AR" sz="1200" dirty="0" smtClean="0"/>
              <a:t> </a:t>
            </a:r>
          </a:p>
          <a:p>
            <a:r>
              <a:rPr lang="es-AR" sz="3600" dirty="0" smtClean="0"/>
              <a:t> </a:t>
            </a:r>
          </a:p>
          <a:p>
            <a:pPr algn="l"/>
            <a:endParaRPr lang="es-ES_tradnl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232822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850" y="277813"/>
            <a:ext cx="8362950" cy="185578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3600" b="1" dirty="0" smtClean="0"/>
              <a:t>Territorio:</a:t>
            </a:r>
            <a:endParaRPr lang="es-ES" sz="3600" dirty="0" smtClean="0"/>
          </a:p>
          <a:p>
            <a:pPr algn="l"/>
            <a:endParaRPr lang="es-ES" sz="3600" dirty="0" smtClean="0"/>
          </a:p>
          <a:p>
            <a:pPr algn="l"/>
            <a:endParaRPr lang="es-ES" sz="3600" dirty="0" smtClean="0"/>
          </a:p>
          <a:p>
            <a:pPr algn="l"/>
            <a:endParaRPr lang="es-ES" sz="3600" dirty="0" smtClean="0"/>
          </a:p>
          <a:p>
            <a:r>
              <a:rPr lang="es-E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AR" sz="3600" b="1" i="1" dirty="0" smtClean="0"/>
              <a:t>El territorio se considera como un espacio socialmente construido con identidades e institucionalidades que definen las relaciones entre los actores y la distribución y uso de los recursos”.</a:t>
            </a:r>
          </a:p>
          <a:p>
            <a:endParaRPr lang="es-ES_tradnl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s-ES_tradnl" sz="1800" b="1" dirty="0" smtClean="0"/>
          </a:p>
          <a:p>
            <a:r>
              <a:rPr lang="es-AR" sz="1200" dirty="0" smtClean="0"/>
              <a:t> </a:t>
            </a:r>
          </a:p>
          <a:p>
            <a:r>
              <a:rPr lang="es-AR" sz="3600" dirty="0" smtClean="0"/>
              <a:t> </a:t>
            </a:r>
          </a:p>
          <a:p>
            <a:pPr algn="l"/>
            <a:endParaRPr lang="es-ES_tradnl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232822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850" y="277813"/>
            <a:ext cx="8362950" cy="185578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_tradnl" sz="3600" b="1" dirty="0" smtClean="0"/>
              <a:t>Ordenamiento Territorial:</a:t>
            </a:r>
          </a:p>
          <a:p>
            <a:pPr algn="l"/>
            <a:endParaRPr lang="es-ES_tradnl" sz="3600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57158" y="2071678"/>
          <a:ext cx="8228013" cy="5257800"/>
        </p:xfrm>
        <a:graphic>
          <a:graphicData uri="http://schemas.openxmlformats.org/presentationml/2006/ole">
            <p:oleObj spid="_x0000_s144386" name="Chart" r:id="rId3" imgW="7772408" imgH="4114867" progId="MSGraph.Chart.8">
              <p:embed followColorScheme="full"/>
            </p:oleObj>
          </a:graphicData>
        </a:graphic>
      </p:graphicFrame>
      <p:sp>
        <p:nvSpPr>
          <p:cNvPr id="6" name="5 Rectángulo"/>
          <p:cNvSpPr/>
          <p:nvPr/>
        </p:nvSpPr>
        <p:spPr>
          <a:xfrm>
            <a:off x="214282" y="1214422"/>
            <a:ext cx="878687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Estrangelo Edessa" pitchFamily="66" charset="0"/>
              </a:rPr>
              <a:t>EL ORDENAMIENTO TERRITORIAL </a:t>
            </a:r>
            <a:r>
              <a:rPr lang="es-PE" dirty="0" smtClean="0">
                <a:latin typeface="+mn-lt"/>
                <a:cs typeface="Estrangelo Edessa" pitchFamily="66" charset="0"/>
              </a:rPr>
              <a:t>es una política de Estado. Es un </a:t>
            </a:r>
            <a:r>
              <a:rPr lang="es-PE" b="1" dirty="0" smtClean="0">
                <a:latin typeface="+mn-lt"/>
                <a:cs typeface="Estrangelo Edessa" pitchFamily="66" charset="0"/>
              </a:rPr>
              <a:t>proceso político-técnico-administrativo </a:t>
            </a:r>
            <a:r>
              <a:rPr lang="es-PE" dirty="0" smtClean="0">
                <a:latin typeface="+mn-lt"/>
                <a:cs typeface="Estrangelo Edessa" pitchFamily="66" charset="0"/>
              </a:rPr>
              <a:t>de toma de </a:t>
            </a:r>
            <a:r>
              <a:rPr lang="es-PE" b="1" dirty="0" smtClean="0">
                <a:latin typeface="+mn-lt"/>
                <a:cs typeface="Estrangelo Edessa" pitchFamily="66" charset="0"/>
              </a:rPr>
              <a:t>decisiones concertadas con los actores </a:t>
            </a:r>
            <a:r>
              <a:rPr lang="es-PE" dirty="0" smtClean="0">
                <a:latin typeface="+mn-lt"/>
                <a:cs typeface="Estrangelo Edessa" pitchFamily="66" charset="0"/>
              </a:rPr>
              <a:t>sociales, económicos, políticos y técnicos para la </a:t>
            </a:r>
            <a:r>
              <a:rPr lang="es-PE" b="1" dirty="0" smtClean="0">
                <a:latin typeface="+mn-lt"/>
                <a:cs typeface="Estrangelo Edessa" pitchFamily="66" charset="0"/>
              </a:rPr>
              <a:t>ocupación ordenada y el uso sostenible del territorio</a:t>
            </a:r>
            <a:r>
              <a:rPr lang="es-PE" dirty="0" smtClean="0">
                <a:latin typeface="+mn-lt"/>
                <a:cs typeface="Estrangelo Edessa" pitchFamily="66" charset="0"/>
              </a:rPr>
              <a:t>, la regulación y promoción  de la localización y del desarrollo sostenible  de los asentamientos humanos; de las actividades económicas, sociales y el desarrollo físico espacial sobre la base de la identificación de potencialidades y limitaciones considerando criterios ambientales, económicos, socioculturales, institucionales y geopolíticos.</a:t>
            </a:r>
            <a:r>
              <a:rPr lang="es-AR" dirty="0" smtClean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eaLnBrk="0" hangingPunct="0"/>
            <a:endParaRPr lang="es-AR" sz="1400" b="1" dirty="0" smtClean="0">
              <a:solidFill>
                <a:prstClr val="black"/>
              </a:solidFill>
              <a:latin typeface="+mn-lt"/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endParaRPr lang="es-AR" sz="1400" b="1" dirty="0" smtClean="0">
              <a:solidFill>
                <a:prstClr val="black"/>
              </a:solidFill>
              <a:latin typeface="+mn-lt"/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r>
              <a:rPr lang="es-AR" sz="1400" b="1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Atributos :</a:t>
            </a:r>
            <a:endParaRPr lang="es-AR" sz="1400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lvl="0" eaLnBrk="0" hangingPunct="0"/>
            <a:r>
              <a:rPr lang="es-AR" sz="1400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	</a:t>
            </a:r>
            <a:r>
              <a:rPr lang="es-AR" sz="2000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• </a:t>
            </a:r>
            <a:r>
              <a:rPr lang="es-AR" sz="2000" b="1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HOLÍSTICO E INTEGRAL </a:t>
            </a:r>
            <a:endParaRPr lang="es-AR" sz="2000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lvl="0" eaLnBrk="0" hangingPunct="0"/>
            <a:r>
              <a:rPr lang="es-AR" sz="2000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	• </a:t>
            </a:r>
            <a:r>
              <a:rPr lang="es-AR" sz="2000" b="1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DEMOCRÁTICO </a:t>
            </a:r>
            <a:endParaRPr lang="es-AR" sz="2000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lvl="0" eaLnBrk="0" hangingPunct="0"/>
            <a:r>
              <a:rPr lang="es-AR" sz="2000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	• </a:t>
            </a:r>
            <a:r>
              <a:rPr lang="es-AR" sz="2000" b="1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FLEXIBLE </a:t>
            </a:r>
            <a:endParaRPr lang="es-AR" sz="2000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lvl="0" eaLnBrk="0" hangingPunct="0"/>
            <a:r>
              <a:rPr lang="es-AR" sz="2000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	• </a:t>
            </a:r>
            <a:r>
              <a:rPr lang="es-AR" sz="2000" b="1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PROSPECTIVO</a:t>
            </a:r>
            <a:endParaRPr lang="es-AR" sz="2000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eaLnBrk="0" hangingPunct="0"/>
            <a:r>
              <a:rPr lang="es-AR" sz="2000" b="1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	</a:t>
            </a:r>
            <a:r>
              <a:rPr lang="es-AR" sz="2000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• </a:t>
            </a:r>
            <a:r>
              <a:rPr lang="es-AR" sz="2000" b="1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PARTICIPATIVO</a:t>
            </a:r>
          </a:p>
          <a:p>
            <a:pPr lvl="0" eaLnBrk="0" hangingPunct="0"/>
            <a:r>
              <a:rPr lang="es-AR" sz="2000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	• </a:t>
            </a:r>
            <a:r>
              <a:rPr lang="es-AR" sz="2000" b="1" dirty="0" smtClean="0">
                <a:solidFill>
                  <a:prstClr val="black"/>
                </a:solidFill>
                <a:latin typeface="+mn-lt"/>
                <a:cs typeface="Times New Roman" pitchFamily="18" charset="0"/>
              </a:rPr>
              <a:t>INTERINSTITUCIONAL</a:t>
            </a:r>
          </a:p>
          <a:p>
            <a:pPr lvl="0" eaLnBrk="0" hangingPunct="0"/>
            <a:r>
              <a:rPr lang="es-AR" sz="2000" dirty="0" smtClean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	• </a:t>
            </a:r>
            <a:r>
              <a:rPr lang="es-AR" sz="2000" b="1" dirty="0" smtClean="0">
                <a:solidFill>
                  <a:prstClr val="black"/>
                </a:solidFill>
                <a:latin typeface="+mn-lt"/>
                <a:cs typeface="Times New Roman" pitchFamily="18" charset="0"/>
              </a:rPr>
              <a:t>INTERDISCIPLINARIO</a:t>
            </a:r>
            <a:endParaRPr lang="es-AR" sz="2000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822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260648"/>
            <a:ext cx="8352928" cy="578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2400" b="1" dirty="0" smtClean="0">
                <a:latin typeface="+mn-lt"/>
              </a:rPr>
              <a:t>¿Cuál es la potencialidad del ORDENAMIENTO TERRITORIAL?</a:t>
            </a:r>
            <a:endParaRPr lang="es-MX" sz="2400" b="1" dirty="0" smtClean="0">
              <a:latin typeface="+mn-lt"/>
              <a:ea typeface="Times New Roman"/>
            </a:endParaRPr>
          </a:p>
          <a:p>
            <a:endParaRPr lang="es-ES" dirty="0"/>
          </a:p>
          <a:p>
            <a:pPr marL="342900" indent="-342900" algn="just">
              <a:buBlip>
                <a:blip r:embed="rId2"/>
              </a:buBlip>
            </a:pPr>
            <a:r>
              <a:rPr lang="es-ES" sz="2400" dirty="0" smtClean="0">
                <a:latin typeface="+mn-lt"/>
              </a:rPr>
              <a:t>Propone múltiples </a:t>
            </a:r>
            <a:r>
              <a:rPr lang="es-ES" sz="2400" b="1" dirty="0" smtClean="0">
                <a:latin typeface="+mn-lt"/>
              </a:rPr>
              <a:t>beneficios, sociales, económicos, ambientales</a:t>
            </a:r>
            <a:r>
              <a:rPr lang="es-ES" sz="2400" dirty="0" smtClean="0">
                <a:latin typeface="+mn-lt"/>
              </a:rPr>
              <a:t>, integrados a una mejor calidad de vida y desarrollo.</a:t>
            </a:r>
          </a:p>
          <a:p>
            <a:pPr marL="285750" indent="-285750" algn="just">
              <a:buBlip>
                <a:blip r:embed="rId2"/>
              </a:buBlip>
            </a:pPr>
            <a:endParaRPr lang="es-ES" dirty="0" smtClean="0">
              <a:latin typeface="+mn-lt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s-ES" sz="2400" dirty="0" smtClean="0">
                <a:latin typeface="+mn-lt"/>
              </a:rPr>
              <a:t>El </a:t>
            </a:r>
            <a:r>
              <a:rPr lang="es-ES" sz="2400" dirty="0">
                <a:latin typeface="+mn-lt"/>
              </a:rPr>
              <a:t>ordenamiento territorial permitirá </a:t>
            </a:r>
            <a:r>
              <a:rPr lang="es-ES" sz="2400" dirty="0" smtClean="0">
                <a:latin typeface="+mn-lt"/>
              </a:rPr>
              <a:t>el </a:t>
            </a:r>
            <a:r>
              <a:rPr lang="es-ES" sz="2400" dirty="0">
                <a:latin typeface="+mn-lt"/>
              </a:rPr>
              <a:t>desarrollo </a:t>
            </a:r>
            <a:r>
              <a:rPr lang="es-ES" sz="2400" dirty="0" smtClean="0">
                <a:latin typeface="+mn-lt"/>
              </a:rPr>
              <a:t>del </a:t>
            </a:r>
            <a:r>
              <a:rPr lang="es-ES" sz="2400" dirty="0">
                <a:latin typeface="+mn-lt"/>
              </a:rPr>
              <a:t>país, de la región, del municipio o de la comunidad, porque </a:t>
            </a:r>
            <a:r>
              <a:rPr lang="es-ES" sz="2400" b="1" dirty="0">
                <a:latin typeface="+mn-lt"/>
              </a:rPr>
              <a:t>define los mejores usos  </a:t>
            </a:r>
            <a:r>
              <a:rPr lang="es-ES" sz="2400" b="1" dirty="0" smtClean="0">
                <a:latin typeface="+mn-lt"/>
              </a:rPr>
              <a:t>que se le pueden definir a </a:t>
            </a:r>
            <a:r>
              <a:rPr lang="es-ES" sz="2400" b="1" dirty="0">
                <a:latin typeface="+mn-lt"/>
              </a:rPr>
              <a:t>la </a:t>
            </a:r>
            <a:r>
              <a:rPr lang="es-ES" sz="2400" b="1" dirty="0" smtClean="0">
                <a:latin typeface="+mn-lt"/>
              </a:rPr>
              <a:t>tierra; toma </a:t>
            </a:r>
            <a:r>
              <a:rPr lang="es-ES" sz="2400" b="1" dirty="0">
                <a:latin typeface="+mn-lt"/>
              </a:rPr>
              <a:t>en consideración </a:t>
            </a:r>
            <a:r>
              <a:rPr lang="es-ES" sz="2400" b="1" dirty="0" smtClean="0">
                <a:latin typeface="+mn-lt"/>
              </a:rPr>
              <a:t>el largo </a:t>
            </a:r>
            <a:r>
              <a:rPr lang="es-ES" sz="2400" b="1" dirty="0">
                <a:latin typeface="+mn-lt"/>
              </a:rPr>
              <a:t>plazo</a:t>
            </a:r>
            <a:r>
              <a:rPr lang="es-ES" sz="2400" dirty="0">
                <a:latin typeface="+mn-lt"/>
              </a:rPr>
              <a:t>, de manera integral y acorde a las necesidades humanas en un contexto de visión de futuro. </a:t>
            </a:r>
            <a:endParaRPr lang="es-ES" sz="2400" dirty="0" smtClean="0">
              <a:latin typeface="+mn-lt"/>
            </a:endParaRPr>
          </a:p>
          <a:p>
            <a:pPr marL="285750" indent="-285750" algn="just">
              <a:buBlip>
                <a:blip r:embed="rId2"/>
              </a:buBlip>
            </a:pPr>
            <a:endParaRPr lang="es-ES" dirty="0">
              <a:latin typeface="+mn-lt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s-ES" sz="2400" dirty="0" smtClean="0">
                <a:latin typeface="+mn-lt"/>
              </a:rPr>
              <a:t>Busca garantizar una </a:t>
            </a:r>
            <a:r>
              <a:rPr lang="es-ES" sz="2400" dirty="0">
                <a:latin typeface="+mn-lt"/>
              </a:rPr>
              <a:t>ubicación adecuada de las </a:t>
            </a:r>
            <a:r>
              <a:rPr lang="es-ES" sz="2400" dirty="0" smtClean="0">
                <a:latin typeface="+mn-lt"/>
              </a:rPr>
              <a:t>viviendas (rural y urbana), </a:t>
            </a:r>
            <a:r>
              <a:rPr lang="es-ES" sz="2400" dirty="0">
                <a:latin typeface="+mn-lt"/>
              </a:rPr>
              <a:t>una </a:t>
            </a:r>
            <a:r>
              <a:rPr lang="es-ES" sz="2400" b="1" dirty="0">
                <a:latin typeface="+mn-lt"/>
              </a:rPr>
              <a:t>mejor planificación </a:t>
            </a:r>
            <a:r>
              <a:rPr lang="es-ES" sz="2400" dirty="0">
                <a:latin typeface="+mn-lt"/>
              </a:rPr>
              <a:t>de las actividades productivas, evita realizar inversiones de baja productividad o rentabilidad</a:t>
            </a:r>
            <a:r>
              <a:rPr lang="es-ES" sz="2400" dirty="0" smtClean="0">
                <a:latin typeface="+mn-lt"/>
              </a:rPr>
              <a:t>, sobre todo estas se articulan y coordinan.</a:t>
            </a:r>
            <a:endParaRPr lang="es-MX" sz="24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497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88640"/>
            <a:ext cx="8496944" cy="559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2400" b="1" dirty="0" smtClean="0">
                <a:latin typeface="+mn-lt"/>
              </a:rPr>
              <a:t>¿Cuáles son los alcances del ORDENAMIENTO TERRITORIAL?</a:t>
            </a:r>
            <a:endParaRPr lang="es-MX" sz="2400" b="1" dirty="0" smtClean="0">
              <a:latin typeface="+mn-lt"/>
              <a:ea typeface="Times New Roman"/>
            </a:endParaRPr>
          </a:p>
          <a:p>
            <a:r>
              <a:rPr lang="es-ES" dirty="0">
                <a:latin typeface="+mn-lt"/>
              </a:rPr>
              <a:t> </a:t>
            </a:r>
            <a:endParaRPr lang="es-MX" dirty="0">
              <a:latin typeface="+mn-lt"/>
            </a:endParaRPr>
          </a:p>
          <a:p>
            <a:pPr marL="342900" lvl="0" indent="-342900" algn="just">
              <a:buBlip>
                <a:blip r:embed="rId2"/>
              </a:buBlip>
            </a:pPr>
            <a:r>
              <a:rPr lang="es-ES" sz="2400" dirty="0">
                <a:latin typeface="+mn-lt"/>
              </a:rPr>
              <a:t>El </a:t>
            </a:r>
            <a:r>
              <a:rPr lang="es-ES" sz="2400" dirty="0" smtClean="0">
                <a:latin typeface="+mn-lt"/>
              </a:rPr>
              <a:t>control/orientación </a:t>
            </a:r>
            <a:r>
              <a:rPr lang="es-ES" sz="2400" dirty="0">
                <a:latin typeface="+mn-lt"/>
              </a:rPr>
              <a:t>sobre el uso de la tierra, de manera que se respete la capacidad de uso y con medidas conservacionistas, con criterios de </a:t>
            </a:r>
            <a:r>
              <a:rPr lang="es-ES" sz="2400" dirty="0" smtClean="0">
                <a:latin typeface="+mn-lt"/>
              </a:rPr>
              <a:t>sostenibilidad: </a:t>
            </a:r>
            <a:r>
              <a:rPr lang="es-ES" sz="2400" b="1" dirty="0" smtClean="0">
                <a:latin typeface="+mn-lt"/>
              </a:rPr>
              <a:t>Propositivo</a:t>
            </a:r>
            <a:r>
              <a:rPr lang="es-ES" sz="2400" dirty="0" smtClean="0">
                <a:latin typeface="+mn-lt"/>
              </a:rPr>
              <a:t>.</a:t>
            </a:r>
          </a:p>
          <a:p>
            <a:pPr marL="342900" lvl="0" indent="-342900" algn="just">
              <a:buBlip>
                <a:blip r:embed="rId2"/>
              </a:buBlip>
            </a:pPr>
            <a:endParaRPr lang="es-MX" sz="2400" dirty="0">
              <a:latin typeface="+mn-lt"/>
            </a:endParaRPr>
          </a:p>
          <a:p>
            <a:pPr marL="342900" lvl="0" indent="-342900" algn="just">
              <a:buBlip>
                <a:blip r:embed="rId2"/>
              </a:buBlip>
            </a:pPr>
            <a:r>
              <a:rPr lang="es-ES" sz="2400" dirty="0">
                <a:latin typeface="+mn-lt"/>
              </a:rPr>
              <a:t>La </a:t>
            </a:r>
            <a:r>
              <a:rPr lang="es-ES" sz="2400" dirty="0" err="1">
                <a:latin typeface="+mn-lt"/>
              </a:rPr>
              <a:t>integraci</a:t>
            </a:r>
            <a:r>
              <a:rPr lang="es-CR" sz="2400" dirty="0" err="1">
                <a:latin typeface="+mn-lt"/>
              </a:rPr>
              <a:t>ó</a:t>
            </a:r>
            <a:r>
              <a:rPr lang="es-ES" sz="2400" dirty="0">
                <a:latin typeface="+mn-lt"/>
              </a:rPr>
              <a:t>n social, económica y </a:t>
            </a:r>
            <a:r>
              <a:rPr lang="es-MX" sz="2400" dirty="0" smtClean="0">
                <a:latin typeface="+mn-lt"/>
              </a:rPr>
              <a:t>ambiental </a:t>
            </a:r>
            <a:r>
              <a:rPr lang="es-ES" sz="2400" dirty="0" smtClean="0">
                <a:latin typeface="+mn-lt"/>
              </a:rPr>
              <a:t>en </a:t>
            </a:r>
            <a:r>
              <a:rPr lang="es-ES" sz="2400" dirty="0">
                <a:latin typeface="+mn-lt"/>
              </a:rPr>
              <a:t>el </a:t>
            </a:r>
            <a:r>
              <a:rPr lang="es-ES" sz="2400" dirty="0" smtClean="0">
                <a:latin typeface="+mn-lt"/>
              </a:rPr>
              <a:t>territorio: </a:t>
            </a:r>
            <a:r>
              <a:rPr lang="es-ES" sz="2400" b="1" dirty="0" smtClean="0">
                <a:latin typeface="+mn-lt"/>
              </a:rPr>
              <a:t>Integración</a:t>
            </a:r>
            <a:r>
              <a:rPr lang="es-ES" sz="2400" dirty="0" smtClean="0">
                <a:latin typeface="+mn-lt"/>
              </a:rPr>
              <a:t>.</a:t>
            </a:r>
          </a:p>
          <a:p>
            <a:pPr marL="342900" lvl="0" indent="-342900" algn="just">
              <a:buBlip>
                <a:blip r:embed="rId2"/>
              </a:buBlip>
            </a:pPr>
            <a:endParaRPr lang="es-MX" sz="2400" dirty="0">
              <a:latin typeface="+mn-lt"/>
            </a:endParaRPr>
          </a:p>
          <a:p>
            <a:pPr marL="342900" lvl="0" indent="-342900" algn="just">
              <a:buBlip>
                <a:blip r:embed="rId2"/>
              </a:buBlip>
            </a:pPr>
            <a:r>
              <a:rPr lang="es-ES" sz="2400" dirty="0">
                <a:latin typeface="+mn-lt"/>
              </a:rPr>
              <a:t>Una mejora en la </a:t>
            </a:r>
            <a:r>
              <a:rPr lang="es-CR" sz="2400" dirty="0">
                <a:latin typeface="+mn-lt"/>
              </a:rPr>
              <a:t>p</a:t>
            </a:r>
            <a:r>
              <a:rPr lang="es-ES" sz="2400" dirty="0" err="1">
                <a:latin typeface="+mn-lt"/>
              </a:rPr>
              <a:t>roductividad</a:t>
            </a:r>
            <a:r>
              <a:rPr lang="es-ES" sz="2400" dirty="0">
                <a:latin typeface="+mn-lt"/>
              </a:rPr>
              <a:t> de los diferentes sectores (primario, secundario y terciario</a:t>
            </a:r>
            <a:r>
              <a:rPr lang="es-ES" sz="2400" dirty="0" smtClean="0">
                <a:latin typeface="+mn-lt"/>
              </a:rPr>
              <a:t>): </a:t>
            </a:r>
            <a:r>
              <a:rPr lang="es-ES" sz="2400" b="1" dirty="0" smtClean="0">
                <a:latin typeface="+mn-lt"/>
              </a:rPr>
              <a:t>Ingresos</a:t>
            </a:r>
            <a:r>
              <a:rPr lang="es-ES" sz="2400" dirty="0" smtClean="0">
                <a:latin typeface="+mn-lt"/>
              </a:rPr>
              <a:t>.</a:t>
            </a:r>
          </a:p>
          <a:p>
            <a:pPr marL="342900" lvl="0" indent="-342900" algn="just"/>
            <a:endParaRPr lang="es-MX" sz="2400" dirty="0">
              <a:latin typeface="+mn-lt"/>
            </a:endParaRPr>
          </a:p>
          <a:p>
            <a:pPr marL="342900" lvl="0" indent="-342900" algn="just">
              <a:buBlip>
                <a:blip r:embed="rId2"/>
              </a:buBlip>
            </a:pPr>
            <a:r>
              <a:rPr lang="es-ES" sz="2400" dirty="0">
                <a:latin typeface="+mn-lt"/>
              </a:rPr>
              <a:t>Que se mejore </a:t>
            </a:r>
            <a:r>
              <a:rPr lang="es-ES" sz="2400" dirty="0" smtClean="0">
                <a:latin typeface="+mn-lt"/>
              </a:rPr>
              <a:t>la </a:t>
            </a:r>
            <a:r>
              <a:rPr lang="es-ES" sz="2400" dirty="0" err="1">
                <a:latin typeface="+mn-lt"/>
              </a:rPr>
              <a:t>inversi</a:t>
            </a:r>
            <a:r>
              <a:rPr lang="es-CR" sz="2400" dirty="0" err="1">
                <a:latin typeface="+mn-lt"/>
              </a:rPr>
              <a:t>ó</a:t>
            </a:r>
            <a:r>
              <a:rPr lang="es-ES" sz="2400" dirty="0">
                <a:latin typeface="+mn-lt"/>
              </a:rPr>
              <a:t>n p</a:t>
            </a:r>
            <a:r>
              <a:rPr lang="es-CR" sz="2400" dirty="0">
                <a:latin typeface="+mn-lt"/>
              </a:rPr>
              <a:t>ú</a:t>
            </a:r>
            <a:r>
              <a:rPr lang="es-ES" sz="2400" dirty="0" err="1">
                <a:latin typeface="+mn-lt"/>
              </a:rPr>
              <a:t>blica</a:t>
            </a:r>
            <a:r>
              <a:rPr lang="es-ES" sz="2400" dirty="0">
                <a:latin typeface="+mn-lt"/>
              </a:rPr>
              <a:t>, en los lugares más adecuados, de acuerdo a la mejor </a:t>
            </a:r>
            <a:r>
              <a:rPr lang="es-ES" sz="2400" dirty="0" smtClean="0">
                <a:latin typeface="+mn-lt"/>
              </a:rPr>
              <a:t>alternativa: </a:t>
            </a:r>
            <a:r>
              <a:rPr lang="es-ES" sz="2400" b="1" dirty="0" smtClean="0">
                <a:latin typeface="+mn-lt"/>
              </a:rPr>
              <a:t>Mejorar la </a:t>
            </a:r>
            <a:r>
              <a:rPr lang="es-ES" sz="2400" b="1" dirty="0" err="1">
                <a:latin typeface="+mn-lt"/>
              </a:rPr>
              <a:t>gesti</a:t>
            </a:r>
            <a:r>
              <a:rPr lang="es-CR" sz="2400" b="1" dirty="0" err="1">
                <a:latin typeface="+mn-lt"/>
              </a:rPr>
              <a:t>ó</a:t>
            </a:r>
            <a:r>
              <a:rPr lang="es-ES" sz="2400" b="1" dirty="0">
                <a:latin typeface="+mn-lt"/>
              </a:rPr>
              <a:t>n p</a:t>
            </a:r>
            <a:r>
              <a:rPr lang="es-CR" sz="2400" b="1" dirty="0">
                <a:latin typeface="+mn-lt"/>
              </a:rPr>
              <a:t>ú</a:t>
            </a:r>
            <a:r>
              <a:rPr lang="es-ES" sz="2400" b="1" dirty="0" err="1" smtClean="0">
                <a:latin typeface="+mn-lt"/>
              </a:rPr>
              <a:t>blica</a:t>
            </a:r>
            <a:r>
              <a:rPr lang="es-ES" sz="2400" b="1" dirty="0">
                <a:latin typeface="+mn-lt"/>
              </a:rPr>
              <a:t>.</a:t>
            </a:r>
            <a:endParaRPr lang="es-MX" sz="24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229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4235</TotalTime>
  <Words>1091</Words>
  <Application>Microsoft Office PowerPoint</Application>
  <PresentationFormat>Presentación en pantalla (4:3)</PresentationFormat>
  <Paragraphs>139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7" baseType="lpstr">
      <vt:lpstr>Tema de Office</vt:lpstr>
      <vt:lpstr>Chart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ANÁLISIS DE ESCENARIOS</vt:lpstr>
      <vt:lpstr>Diapositiva 14</vt:lpstr>
      <vt:lpstr>Diapositiva 15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Usuario</cp:lastModifiedBy>
  <cp:revision>179</cp:revision>
  <dcterms:created xsi:type="dcterms:W3CDTF">2011-08-26T12:02:01Z</dcterms:created>
  <dcterms:modified xsi:type="dcterms:W3CDTF">2013-10-18T18:16:29Z</dcterms:modified>
</cp:coreProperties>
</file>