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7" r:id="rId5"/>
    <p:sldId id="276" r:id="rId6"/>
    <p:sldId id="275" r:id="rId7"/>
    <p:sldId id="273" r:id="rId8"/>
    <p:sldId id="282" r:id="rId9"/>
    <p:sldId id="280" r:id="rId10"/>
    <p:sldId id="278" r:id="rId11"/>
    <p:sldId id="283" r:id="rId12"/>
    <p:sldId id="284" r:id="rId13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6A86F-CFCC-4B6C-98F4-80F719FE096B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7A04-B107-4EFB-9563-517D0281C98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DF54D-E082-44D6-B8BD-B8CE254EDCF0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CD3A0-E421-42BA-A851-CB7076AE5C2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F7F38-5F86-4A09-A3AF-4BEB408634C2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4AA6-5874-4FEA-B36C-FD58D742807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4BC6D-DC5C-4F07-9F8D-A16DB69CB363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E0BDB-EA23-45DF-9923-1733317AA4A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5B5A7-5E66-4723-A53C-F6CE677AC95F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50A2A-DF57-45E4-8144-91CB8935B27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885F5-FED0-4643-A7FC-2567B31F2FC8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44CE2-4ED2-4E29-B621-A659D0AACE7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E3D76-DEE1-4103-9347-4310EE5DC0FE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AEF57-D1BA-4568-8092-A1E365CEE19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2F62E-190F-4CDF-B2B0-CEE6A71CC5BE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09650-254C-45FD-A5E5-656392EBAA6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7514B-B893-44AA-9739-73A26E6F4C45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F2B66-7DFE-4428-9FF2-F7E976EA49F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16F0C-E855-4BC2-A20B-CB8247DBDC2F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9FF5B-9016-43D1-8D17-75D28FDE449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91E00-AA82-40DA-8BA7-10ADF828AFFE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A87F-DB39-434E-AED0-C81F9EE8DE5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68301E-B452-4B49-AC77-41FE7070E82D}" type="datetimeFigureOut">
              <a:rPr lang="es-AR"/>
              <a:pPr>
                <a:defRPr/>
              </a:pPr>
              <a:t>18/10/2013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C1423B-88D3-4B00-AD36-23B1D75DA02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1000125" y="1643063"/>
            <a:ext cx="4071938" cy="2000250"/>
          </a:xfrm>
        </p:spPr>
        <p:txBody>
          <a:bodyPr/>
          <a:lstStyle/>
          <a:p>
            <a:pPr eaLnBrk="1" hangingPunct="1"/>
            <a:r>
              <a:rPr lang="es-AR" sz="2800" b="1" smtClean="0"/>
              <a:t>¿Cómo emplear estrategias metodológicas acordes a la nueva enseñanza de las Ciencias Naturales?</a:t>
            </a:r>
            <a:r>
              <a:rPr lang="es-ES_tradnl" sz="2800" b="1" i="1" smtClean="0"/>
              <a:t> </a:t>
            </a:r>
            <a:endParaRPr lang="es-AR" sz="3000" smtClean="0"/>
          </a:p>
        </p:txBody>
      </p:sp>
      <p:sp>
        <p:nvSpPr>
          <p:cNvPr id="2051" name="2 Subtítulo"/>
          <p:cNvSpPr>
            <a:spLocks noGrp="1"/>
          </p:cNvSpPr>
          <p:nvPr>
            <p:ph type="subTitle" idx="1"/>
          </p:nvPr>
        </p:nvSpPr>
        <p:spPr>
          <a:xfrm>
            <a:off x="1357308" y="4357709"/>
            <a:ext cx="2500312" cy="2214563"/>
          </a:xfrm>
          <a:solidFill>
            <a:schemeClr val="accent3">
              <a:lumMod val="5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l" eaLnBrk="1" hangingPunct="1">
              <a:defRPr/>
            </a:pPr>
            <a:r>
              <a:rPr lang="es-ES_tradnl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Talleristas</a:t>
            </a:r>
            <a:r>
              <a:rPr lang="es-ES_tradnl" sz="2400" b="1" i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s-ES_tradnl" sz="22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l" eaLnBrk="1" hangingPunct="1">
              <a:defRPr/>
            </a:pPr>
            <a:r>
              <a:rPr lang="es-ES_tradnl" sz="2000" i="1" dirty="0" smtClean="0">
                <a:solidFill>
                  <a:schemeClr val="bg1">
                    <a:lumMod val="85000"/>
                  </a:schemeClr>
                </a:solidFill>
              </a:rPr>
              <a:t>Prof. </a:t>
            </a:r>
            <a:r>
              <a:rPr lang="es-ES_tradnl" sz="2000" i="1" dirty="0" err="1" smtClean="0">
                <a:solidFill>
                  <a:schemeClr val="bg1">
                    <a:lumMod val="85000"/>
                  </a:schemeClr>
                </a:solidFill>
              </a:rPr>
              <a:t>Wasinger</a:t>
            </a:r>
            <a:r>
              <a:rPr lang="es-ES_tradnl" sz="2000" i="1" dirty="0" smtClean="0">
                <a:solidFill>
                  <a:schemeClr val="bg1">
                    <a:lumMod val="85000"/>
                  </a:schemeClr>
                </a:solidFill>
              </a:rPr>
              <a:t>, Diego.</a:t>
            </a:r>
            <a:endParaRPr lang="es-ES_tradnl" sz="2000" b="1" i="1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l" eaLnBrk="1" hangingPunct="1">
              <a:defRPr/>
            </a:pPr>
            <a:r>
              <a:rPr lang="es-ES_tradnl" sz="2000" i="1" dirty="0" smtClean="0">
                <a:solidFill>
                  <a:schemeClr val="bg1">
                    <a:lumMod val="85000"/>
                  </a:schemeClr>
                </a:solidFill>
              </a:rPr>
              <a:t>Barrios, Daniel.</a:t>
            </a:r>
          </a:p>
          <a:p>
            <a:pPr algn="l" eaLnBrk="1" hangingPunct="1">
              <a:defRPr/>
            </a:pPr>
            <a:r>
              <a:rPr lang="es-ES_tradnl" sz="2000" i="1" dirty="0" smtClean="0">
                <a:solidFill>
                  <a:schemeClr val="bg1">
                    <a:lumMod val="85000"/>
                  </a:schemeClr>
                </a:solidFill>
              </a:rPr>
              <a:t>Rivera, Orlando.</a:t>
            </a:r>
          </a:p>
          <a:p>
            <a:pPr algn="l" eaLnBrk="1" hangingPunct="1">
              <a:defRPr/>
            </a:pPr>
            <a:r>
              <a:rPr lang="es-ES_tradnl" sz="2000" i="1" dirty="0" err="1" smtClean="0">
                <a:solidFill>
                  <a:schemeClr val="bg1">
                    <a:lumMod val="85000"/>
                  </a:schemeClr>
                </a:solidFill>
              </a:rPr>
              <a:t>Sandobal</a:t>
            </a:r>
            <a:r>
              <a:rPr lang="es-ES_tradnl" sz="2000" i="1" dirty="0" smtClean="0">
                <a:solidFill>
                  <a:schemeClr val="bg1">
                    <a:lumMod val="85000"/>
                  </a:schemeClr>
                </a:solidFill>
              </a:rPr>
              <a:t>, Ezequiel.</a:t>
            </a:r>
            <a:endParaRPr lang="es-AR" sz="2000" i="1" dirty="0" smtClean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2" name="Picture 7" descr="C:\Documents and Settings\Administrator\My Documents\Descargas\jornadas-para-web-page-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0800" y="2143139"/>
            <a:ext cx="3727450" cy="3286125"/>
          </a:xfrm>
          <a:prstGeom prst="rect">
            <a:avLst/>
          </a:prstGeom>
          <a:noFill/>
          <a:ln w="50800">
            <a:solidFill>
              <a:schemeClr val="accent1">
                <a:lumMod val="75000"/>
              </a:schemeClr>
            </a:solidFill>
          </a:ln>
        </p:spPr>
      </p:pic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11" name="4 CuadroTexto"/>
          <p:cNvSpPr txBox="1">
            <a:spLocks noChangeArrowheads="1"/>
          </p:cNvSpPr>
          <p:nvPr/>
        </p:nvSpPr>
        <p:spPr bwMode="auto">
          <a:xfrm>
            <a:off x="4000496" y="5715016"/>
            <a:ext cx="4857784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Construyendo vínculos.</a:t>
            </a:r>
          </a:p>
          <a:p>
            <a:pPr algn="ctr">
              <a:defRPr/>
            </a:pPr>
            <a:r>
              <a:rPr lang="es-ES_tradnl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La Educación Superior en la Comunidad.</a:t>
            </a:r>
            <a:endParaRPr lang="es-ES_tradnl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40" name="39 Rectángulo"/>
          <p:cNvSpPr/>
          <p:nvPr/>
        </p:nvSpPr>
        <p:spPr>
          <a:xfrm>
            <a:off x="714348" y="2383689"/>
            <a:ext cx="3714776" cy="307777"/>
          </a:xfrm>
          <a:prstGeom prst="rect">
            <a:avLst/>
          </a:prstGeom>
          <a:solidFill>
            <a:srgbClr val="FFFF00">
              <a:alpha val="75000"/>
            </a:srgb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Capacidades de conocimiento.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4786314" y="5334672"/>
            <a:ext cx="3786214" cy="307777"/>
          </a:xfrm>
          <a:prstGeom prst="rect">
            <a:avLst/>
          </a:prstGeom>
          <a:solidFill>
            <a:srgbClr val="FFFF00">
              <a:alpha val="75000"/>
            </a:srgb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Capacidades de evaluación.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14348" y="5334672"/>
            <a:ext cx="3714776" cy="307777"/>
          </a:xfrm>
          <a:prstGeom prst="rect">
            <a:avLst/>
          </a:prstGeom>
          <a:solidFill>
            <a:srgbClr val="FFFF00">
              <a:alpha val="75000"/>
            </a:srgb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Capacidades de Aplicación.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4786314" y="3954196"/>
            <a:ext cx="3786214" cy="307777"/>
          </a:xfrm>
          <a:prstGeom prst="rect">
            <a:avLst/>
          </a:prstGeom>
          <a:solidFill>
            <a:srgbClr val="FFFF00">
              <a:alpha val="75000"/>
            </a:srgb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Capacidades de síntesis.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14348" y="3954196"/>
            <a:ext cx="3714776" cy="307777"/>
          </a:xfrm>
          <a:prstGeom prst="rect">
            <a:avLst/>
          </a:prstGeom>
          <a:solidFill>
            <a:srgbClr val="FFFF00">
              <a:alpha val="75000"/>
            </a:srgb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Capacidades de Análisis.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4786314" y="2383689"/>
            <a:ext cx="3786214" cy="307777"/>
          </a:xfrm>
          <a:prstGeom prst="rect">
            <a:avLst/>
          </a:prstGeom>
          <a:solidFill>
            <a:srgbClr val="FFFF00">
              <a:alpha val="75000"/>
            </a:srgb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Capacidades de comprensión.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4786314" y="4548854"/>
            <a:ext cx="3786214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Ejemplificar – Planificar – Reproducir – Representar – Transferir.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714348" y="5906176"/>
            <a:ext cx="3714776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Narrar – Relatar – Clasificar – Explicar – Sintetizar.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714348" y="4548854"/>
            <a:ext cx="3714776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Identificar – Categorizar – Distinguir – Comparar – Deducir.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714348" y="2954064"/>
            <a:ext cx="3714776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Observar – Reconocer – Distinguir – Ubicar – Identificar – Definir – Adquirir – Identificar. 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4786314" y="2952934"/>
            <a:ext cx="3786214" cy="738664"/>
          </a:xfrm>
          <a:prstGeom prst="rect">
            <a:avLst/>
          </a:prstGeom>
          <a:solidFill>
            <a:schemeClr val="bg1">
              <a:alpha val="75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Diferenciar – Clasificar – Interpretar – Representar – Organizar – Describir – Concluir – Inferir - Estimar.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4786314" y="5906176"/>
            <a:ext cx="3786214" cy="523220"/>
          </a:xfrm>
          <a:prstGeom prst="rect">
            <a:avLst/>
          </a:prstGeom>
          <a:solidFill>
            <a:schemeClr val="bg1">
              <a:alpha val="75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400" dirty="0" smtClean="0">
                <a:ln>
                  <a:solidFill>
                    <a:schemeClr val="accent1"/>
                  </a:solidFill>
                </a:ln>
              </a:rPr>
              <a:t>Validar – Decidir – Reflexionar – Argumentar – Fundamentar – Juzgar – Intervenir.</a:t>
            </a:r>
            <a:endParaRPr lang="es-ES_tradnl" sz="1400" dirty="0">
              <a:ln>
                <a:solidFill>
                  <a:schemeClr val="accent1"/>
                </a:solidFill>
              </a:ln>
            </a:endParaRPr>
          </a:p>
        </p:txBody>
      </p:sp>
      <p:sp>
        <p:nvSpPr>
          <p:cNvPr id="52" name="51 Rectángulo"/>
          <p:cNvSpPr/>
          <p:nvPr/>
        </p:nvSpPr>
        <p:spPr>
          <a:xfrm>
            <a:off x="2143108" y="1811056"/>
            <a:ext cx="4714908" cy="338554"/>
          </a:xfrm>
          <a:prstGeom prst="rect">
            <a:avLst/>
          </a:prstGeom>
          <a:solidFill>
            <a:srgbClr val="FFC000">
              <a:alpha val="75000"/>
            </a:srgb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_tradnl" sz="1600" dirty="0" smtClean="0">
                <a:ln>
                  <a:solidFill>
                    <a:schemeClr val="accent1"/>
                  </a:solidFill>
                </a:ln>
              </a:rPr>
              <a:t>Capacidades del área de las Ciencias Naturales.</a:t>
            </a:r>
            <a:endParaRPr lang="es-ES_tradnl" sz="1600" dirty="0">
              <a:ln>
                <a:solidFill>
                  <a:schemeClr val="accent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52" name="51 Rectángulo"/>
          <p:cNvSpPr/>
          <p:nvPr/>
        </p:nvSpPr>
        <p:spPr>
          <a:xfrm>
            <a:off x="714348" y="2928934"/>
            <a:ext cx="3500462" cy="954107"/>
          </a:xfrm>
          <a:prstGeom prst="rect">
            <a:avLst/>
          </a:prstGeom>
          <a:solidFill>
            <a:srgbClr val="FFC000">
              <a:alpha val="75000"/>
            </a:srgb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2800" dirty="0" smtClean="0">
                <a:ln>
                  <a:solidFill>
                    <a:schemeClr val="accent1"/>
                  </a:solidFill>
                </a:ln>
              </a:rPr>
              <a:t>Muchas gracias por su participación.</a:t>
            </a:r>
            <a:endParaRPr lang="es-ES_tradnl" sz="2800" dirty="0">
              <a:ln>
                <a:solidFill>
                  <a:schemeClr val="accent1"/>
                </a:solidFill>
              </a:ln>
            </a:endParaRPr>
          </a:p>
        </p:txBody>
      </p:sp>
      <p:pic>
        <p:nvPicPr>
          <p:cNvPr id="18" name="17 Imagen" descr="_nobelll_181b53b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2" y="2143116"/>
            <a:ext cx="4000528" cy="2667019"/>
          </a:xfrm>
          <a:prstGeom prst="rect">
            <a:avLst/>
          </a:prstGeom>
          <a:ln w="88900" cmpd="thinThick">
            <a:solidFill>
              <a:schemeClr val="accent1">
                <a:lumMod val="75000"/>
              </a:schemeClr>
            </a:solidFill>
          </a:ln>
        </p:spPr>
      </p:pic>
      <p:sp>
        <p:nvSpPr>
          <p:cNvPr id="19" name="18 CuadroTexto"/>
          <p:cNvSpPr txBox="1"/>
          <p:nvPr/>
        </p:nvSpPr>
        <p:spPr>
          <a:xfrm>
            <a:off x="4714876" y="5072074"/>
            <a:ext cx="4214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000" b="1" i="1" dirty="0" smtClean="0"/>
              <a:t>Premios nobel de Física, 2013.</a:t>
            </a:r>
          </a:p>
          <a:p>
            <a:pPr algn="just"/>
            <a:r>
              <a:rPr lang="es-AR" sz="1600" b="1" i="1" dirty="0" smtClean="0"/>
              <a:t>El belga François </a:t>
            </a:r>
            <a:r>
              <a:rPr lang="es-AR" sz="1600" b="1" i="1" dirty="0" err="1" smtClean="0"/>
              <a:t>Englert</a:t>
            </a:r>
            <a:r>
              <a:rPr lang="es-AR" sz="1600" b="1" i="1" dirty="0" smtClean="0"/>
              <a:t> y el británico Peter W. Higgs</a:t>
            </a:r>
            <a:r>
              <a:rPr lang="es-AR" sz="1600" b="1" i="1" dirty="0"/>
              <a:t>.</a:t>
            </a:r>
            <a:r>
              <a:rPr lang="es-AR" sz="1600" b="1" i="1" dirty="0" smtClean="0"/>
              <a:t> </a:t>
            </a:r>
            <a:r>
              <a:rPr lang="es-AR" sz="1600" i="1" dirty="0" smtClean="0"/>
              <a:t>Por postular la existencia de la partícula subatómica conocida como Bosón de Higgs</a:t>
            </a:r>
          </a:p>
          <a:p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12" name="11 Y"/>
          <p:cNvSpPr/>
          <p:nvPr/>
        </p:nvSpPr>
        <p:spPr>
          <a:xfrm>
            <a:off x="2500298" y="1928802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Y"/>
          <p:cNvSpPr/>
          <p:nvPr/>
        </p:nvSpPr>
        <p:spPr>
          <a:xfrm>
            <a:off x="1571604" y="2571744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Y"/>
          <p:cNvSpPr/>
          <p:nvPr/>
        </p:nvSpPr>
        <p:spPr>
          <a:xfrm>
            <a:off x="3357554" y="2643182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Y"/>
          <p:cNvSpPr/>
          <p:nvPr/>
        </p:nvSpPr>
        <p:spPr>
          <a:xfrm>
            <a:off x="2857488" y="3786190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Y"/>
          <p:cNvSpPr/>
          <p:nvPr/>
        </p:nvSpPr>
        <p:spPr>
          <a:xfrm>
            <a:off x="2000232" y="3786190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Y"/>
          <p:cNvSpPr/>
          <p:nvPr/>
        </p:nvSpPr>
        <p:spPr>
          <a:xfrm>
            <a:off x="6572264" y="4429132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Y"/>
          <p:cNvSpPr/>
          <p:nvPr/>
        </p:nvSpPr>
        <p:spPr>
          <a:xfrm>
            <a:off x="7429520" y="3429000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Y"/>
          <p:cNvSpPr/>
          <p:nvPr/>
        </p:nvSpPr>
        <p:spPr>
          <a:xfrm>
            <a:off x="6572264" y="3429000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Y"/>
          <p:cNvSpPr/>
          <p:nvPr/>
        </p:nvSpPr>
        <p:spPr>
          <a:xfrm>
            <a:off x="5715008" y="3429000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Y"/>
          <p:cNvSpPr/>
          <p:nvPr/>
        </p:nvSpPr>
        <p:spPr>
          <a:xfrm>
            <a:off x="6572264" y="2428868"/>
            <a:ext cx="214314" cy="214314"/>
          </a:xfrm>
          <a:prstGeom prst="flowChartSummingJunction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Conector recto"/>
          <p:cNvCxnSpPr>
            <a:stCxn id="13" idx="7"/>
            <a:endCxn id="12" idx="2"/>
          </p:cNvCxnSpPr>
          <p:nvPr/>
        </p:nvCxnSpPr>
        <p:spPr>
          <a:xfrm rot="5400000" flipH="1" flipV="1">
            <a:off x="1843830" y="1946662"/>
            <a:ext cx="567171" cy="74576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rot="16200000" flipH="1">
            <a:off x="2732472" y="2053820"/>
            <a:ext cx="638609" cy="67432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stCxn id="13" idx="3"/>
          </p:cNvCxnSpPr>
          <p:nvPr/>
        </p:nvCxnSpPr>
        <p:spPr>
          <a:xfrm rot="5400000">
            <a:off x="535753" y="3790523"/>
            <a:ext cx="2103088" cy="3138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>
            <a:off x="1571604" y="4857760"/>
            <a:ext cx="500066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5400000">
            <a:off x="1893075" y="5035561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rot="5400000">
            <a:off x="1893869" y="5749941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5400000">
            <a:off x="1606529" y="5749941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rot="5400000">
            <a:off x="1106463" y="4535495"/>
            <a:ext cx="135732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endCxn id="16" idx="2"/>
          </p:cNvCxnSpPr>
          <p:nvPr/>
        </p:nvCxnSpPr>
        <p:spPr>
          <a:xfrm>
            <a:off x="1785918" y="3857628"/>
            <a:ext cx="214314" cy="3571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14" idx="4"/>
          </p:cNvCxnSpPr>
          <p:nvPr/>
        </p:nvCxnSpPr>
        <p:spPr>
          <a:xfrm rot="5400000">
            <a:off x="2268124" y="4018365"/>
            <a:ext cx="2357456" cy="3571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 rot="5400000">
            <a:off x="2963851" y="5035561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endCxn id="16" idx="5"/>
          </p:cNvCxnSpPr>
          <p:nvPr/>
        </p:nvCxnSpPr>
        <p:spPr>
          <a:xfrm rot="10800000">
            <a:off x="2183160" y="3969118"/>
            <a:ext cx="960080" cy="8886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1571604" y="3500438"/>
            <a:ext cx="100013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rot="5400000">
            <a:off x="2392347" y="3678239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2571736" y="3856040"/>
            <a:ext cx="28575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rot="5400000">
            <a:off x="2963851" y="5749941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 rot="5400000">
            <a:off x="3249603" y="5749941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>
            <a:off x="3071802" y="3857628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 rot="16200000" flipH="1">
            <a:off x="2893207" y="5322107"/>
            <a:ext cx="357190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rot="16200000" flipH="1">
            <a:off x="1821637" y="5322107"/>
            <a:ext cx="357190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16200000" flipH="1">
            <a:off x="1571604" y="5357826"/>
            <a:ext cx="285752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rot="16200000" flipH="1">
            <a:off x="3228964" y="5372112"/>
            <a:ext cx="285752" cy="11430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785918" y="5929330"/>
            <a:ext cx="28575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3143240" y="5927742"/>
            <a:ext cx="28575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 rot="5400000">
            <a:off x="1714480" y="6143644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"/>
          <p:cNvCxnSpPr/>
          <p:nvPr/>
        </p:nvCxnSpPr>
        <p:spPr>
          <a:xfrm rot="5400000">
            <a:off x="3071008" y="6142850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Más"/>
          <p:cNvSpPr/>
          <p:nvPr/>
        </p:nvSpPr>
        <p:spPr>
          <a:xfrm>
            <a:off x="1643042" y="6215082"/>
            <a:ext cx="214314" cy="285752"/>
          </a:xfrm>
          <a:prstGeom prst="mathPlus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102 Menos"/>
          <p:cNvSpPr/>
          <p:nvPr/>
        </p:nvSpPr>
        <p:spPr>
          <a:xfrm>
            <a:off x="2928926" y="6286520"/>
            <a:ext cx="285752" cy="142876"/>
          </a:xfrm>
          <a:prstGeom prst="mathMinus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106 Conector recto"/>
          <p:cNvCxnSpPr>
            <a:stCxn id="22" idx="7"/>
            <a:endCxn id="23" idx="3"/>
          </p:cNvCxnSpPr>
          <p:nvPr/>
        </p:nvCxnSpPr>
        <p:spPr>
          <a:xfrm rot="5400000" flipH="1" flipV="1">
            <a:off x="5826498" y="2683234"/>
            <a:ext cx="848590" cy="70571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110 Conector recto"/>
          <p:cNvCxnSpPr/>
          <p:nvPr/>
        </p:nvCxnSpPr>
        <p:spPr>
          <a:xfrm rot="5400000">
            <a:off x="5123478" y="4306282"/>
            <a:ext cx="1357322" cy="3138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 rot="5400000">
            <a:off x="5894397" y="5607066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/>
          <p:cNvCxnSpPr/>
          <p:nvPr/>
        </p:nvCxnSpPr>
        <p:spPr>
          <a:xfrm rot="5400000">
            <a:off x="5571338" y="5571346"/>
            <a:ext cx="428629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recto"/>
          <p:cNvCxnSpPr/>
          <p:nvPr/>
        </p:nvCxnSpPr>
        <p:spPr>
          <a:xfrm rot="5400000">
            <a:off x="7107255" y="5607066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115 Conector recto"/>
          <p:cNvCxnSpPr/>
          <p:nvPr/>
        </p:nvCxnSpPr>
        <p:spPr>
          <a:xfrm rot="5400000">
            <a:off x="7393006" y="5607066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116 Conector recto"/>
          <p:cNvCxnSpPr/>
          <p:nvPr/>
        </p:nvCxnSpPr>
        <p:spPr>
          <a:xfrm rot="16200000" flipH="1">
            <a:off x="7072330" y="5214950"/>
            <a:ext cx="285753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117 Conector recto"/>
          <p:cNvCxnSpPr/>
          <p:nvPr/>
        </p:nvCxnSpPr>
        <p:spPr>
          <a:xfrm rot="16200000" flipH="1">
            <a:off x="5822165" y="5179232"/>
            <a:ext cx="357190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118 Conector recto"/>
          <p:cNvCxnSpPr/>
          <p:nvPr/>
        </p:nvCxnSpPr>
        <p:spPr>
          <a:xfrm rot="16200000" flipH="1">
            <a:off x="5572132" y="5143513"/>
            <a:ext cx="285752" cy="1428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119 Conector recto"/>
          <p:cNvCxnSpPr/>
          <p:nvPr/>
        </p:nvCxnSpPr>
        <p:spPr>
          <a:xfrm rot="16200000" flipH="1">
            <a:off x="7358081" y="5214949"/>
            <a:ext cx="285754" cy="14287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120 Conector recto"/>
          <p:cNvCxnSpPr/>
          <p:nvPr/>
        </p:nvCxnSpPr>
        <p:spPr>
          <a:xfrm>
            <a:off x="5786446" y="5786455"/>
            <a:ext cx="28575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"/>
          <p:cNvCxnSpPr/>
          <p:nvPr/>
        </p:nvCxnSpPr>
        <p:spPr>
          <a:xfrm>
            <a:off x="7286644" y="5784867"/>
            <a:ext cx="285752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Conector recto"/>
          <p:cNvCxnSpPr/>
          <p:nvPr/>
        </p:nvCxnSpPr>
        <p:spPr>
          <a:xfrm rot="5400000">
            <a:off x="5715008" y="6000769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rot="5400000">
            <a:off x="7214412" y="5999975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124 Menos"/>
          <p:cNvSpPr/>
          <p:nvPr/>
        </p:nvSpPr>
        <p:spPr>
          <a:xfrm>
            <a:off x="7072330" y="6143645"/>
            <a:ext cx="285752" cy="142876"/>
          </a:xfrm>
          <a:prstGeom prst="mathMinus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125 Más"/>
          <p:cNvSpPr/>
          <p:nvPr/>
        </p:nvSpPr>
        <p:spPr>
          <a:xfrm>
            <a:off x="5643570" y="6072206"/>
            <a:ext cx="214314" cy="285752"/>
          </a:xfrm>
          <a:prstGeom prst="mathPlus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126 Conector recto"/>
          <p:cNvCxnSpPr/>
          <p:nvPr/>
        </p:nvCxnSpPr>
        <p:spPr>
          <a:xfrm rot="5400000">
            <a:off x="6816739" y="4387855"/>
            <a:ext cx="1509725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Conector recto"/>
          <p:cNvCxnSpPr/>
          <p:nvPr/>
        </p:nvCxnSpPr>
        <p:spPr>
          <a:xfrm rot="5400000">
            <a:off x="6852460" y="4718852"/>
            <a:ext cx="8667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135 Conector recto"/>
          <p:cNvCxnSpPr>
            <a:endCxn id="21" idx="5"/>
          </p:cNvCxnSpPr>
          <p:nvPr/>
        </p:nvCxnSpPr>
        <p:spPr>
          <a:xfrm rot="16200000" flipV="1">
            <a:off x="6683754" y="3683366"/>
            <a:ext cx="674328" cy="53145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139 Conector recto"/>
          <p:cNvCxnSpPr>
            <a:endCxn id="20" idx="0"/>
          </p:cNvCxnSpPr>
          <p:nvPr/>
        </p:nvCxnSpPr>
        <p:spPr>
          <a:xfrm rot="16200000" flipH="1">
            <a:off x="6733000" y="2625322"/>
            <a:ext cx="857255" cy="7500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156 Conector recto"/>
          <p:cNvCxnSpPr/>
          <p:nvPr/>
        </p:nvCxnSpPr>
        <p:spPr>
          <a:xfrm rot="5400000">
            <a:off x="5678495" y="4607727"/>
            <a:ext cx="786612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160 Conector recto"/>
          <p:cNvCxnSpPr>
            <a:endCxn id="21" idx="3"/>
          </p:cNvCxnSpPr>
          <p:nvPr/>
        </p:nvCxnSpPr>
        <p:spPr>
          <a:xfrm rot="5400000" flipH="1" flipV="1">
            <a:off x="6036479" y="3647647"/>
            <a:ext cx="602890" cy="53145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164 Conector recto"/>
          <p:cNvCxnSpPr>
            <a:endCxn id="17" idx="3"/>
          </p:cNvCxnSpPr>
          <p:nvPr/>
        </p:nvCxnSpPr>
        <p:spPr>
          <a:xfrm rot="5400000" flipH="1" flipV="1">
            <a:off x="6393669" y="4647779"/>
            <a:ext cx="245700" cy="17426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167 Conector recto"/>
          <p:cNvCxnSpPr/>
          <p:nvPr/>
        </p:nvCxnSpPr>
        <p:spPr>
          <a:xfrm>
            <a:off x="6072198" y="4857760"/>
            <a:ext cx="35719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189 Arco"/>
          <p:cNvSpPr/>
          <p:nvPr/>
        </p:nvSpPr>
        <p:spPr>
          <a:xfrm rot="15486882">
            <a:off x="6929314" y="3361139"/>
            <a:ext cx="1293237" cy="1764675"/>
          </a:xfrm>
          <a:prstGeom prst="arc">
            <a:avLst/>
          </a:prstGeom>
          <a:noFill/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190 CuadroTexto"/>
          <p:cNvSpPr txBox="1"/>
          <p:nvPr/>
        </p:nvSpPr>
        <p:spPr>
          <a:xfrm>
            <a:off x="3143240" y="1571612"/>
            <a:ext cx="3286148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Circuito eléctrico de las cajas negras.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6" name="195 Rectángulo redondeado"/>
          <p:cNvSpPr/>
          <p:nvPr/>
        </p:nvSpPr>
        <p:spPr>
          <a:xfrm>
            <a:off x="1214414" y="6500834"/>
            <a:ext cx="7643866" cy="285728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2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102" grpId="0" animBg="1"/>
      <p:bldP spid="103" grpId="0" animBg="1"/>
      <p:bldP spid="125" grpId="0" animBg="1"/>
      <p:bldP spid="126" grpId="0" animBg="1"/>
      <p:bldP spid="190" grpId="0" animBg="1"/>
      <p:bldP spid="1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16" name="15 Elipse"/>
          <p:cNvSpPr/>
          <p:nvPr/>
        </p:nvSpPr>
        <p:spPr>
          <a:xfrm>
            <a:off x="3214678" y="2285992"/>
            <a:ext cx="1785950" cy="2071702"/>
          </a:xfrm>
          <a:prstGeom prst="ellipse">
            <a:avLst/>
          </a:prstGeom>
          <a:gradFill flip="none" rotWithShape="1">
            <a:gsLst>
              <a:gs pos="0">
                <a:srgbClr val="FF0000">
                  <a:alpha val="52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Elipse"/>
          <p:cNvSpPr/>
          <p:nvPr/>
        </p:nvSpPr>
        <p:spPr>
          <a:xfrm>
            <a:off x="3786182" y="3429000"/>
            <a:ext cx="1785950" cy="2000264"/>
          </a:xfrm>
          <a:prstGeom prst="ellipse">
            <a:avLst/>
          </a:prstGeom>
          <a:gradFill flip="none" rotWithShape="1">
            <a:gsLst>
              <a:gs pos="0">
                <a:srgbClr val="FFFF00">
                  <a:alpha val="52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444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Elipse"/>
          <p:cNvSpPr/>
          <p:nvPr/>
        </p:nvSpPr>
        <p:spPr>
          <a:xfrm>
            <a:off x="4500562" y="2285992"/>
            <a:ext cx="1857388" cy="2143140"/>
          </a:xfrm>
          <a:prstGeom prst="ellipse">
            <a:avLst/>
          </a:prstGeom>
          <a:gradFill flip="none" rotWithShape="1">
            <a:gsLst>
              <a:gs pos="0">
                <a:srgbClr val="00B050">
                  <a:alpha val="52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444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CuadroTexto"/>
          <p:cNvSpPr txBox="1"/>
          <p:nvPr/>
        </p:nvSpPr>
        <p:spPr>
          <a:xfrm>
            <a:off x="1643042" y="2500306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Ciencias Sociales</a:t>
            </a:r>
            <a:endParaRPr lang="en-US" sz="20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000496" y="5857892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Ciencias Exactas</a:t>
            </a:r>
            <a:endParaRPr lang="en-US" sz="2000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6500826" y="264318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b="1" dirty="0" smtClean="0"/>
              <a:t>Ciencias Naturales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14" name="13 CuadroTexto"/>
          <p:cNvSpPr txBox="1"/>
          <p:nvPr/>
        </p:nvSpPr>
        <p:spPr>
          <a:xfrm>
            <a:off x="2500298" y="1785926"/>
            <a:ext cx="4429156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¿Cuáles son las ciencias naturales?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3000364" y="3929066"/>
            <a:ext cx="1928826" cy="2071702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alpha val="37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8100000" scaled="1"/>
            <a:tileRect/>
          </a:gradFill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Elipse"/>
          <p:cNvSpPr/>
          <p:nvPr/>
        </p:nvSpPr>
        <p:spPr>
          <a:xfrm>
            <a:off x="3143240" y="2643182"/>
            <a:ext cx="1928826" cy="2071702"/>
          </a:xfrm>
          <a:prstGeom prst="ellipse">
            <a:avLst/>
          </a:prstGeom>
          <a:gradFill flip="none" rotWithShape="1">
            <a:gsLst>
              <a:gs pos="13000">
                <a:schemeClr val="tx1">
                  <a:lumMod val="50000"/>
                  <a:lumOff val="50000"/>
                  <a:alpha val="7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Elipse"/>
          <p:cNvSpPr/>
          <p:nvPr/>
        </p:nvSpPr>
        <p:spPr>
          <a:xfrm>
            <a:off x="4214810" y="3857628"/>
            <a:ext cx="1928826" cy="2071702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alpha val="61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0"/>
            <a:tileRect/>
          </a:gradFill>
          <a:ln w="317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Elipse"/>
          <p:cNvSpPr/>
          <p:nvPr/>
        </p:nvSpPr>
        <p:spPr>
          <a:xfrm>
            <a:off x="4286248" y="2643182"/>
            <a:ext cx="1928826" cy="2071702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alpha val="46000"/>
                </a:schemeClr>
              </a:gs>
              <a:gs pos="50000">
                <a:srgbClr val="9CB86E"/>
              </a:gs>
              <a:gs pos="100000">
                <a:srgbClr val="156B13"/>
              </a:gs>
            </a:gsLst>
            <a:lin ang="18900000" scaled="0"/>
            <a:tileRect/>
          </a:gradFill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CuadroTexto"/>
          <p:cNvSpPr txBox="1"/>
          <p:nvPr/>
        </p:nvSpPr>
        <p:spPr>
          <a:xfrm>
            <a:off x="5715008" y="3143248"/>
            <a:ext cx="2490806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/>
                </a:solidFill>
              </a:rPr>
              <a:t>C</a:t>
            </a:r>
            <a:r>
              <a:rPr lang="es-AR" b="1" dirty="0" smtClean="0">
                <a:solidFill>
                  <a:schemeClr val="bg1"/>
                </a:solidFill>
              </a:rPr>
              <a:t>iencias de la Tierra.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428728" y="5072074"/>
            <a:ext cx="2195530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Ciencias Físicas.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071538" y="3143248"/>
            <a:ext cx="2614634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 </a:t>
            </a:r>
            <a:r>
              <a:rPr lang="es-AR" b="1" dirty="0">
                <a:solidFill>
                  <a:schemeClr val="bg1"/>
                </a:solidFill>
              </a:rPr>
              <a:t>C</a:t>
            </a:r>
            <a:r>
              <a:rPr lang="es-AR" b="1" dirty="0" smtClean="0">
                <a:solidFill>
                  <a:schemeClr val="bg1"/>
                </a:solidFill>
              </a:rPr>
              <a:t>iencias Químicas.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572132" y="5072074"/>
            <a:ext cx="2428892" cy="36933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/>
                </a:solidFill>
              </a:rPr>
              <a:t>C</a:t>
            </a:r>
            <a:r>
              <a:rPr lang="es-AR" b="1" dirty="0" smtClean="0">
                <a:solidFill>
                  <a:schemeClr val="bg1"/>
                </a:solidFill>
              </a:rPr>
              <a:t>iencias Biológicas.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3929058" y="3786190"/>
            <a:ext cx="1214446" cy="12144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CuadroTexto"/>
          <p:cNvSpPr txBox="1"/>
          <p:nvPr/>
        </p:nvSpPr>
        <p:spPr>
          <a:xfrm>
            <a:off x="3643306" y="4071942"/>
            <a:ext cx="1776426" cy="646331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Integración de contenidos.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14" name="1 Título"/>
          <p:cNvSpPr txBox="1">
            <a:spLocks/>
          </p:cNvSpPr>
          <p:nvPr/>
        </p:nvSpPr>
        <p:spPr bwMode="auto">
          <a:xfrm rot="16200000">
            <a:off x="-964445" y="3536157"/>
            <a:ext cx="3071834" cy="85725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63500">
            <a:solidFill>
              <a:srgbClr val="627A32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_tradnl" sz="2000" b="1" dirty="0" smtClean="0">
                <a:latin typeface="Arial" pitchFamily="34" charset="0"/>
                <a:ea typeface="+mj-ea"/>
                <a:cs typeface="Arial" pitchFamily="34" charset="0"/>
              </a:rPr>
              <a:t>Perfil conceptual de la CIENCIA.</a:t>
            </a:r>
            <a:endParaRPr lang="es-AR" sz="20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1 Título"/>
          <p:cNvSpPr txBox="1">
            <a:spLocks/>
          </p:cNvSpPr>
          <p:nvPr/>
        </p:nvSpPr>
        <p:spPr bwMode="auto">
          <a:xfrm>
            <a:off x="857224" y="1785926"/>
            <a:ext cx="4286280" cy="428626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Comienza con un </a:t>
            </a:r>
            <a:r>
              <a:rPr lang="es-ES_tradnl" sz="1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problema</a:t>
            </a: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 sin resolver.</a:t>
            </a:r>
            <a:endParaRPr lang="es-AR" sz="16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1 Título"/>
          <p:cNvSpPr txBox="1">
            <a:spLocks/>
          </p:cNvSpPr>
          <p:nvPr/>
        </p:nvSpPr>
        <p:spPr bwMode="auto">
          <a:xfrm>
            <a:off x="857224" y="2357430"/>
            <a:ext cx="5429288" cy="428626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Pretende explicar fenómenos, </a:t>
            </a:r>
            <a:r>
              <a:rPr lang="es-ES_tradnl" sz="1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interpretar</a:t>
            </a: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 la realidad.</a:t>
            </a:r>
            <a:endParaRPr lang="es-AR" sz="16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 bwMode="auto">
          <a:xfrm>
            <a:off x="857224" y="2928934"/>
            <a:ext cx="3357586" cy="42862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AR" sz="1600" b="1" dirty="0" smtClean="0">
                <a:latin typeface="Arial" pitchFamily="34" charset="0"/>
                <a:ea typeface="+mj-ea"/>
                <a:cs typeface="Arial" pitchFamily="34" charset="0"/>
              </a:rPr>
              <a:t>Propone hipótesis </a:t>
            </a:r>
            <a:r>
              <a:rPr lang="es-AR" sz="1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verificables</a:t>
            </a:r>
            <a:r>
              <a:rPr lang="es-AR" sz="1600" b="1" dirty="0" smtClean="0"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lang="es-AR" sz="16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 bwMode="auto">
          <a:xfrm>
            <a:off x="857224" y="3571876"/>
            <a:ext cx="6286544" cy="428626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Sometida a un proceso de </a:t>
            </a:r>
            <a:r>
              <a:rPr lang="es-ES_tradnl" sz="1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comparación</a:t>
            </a: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 de hipótesis y teorías.</a:t>
            </a:r>
            <a:endParaRPr lang="es-AR" sz="16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1 Título"/>
          <p:cNvSpPr txBox="1">
            <a:spLocks/>
          </p:cNvSpPr>
          <p:nvPr/>
        </p:nvSpPr>
        <p:spPr bwMode="auto">
          <a:xfrm>
            <a:off x="857224" y="4143380"/>
            <a:ext cx="3786214" cy="42862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Utiliza razonamiento de correlación.</a:t>
            </a:r>
            <a:endParaRPr lang="es-AR" sz="16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1 Título"/>
          <p:cNvSpPr txBox="1">
            <a:spLocks/>
          </p:cNvSpPr>
          <p:nvPr/>
        </p:nvSpPr>
        <p:spPr bwMode="auto">
          <a:xfrm>
            <a:off x="857224" y="4786322"/>
            <a:ext cx="6858048" cy="357190"/>
          </a:xfrm>
          <a:prstGeom prst="rect">
            <a:avLst/>
          </a:prstGeom>
          <a:solidFill>
            <a:schemeClr val="bg1"/>
          </a:solidFill>
          <a:ln w="635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Procura formular los enunciados con lenguaje </a:t>
            </a:r>
            <a:r>
              <a:rPr lang="es-ES_tradnl" sz="1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preciso </a:t>
            </a: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e inequívoco.</a:t>
            </a:r>
            <a:endParaRPr lang="es-AR" sz="16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857224" y="5357826"/>
            <a:ext cx="6786610" cy="42862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Experimentos que pueden ser </a:t>
            </a:r>
            <a:r>
              <a:rPr lang="es-ES_tradnl" sz="1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replicados</a:t>
            </a: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; condiciones controladas.</a:t>
            </a:r>
            <a:endParaRPr lang="es-AR" sz="16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2" name="1 Título"/>
          <p:cNvSpPr txBox="1">
            <a:spLocks/>
          </p:cNvSpPr>
          <p:nvPr/>
        </p:nvSpPr>
        <p:spPr bwMode="auto">
          <a:xfrm>
            <a:off x="857224" y="6000768"/>
            <a:ext cx="7858180" cy="428628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Resultados considerados </a:t>
            </a:r>
            <a:r>
              <a:rPr lang="es-ES_tradnl" sz="1600" b="1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provisionales </a:t>
            </a:r>
            <a:r>
              <a:rPr lang="es-ES_tradnl" sz="1600" b="1" dirty="0" smtClean="0">
                <a:latin typeface="Arial" pitchFamily="34" charset="0"/>
                <a:ea typeface="+mj-ea"/>
                <a:cs typeface="Arial" pitchFamily="34" charset="0"/>
              </a:rPr>
              <a:t>y que pueden modificarse en el futuro.</a:t>
            </a:r>
            <a:endParaRPr lang="es-AR" sz="16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14" name="13 CuadroTexto"/>
          <p:cNvSpPr txBox="1"/>
          <p:nvPr/>
        </p:nvSpPr>
        <p:spPr>
          <a:xfrm>
            <a:off x="1643042" y="1845222"/>
            <a:ext cx="2214578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bg1"/>
                </a:solidFill>
              </a:rPr>
              <a:t>M</a:t>
            </a:r>
            <a:r>
              <a:rPr lang="es-AR" b="1" dirty="0" smtClean="0">
                <a:solidFill>
                  <a:schemeClr val="bg1"/>
                </a:solidFill>
              </a:rPr>
              <a:t>étodo científico.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429124" y="1857364"/>
            <a:ext cx="3357586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Estrategias de investigación.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000496" y="1824327"/>
            <a:ext cx="500066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o</a:t>
            </a:r>
            <a:endParaRPr lang="en-US" sz="24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00034" y="2571744"/>
            <a:ext cx="7643866" cy="58477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bg1"/>
                </a:solidFill>
              </a:rPr>
              <a:t>Algunas  características del modo de producción del conocimiento científico. (Gil Pérez, D., 1987)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857224" y="3500438"/>
            <a:ext cx="7643866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bg1"/>
                </a:solidFill>
              </a:rPr>
              <a:t>Los científicos utilizan múltiples y rigurosas metodologías en el proceso de producción del conocimiento.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57224" y="4286256"/>
            <a:ext cx="7643866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bg1"/>
                </a:solidFill>
              </a:rPr>
              <a:t>Lo observable esta directamente vinculado al marco teórico del investigador.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857224" y="4857760"/>
            <a:ext cx="7643866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bg1"/>
                </a:solidFill>
              </a:rPr>
              <a:t>Existe en la investigación un espacio para el pensamiento divergente.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857224" y="5429264"/>
            <a:ext cx="7643866" cy="5847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b="1" dirty="0" smtClean="0">
                <a:solidFill>
                  <a:schemeClr val="bg1"/>
                </a:solidFill>
              </a:rPr>
              <a:t>El conocimiento científico posee un modo de producción histórico, social y colectivo.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24" name="23 Conector recto"/>
          <p:cNvCxnSpPr/>
          <p:nvPr/>
        </p:nvCxnSpPr>
        <p:spPr>
          <a:xfrm rot="5400000">
            <a:off x="357555" y="3500835"/>
            <a:ext cx="570710" cy="1588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rot="5400000">
            <a:off x="322233" y="4106867"/>
            <a:ext cx="642942" cy="1588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rot="16200000" flipH="1">
            <a:off x="392878" y="4679164"/>
            <a:ext cx="500065" cy="1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rot="5400000">
            <a:off x="286514" y="5285594"/>
            <a:ext cx="714380" cy="1588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642910" y="3786190"/>
            <a:ext cx="214314" cy="1588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>
            <a:off x="642910" y="4429132"/>
            <a:ext cx="214314" cy="1588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>
            <a:off x="642910" y="4929198"/>
            <a:ext cx="214314" cy="1588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>
            <a:off x="642910" y="5643578"/>
            <a:ext cx="214314" cy="1588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14" name="13 CuadroTexto"/>
          <p:cNvSpPr txBox="1"/>
          <p:nvPr/>
        </p:nvSpPr>
        <p:spPr>
          <a:xfrm>
            <a:off x="2571736" y="1722783"/>
            <a:ext cx="3643338" cy="369332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smtClean="0"/>
              <a:t>Procesos del Método científico.</a:t>
            </a:r>
            <a:endParaRPr lang="en-US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85786" y="2764033"/>
            <a:ext cx="2357454" cy="369332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smtClean="0"/>
              <a:t>Procesos básicos.</a:t>
            </a:r>
            <a:endParaRPr lang="en-US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214942" y="2835471"/>
            <a:ext cx="2786082" cy="369332"/>
          </a:xfrm>
          <a:prstGeom prst="rect">
            <a:avLst/>
          </a:prstGeom>
          <a:noFill/>
          <a:ln w="635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smtClean="0"/>
              <a:t>Procesos integrados.</a:t>
            </a:r>
            <a:endParaRPr lang="en-US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1406" y="4313644"/>
            <a:ext cx="1143008" cy="30777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Observar.</a:t>
            </a:r>
            <a:endParaRPr lang="en-US" sz="14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857224" y="4956586"/>
            <a:ext cx="785818" cy="30777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Medir.</a:t>
            </a:r>
            <a:endParaRPr lang="en-US" sz="14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571604" y="4313644"/>
            <a:ext cx="1143008" cy="30777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Clasificar.</a:t>
            </a:r>
            <a:endParaRPr lang="en-US" sz="14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500298" y="4956586"/>
            <a:ext cx="857256" cy="30777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Inferir.</a:t>
            </a:r>
            <a:endParaRPr lang="en-US" sz="1400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428992" y="4383953"/>
            <a:ext cx="1214446" cy="52322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Planteo de Hipótesis.</a:t>
            </a:r>
            <a:endParaRPr lang="en-US" sz="1400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857884" y="5098333"/>
            <a:ext cx="1785950" cy="52322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Operar matemáticamente.</a:t>
            </a:r>
            <a:endParaRPr lang="en-US" sz="1400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143504" y="4335669"/>
            <a:ext cx="1143008" cy="52322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Control de variables.</a:t>
            </a:r>
            <a:endParaRPr lang="en-US" sz="14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000496" y="5099462"/>
            <a:ext cx="1500198" cy="30777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Experimentar.</a:t>
            </a:r>
            <a:endParaRPr lang="en-US" sz="14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7143768" y="4385082"/>
            <a:ext cx="1071570" cy="30777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err="1" smtClean="0"/>
              <a:t>Modelizar</a:t>
            </a:r>
            <a:r>
              <a:rPr lang="es-AR" sz="1400" b="1" dirty="0" smtClean="0"/>
              <a:t>.</a:t>
            </a:r>
            <a:endParaRPr lang="en-US" sz="14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7858148" y="5098333"/>
            <a:ext cx="1142976" cy="30777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Concluir</a:t>
            </a:r>
            <a:r>
              <a:rPr lang="es-AR" sz="1400" dirty="0" smtClean="0"/>
              <a:t>.</a:t>
            </a:r>
            <a:endParaRPr lang="en-US" sz="14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7500958" y="6286520"/>
            <a:ext cx="1428760" cy="30777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COMUNICAR.</a:t>
            </a:r>
            <a:endParaRPr lang="en-US" sz="1400" b="1" dirty="0"/>
          </a:p>
        </p:txBody>
      </p:sp>
      <p:cxnSp>
        <p:nvCxnSpPr>
          <p:cNvPr id="28" name="27 Conector recto"/>
          <p:cNvCxnSpPr/>
          <p:nvPr/>
        </p:nvCxnSpPr>
        <p:spPr>
          <a:xfrm>
            <a:off x="1857356" y="2427280"/>
            <a:ext cx="43577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571472" y="3621289"/>
            <a:ext cx="250033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3786182" y="3621289"/>
            <a:ext cx="464347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5400000">
            <a:off x="3964380" y="2249082"/>
            <a:ext cx="35798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rot="16200000" flipH="1">
            <a:off x="1689773" y="2596452"/>
            <a:ext cx="335166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5400000">
            <a:off x="6010981" y="2632171"/>
            <a:ext cx="407394" cy="7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rot="5400000">
            <a:off x="6000760" y="3406975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5400000">
            <a:off x="1642248" y="3406181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rot="16200000" flipH="1">
            <a:off x="3428993" y="3978479"/>
            <a:ext cx="714380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rot="5400000">
            <a:off x="4107654" y="4371388"/>
            <a:ext cx="150019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5400000">
            <a:off x="715144" y="4263435"/>
            <a:ext cx="1285884" cy="15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 rot="5400000">
            <a:off x="2393937" y="4299154"/>
            <a:ext cx="1357322" cy="15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rot="16200000" flipH="1">
            <a:off x="1714480" y="3978478"/>
            <a:ext cx="714380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 rot="16200000" flipH="1">
            <a:off x="214282" y="3978478"/>
            <a:ext cx="714380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rot="5400000">
            <a:off x="5822164" y="4371388"/>
            <a:ext cx="150019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rot="5400000">
            <a:off x="7679552" y="4371388"/>
            <a:ext cx="150019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rot="16200000" flipH="1">
            <a:off x="7429519" y="3978479"/>
            <a:ext cx="714380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rot="16200000" flipH="1">
            <a:off x="5357817" y="3978479"/>
            <a:ext cx="714380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571472" y="6072206"/>
            <a:ext cx="78581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rot="5400000">
            <a:off x="-153523" y="5346416"/>
            <a:ext cx="1450785" cy="7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rot="5400000">
            <a:off x="1346278" y="5346813"/>
            <a:ext cx="1450785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rot="5400000">
            <a:off x="954163" y="5668284"/>
            <a:ext cx="807049" cy="7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rot="5400000">
            <a:off x="2667881" y="5668284"/>
            <a:ext cx="807843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/>
          <p:nvPr/>
        </p:nvCxnSpPr>
        <p:spPr>
          <a:xfrm rot="5400000">
            <a:off x="3203666" y="5489689"/>
            <a:ext cx="1165033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"/>
          <p:cNvCxnSpPr/>
          <p:nvPr/>
        </p:nvCxnSpPr>
        <p:spPr>
          <a:xfrm rot="5400000">
            <a:off x="4531222" y="5744087"/>
            <a:ext cx="654649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>
            <a:stCxn id="23" idx="2"/>
          </p:cNvCxnSpPr>
          <p:nvPr/>
        </p:nvCxnSpPr>
        <p:spPr>
          <a:xfrm rot="5400000">
            <a:off x="5108350" y="5465547"/>
            <a:ext cx="1213317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/>
          <p:nvPr/>
        </p:nvCxnSpPr>
        <p:spPr>
          <a:xfrm rot="5400000">
            <a:off x="7097037" y="5382534"/>
            <a:ext cx="1379348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 rot="5400000">
            <a:off x="6346938" y="5846879"/>
            <a:ext cx="450653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 rot="5400000">
            <a:off x="8132890" y="5775441"/>
            <a:ext cx="593527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/>
          <p:nvPr/>
        </p:nvCxnSpPr>
        <p:spPr>
          <a:xfrm rot="5400000">
            <a:off x="4464843" y="6250007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>
            <a:off x="4643438" y="6427808"/>
            <a:ext cx="285752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14" name="13 CuadroTexto"/>
          <p:cNvSpPr txBox="1"/>
          <p:nvPr/>
        </p:nvSpPr>
        <p:spPr>
          <a:xfrm>
            <a:off x="3929058" y="1478149"/>
            <a:ext cx="2571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Encontrar un problema</a:t>
            </a:r>
            <a:endParaRPr lang="en-US" sz="14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429256" y="3063056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Interesa  (El problema o las consecuencias de su resolución).</a:t>
            </a:r>
            <a:endParaRPr lang="en-US" sz="14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000232" y="3063056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No interesa</a:t>
            </a:r>
          </a:p>
          <a:p>
            <a:r>
              <a:rPr lang="es-AR" sz="1400" b="1" dirty="0" smtClean="0"/>
              <a:t>(Abandono)</a:t>
            </a:r>
            <a:endParaRPr lang="en-US" sz="1400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643702" y="4214818"/>
            <a:ext cx="25717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Construcción de las estrategias a partir de las conocidas.</a:t>
            </a:r>
            <a:endParaRPr lang="en-US" sz="14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786182" y="4143380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Totalmente conocido.</a:t>
            </a:r>
            <a:endParaRPr lang="en-US" sz="14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071538" y="414338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Falta de conceptos y/o estrategias mínimas.</a:t>
            </a:r>
            <a:endParaRPr lang="en-US" sz="14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7143768" y="5429264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Problema.</a:t>
            </a:r>
            <a:endParaRPr lang="en-US" sz="1400" b="1" dirty="0"/>
          </a:p>
        </p:txBody>
      </p:sp>
      <p:sp>
        <p:nvSpPr>
          <p:cNvPr id="21" name="20 CuadroTexto"/>
          <p:cNvSpPr txBox="1"/>
          <p:nvPr/>
        </p:nvSpPr>
        <p:spPr>
          <a:xfrm>
            <a:off x="4357686" y="5143512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Ejercicio.</a:t>
            </a:r>
            <a:endParaRPr lang="en-US" sz="1400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1571604" y="5143512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Problema.</a:t>
            </a:r>
            <a:endParaRPr lang="en-US" sz="1400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7072330" y="6215082"/>
            <a:ext cx="1500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Resolución.</a:t>
            </a:r>
            <a:endParaRPr lang="en-US" sz="1400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357686" y="5857892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Solución.</a:t>
            </a:r>
            <a:endParaRPr lang="en-US" sz="1400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428728" y="5929330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Abandono.</a:t>
            </a:r>
            <a:endParaRPr lang="en-US" sz="1400" b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3929058" y="2205800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Enfrentarse al problema</a:t>
            </a:r>
            <a:r>
              <a:rPr lang="es-AR" sz="1400" dirty="0" smtClean="0"/>
              <a:t>.</a:t>
            </a:r>
            <a:endParaRPr lang="en-US" sz="1400" dirty="0"/>
          </a:p>
        </p:txBody>
      </p:sp>
      <p:cxnSp>
        <p:nvCxnSpPr>
          <p:cNvPr id="27" name="26 Conector recto de flecha"/>
          <p:cNvCxnSpPr/>
          <p:nvPr/>
        </p:nvCxnSpPr>
        <p:spPr>
          <a:xfrm rot="5400000">
            <a:off x="4857752" y="1999446"/>
            <a:ext cx="42862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5145092" y="2562990"/>
            <a:ext cx="1998676" cy="357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10800000" flipV="1">
            <a:off x="2857488" y="2562990"/>
            <a:ext cx="2073290" cy="4286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rot="5400000">
            <a:off x="7501752" y="5999974"/>
            <a:ext cx="42862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rot="5400000">
            <a:off x="7501752" y="5214156"/>
            <a:ext cx="42862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rot="5400000">
            <a:off x="4715670" y="5714222"/>
            <a:ext cx="42862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rot="5400000">
            <a:off x="4644232" y="478552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 rot="5400000">
            <a:off x="1858150" y="5714222"/>
            <a:ext cx="42862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rot="5400000">
            <a:off x="1858150" y="4928404"/>
            <a:ext cx="42862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rot="16200000" flipH="1">
            <a:off x="7073124" y="3572671"/>
            <a:ext cx="571504" cy="5699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rot="10800000" flipV="1">
            <a:off x="4929190" y="3571876"/>
            <a:ext cx="2144728" cy="57150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rot="10800000" flipV="1">
            <a:off x="2143108" y="3571876"/>
            <a:ext cx="4930810" cy="500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357158" y="6286520"/>
            <a:ext cx="6143668" cy="30777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38100">
            <a:solidFill>
              <a:srgbClr val="627A32"/>
            </a:solidFill>
          </a:ln>
        </p:spPr>
        <p:txBody>
          <a:bodyPr wrap="square" rtlCol="0">
            <a:spAutoFit/>
          </a:bodyPr>
          <a:lstStyle/>
          <a:p>
            <a:r>
              <a:rPr lang="es-AR" sz="1400" b="1" dirty="0" smtClean="0"/>
              <a:t>Idea de problema en función  del que ha de resolverlo (</a:t>
            </a:r>
            <a:r>
              <a:rPr lang="es-AR" sz="1400" b="1" dirty="0" err="1" smtClean="0"/>
              <a:t>Oñorbe</a:t>
            </a:r>
            <a:r>
              <a:rPr lang="es-AR" sz="1400" b="1" dirty="0" smtClean="0"/>
              <a:t>, 1989).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3" grpId="1"/>
      <p:bldP spid="24" grpId="0"/>
      <p:bldP spid="25" grpId="0"/>
      <p:bldP spid="26" grpId="0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41" name="40 CuadroTexto"/>
          <p:cNvSpPr txBox="1"/>
          <p:nvPr/>
        </p:nvSpPr>
        <p:spPr>
          <a:xfrm>
            <a:off x="1142976" y="1643050"/>
            <a:ext cx="5643602" cy="36933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Situación problemática: “Abriendo cajas negras”.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714348" y="4786322"/>
            <a:ext cx="8001056" cy="156966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solidFill>
                  <a:schemeClr val="bg1"/>
                </a:solidFill>
              </a:rPr>
              <a:t>Únicamente podemos investigarlos a partir de los fenómenos macroscópicos que producen, (tales como cambios de fase o de temperatura, reacciones químicas, precipitaciones, dispersión de partículas que colisionen, interacción con campos eléctricos y/o magnéticos u otros) cuando son producidos de forma controlada en forma de experimentos, de los que se extraen datos, a partir de los cuales se obtienen hipótesis sobre la estructura interna de la materia.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500034" y="2566096"/>
            <a:ext cx="2928958" cy="107721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solidFill>
                  <a:schemeClr val="bg1"/>
                </a:solidFill>
              </a:rPr>
              <a:t>Esta actividad podría ser utilizada con alumnos cuando comienzan a investigar el comportamiento de la materia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786578" y="2285992"/>
            <a:ext cx="2071702" cy="181588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63500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chemeClr val="bg1"/>
                </a:solidFill>
              </a:rPr>
              <a:t>Todos estos fenómenos no pueden observarse "internamente", a nivel microscópico (lo que equivaldría a abrir la caja).</a:t>
            </a:r>
            <a:endParaRPr lang="en-US" sz="16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786182" y="2214554"/>
            <a:ext cx="1071570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chemeClr val="bg1"/>
                </a:solidFill>
              </a:rPr>
              <a:t>Átomos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786182" y="2714620"/>
            <a:ext cx="2357454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chemeClr val="bg1"/>
                </a:solidFill>
              </a:rPr>
              <a:t>Estructura atómica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786182" y="3143248"/>
            <a:ext cx="2357454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chemeClr val="bg1"/>
                </a:solidFill>
              </a:rPr>
              <a:t>Reacciones químicas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86182" y="3571876"/>
            <a:ext cx="2786082" cy="58477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chemeClr val="bg1"/>
                </a:solidFill>
              </a:rPr>
              <a:t>Células y sus componentes estructurales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Subtítulo"/>
          <p:cNvSpPr txBox="1">
            <a:spLocks/>
          </p:cNvSpPr>
          <p:nvPr/>
        </p:nvSpPr>
        <p:spPr bwMode="auto">
          <a:xfrm>
            <a:off x="0" y="0"/>
            <a:ext cx="1000125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endParaRPr lang="es-AR" sz="2200" i="1" dirty="0">
              <a:latin typeface="+mn-lt"/>
            </a:endParaRPr>
          </a:p>
        </p:txBody>
      </p: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323850" y="465138"/>
            <a:ext cx="6767513" cy="8925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+mn-lt"/>
              </a:rPr>
              <a:t>IV </a:t>
            </a:r>
            <a:r>
              <a:rPr lang="es-ES_tradnl" sz="28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Jornada </a:t>
            </a:r>
            <a:r>
              <a:rPr lang="es-ES_tradnl" sz="28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s regionales  de extensión e investigación</a:t>
            </a:r>
          </a:p>
          <a:p>
            <a:pPr>
              <a:defRPr/>
            </a:pPr>
            <a:r>
              <a:rPr lang="es-AR" sz="2400" b="1" i="1" dirty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d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e los 4 IES del Valle de </a:t>
            </a:r>
            <a:r>
              <a:rPr lang="es-AR" sz="2400" b="1" i="1" dirty="0" err="1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Uco</a:t>
            </a:r>
            <a:r>
              <a:rPr lang="es-AR" sz="2400" b="1" i="1" dirty="0" smtClean="0">
                <a:solidFill>
                  <a:schemeClr val="bg1">
                    <a:lumMod val="85000"/>
                  </a:schemeClr>
                </a:solidFill>
                <a:latin typeface="Monotype Corsiva" pitchFamily="66" charset="0"/>
              </a:rPr>
              <a:t>.</a:t>
            </a:r>
            <a:endParaRPr lang="es-AR" sz="2400" b="1" i="1" dirty="0">
              <a:solidFill>
                <a:schemeClr val="bg1">
                  <a:lumMod val="8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" name="Picture 7" descr="C:\Documents and Settings\Administrator\My Documents\Descargas\tsd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285750"/>
            <a:ext cx="1785937" cy="133985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 cmpd="thickThin">
            <a:solidFill>
              <a:schemeClr val="tx1"/>
            </a:solidFill>
          </a:ln>
        </p:spPr>
      </p:pic>
      <p:sp>
        <p:nvSpPr>
          <p:cNvPr id="40" name="39 CuadroTexto"/>
          <p:cNvSpPr txBox="1"/>
          <p:nvPr/>
        </p:nvSpPr>
        <p:spPr>
          <a:xfrm>
            <a:off x="571472" y="2786058"/>
            <a:ext cx="7929618" cy="338554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600" dirty="0">
                <a:solidFill>
                  <a:schemeClr val="bg1"/>
                </a:solidFill>
              </a:rPr>
              <a:t>A</a:t>
            </a:r>
            <a:r>
              <a:rPr lang="es-AR" sz="1600" dirty="0" smtClean="0">
                <a:solidFill>
                  <a:schemeClr val="bg1"/>
                </a:solidFill>
              </a:rPr>
              <a:t> los alumnos les debe quedar clara la diferencia entre un modelo y un sistema físico.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7158" y="5715016"/>
            <a:ext cx="8501090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solidFill>
                  <a:schemeClr val="bg1"/>
                </a:solidFill>
              </a:rPr>
              <a:t>Si se consigue orientar a los alumnos según esta perspectiva, estas experiencias puede servir muy bien para que los alumnos reflexionen sobre el objetivo de la ciencia, la experimentación con ensayos destructivos y no destructivos, sus limitaciones y su progreso.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5720" y="1862728"/>
            <a:ext cx="8286808" cy="584775"/>
          </a:xfrm>
          <a:prstGeom prst="rect">
            <a:avLst/>
          </a:prstGeom>
          <a:solidFill>
            <a:schemeClr val="accent5">
              <a:lumMod val="50000"/>
            </a:schemeClr>
          </a:solidFill>
          <a:ln w="63500">
            <a:solidFill>
              <a:schemeClr val="accent4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solidFill>
                  <a:schemeClr val="bg1"/>
                </a:solidFill>
              </a:rPr>
              <a:t>La </a:t>
            </a:r>
            <a:r>
              <a:rPr lang="es-AR" sz="1600" b="1" dirty="0" smtClean="0">
                <a:solidFill>
                  <a:schemeClr val="bg1"/>
                </a:solidFill>
              </a:rPr>
              <a:t>caja negra</a:t>
            </a:r>
            <a:r>
              <a:rPr lang="es-AR" sz="1600" dirty="0" smtClean="0">
                <a:solidFill>
                  <a:schemeClr val="bg1"/>
                </a:solidFill>
              </a:rPr>
              <a:t> es una metáfora para designar aquel elemento estructural de un modelo abstracto sobre el funcionamiento de un sistema que se halla entre la entrada y la salida.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142976" y="4143380"/>
            <a:ext cx="7500990" cy="107721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solidFill>
                  <a:schemeClr val="bg1"/>
                </a:solidFill>
              </a:rPr>
              <a:t>El modelo físico es una aproximación teórica a la realidad y nunca debe contradecir ninguno de los experimentos u observaciones. Los modelos, por lo tanto, se van refinando y mejorarlo con el tiempo, de forma que se vayan ajustando mejor a las nuevas observaciones del sistema físico.</a:t>
            </a:r>
            <a:endParaRPr lang="en-US" sz="16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142976" y="3357562"/>
            <a:ext cx="7500990" cy="584775"/>
          </a:xfrm>
          <a:prstGeom prst="rect">
            <a:avLst/>
          </a:prstGeom>
          <a:solidFill>
            <a:schemeClr val="accent2">
              <a:lumMod val="50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chemeClr val="bg1"/>
                </a:solidFill>
              </a:rPr>
              <a:t>El sistema físico es real, pero de él únicamente conocemos los fenómenos y lo observado en los experimentos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6" grpId="0" animBg="1"/>
      <p:bldP spid="7" grpId="0" animBg="1"/>
      <p:bldP spid="11" grpId="0" animBg="1"/>
      <p:bldP spid="1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1279</TotalTime>
  <Words>986</Words>
  <Application>Microsoft Office PowerPoint</Application>
  <PresentationFormat>Presentación en pantalla (4:3)</PresentationFormat>
  <Paragraphs>117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¿Cómo emplear estrategias metodológicas acordes a la nueva enseñanza de las Ciencias Naturales?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Pulgosa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Laboratorio de Ciencias Exactas y Naturales destinado a Docentes de la institución.  2da Etapa. </dc:title>
  <dc:creator>DiegoClaudia</dc:creator>
  <cp:lastModifiedBy>diegoclaudia</cp:lastModifiedBy>
  <cp:revision>177</cp:revision>
  <dcterms:created xsi:type="dcterms:W3CDTF">2011-10-12T23:32:19Z</dcterms:created>
  <dcterms:modified xsi:type="dcterms:W3CDTF">2013-10-18T15:15:01Z</dcterms:modified>
</cp:coreProperties>
</file>