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62" r:id="rId4"/>
    <p:sldId id="267" r:id="rId5"/>
    <p:sldId id="264" r:id="rId6"/>
    <p:sldId id="269" r:id="rId7"/>
    <p:sldId id="263" r:id="rId8"/>
    <p:sldId id="268" r:id="rId9"/>
    <p:sldId id="270" r:id="rId10"/>
    <p:sldId id="271" r:id="rId11"/>
    <p:sldId id="272" r:id="rId12"/>
    <p:sldId id="265" r:id="rId13"/>
    <p:sldId id="266" r:id="rId14"/>
    <p:sldId id="273" r:id="rId15"/>
    <p:sldId id="258" r:id="rId16"/>
    <p:sldId id="260" r:id="rId17"/>
    <p:sldId id="261" r:id="rId18"/>
    <p:sldId id="274" r:id="rId19"/>
    <p:sldId id="257" r:id="rId20"/>
    <p:sldId id="275" r:id="rId21"/>
    <p:sldId id="259" r:id="rId22"/>
    <p:sldId id="276" r:id="rId23"/>
    <p:sldId id="278" r:id="rId24"/>
    <p:sldId id="279" r:id="rId25"/>
    <p:sldId id="280" r:id="rId26"/>
    <p:sldId id="281" r:id="rId27"/>
    <p:sldId id="282" r:id="rId28"/>
    <p:sldId id="277" r:id="rId29"/>
    <p:sldId id="285" r:id="rId3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87" autoAdjust="0"/>
  </p:normalViewPr>
  <p:slideViewPr>
    <p:cSldViewPr>
      <p:cViewPr varScale="1">
        <p:scale>
          <a:sx n="44" d="100"/>
          <a:sy n="4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64C11DA-4046-4206-A37B-2337CFFBF7A6}" type="datetimeFigureOut">
              <a:rPr lang="es-AR" smtClean="0"/>
              <a:pPr/>
              <a:t>17/10/2013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3916F56-BDC5-42AF-A1BC-853A9A2B2F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1DA-4046-4206-A37B-2337CFFBF7A6}" type="datetimeFigureOut">
              <a:rPr lang="es-AR" smtClean="0"/>
              <a:pPr/>
              <a:t>17/10/2013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6F56-BDC5-42AF-A1BC-853A9A2B2F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1DA-4046-4206-A37B-2337CFFBF7A6}" type="datetimeFigureOut">
              <a:rPr lang="es-AR" smtClean="0"/>
              <a:pPr/>
              <a:t>17/10/2013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6F56-BDC5-42AF-A1BC-853A9A2B2F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64C11DA-4046-4206-A37B-2337CFFBF7A6}" type="datetimeFigureOut">
              <a:rPr lang="es-AR" smtClean="0"/>
              <a:pPr/>
              <a:t>17/10/2013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6F56-BDC5-42AF-A1BC-853A9A2B2F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64C11DA-4046-4206-A37B-2337CFFBF7A6}" type="datetimeFigureOut">
              <a:rPr lang="es-AR" smtClean="0"/>
              <a:pPr/>
              <a:t>17/10/2013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916F56-BDC5-42AF-A1BC-853A9A2B2F7A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64C11DA-4046-4206-A37B-2337CFFBF7A6}" type="datetimeFigureOut">
              <a:rPr lang="es-AR" smtClean="0"/>
              <a:pPr/>
              <a:t>17/10/2013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916F56-BDC5-42AF-A1BC-853A9A2B2F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64C11DA-4046-4206-A37B-2337CFFBF7A6}" type="datetimeFigureOut">
              <a:rPr lang="es-AR" smtClean="0"/>
              <a:pPr/>
              <a:t>17/10/2013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3916F56-BDC5-42AF-A1BC-853A9A2B2F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1DA-4046-4206-A37B-2337CFFBF7A6}" type="datetimeFigureOut">
              <a:rPr lang="es-AR" smtClean="0"/>
              <a:pPr/>
              <a:t>17/10/2013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6F56-BDC5-42AF-A1BC-853A9A2B2F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64C11DA-4046-4206-A37B-2337CFFBF7A6}" type="datetimeFigureOut">
              <a:rPr lang="es-AR" smtClean="0"/>
              <a:pPr/>
              <a:t>17/10/2013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916F56-BDC5-42AF-A1BC-853A9A2B2F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64C11DA-4046-4206-A37B-2337CFFBF7A6}" type="datetimeFigureOut">
              <a:rPr lang="es-AR" smtClean="0"/>
              <a:pPr/>
              <a:t>17/10/2013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3916F56-BDC5-42AF-A1BC-853A9A2B2F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64C11DA-4046-4206-A37B-2337CFFBF7A6}" type="datetimeFigureOut">
              <a:rPr lang="es-AR" smtClean="0"/>
              <a:pPr/>
              <a:t>17/10/2013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916F56-BDC5-42AF-A1BC-853A9A2B2F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64C11DA-4046-4206-A37B-2337CFFBF7A6}" type="datetimeFigureOut">
              <a:rPr lang="es-AR" smtClean="0"/>
              <a:pPr/>
              <a:t>17/10/2013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916F56-BDC5-42AF-A1BC-853A9A2B2F7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225402"/>
          </a:xfrm>
        </p:spPr>
        <p:txBody>
          <a:bodyPr>
            <a:normAutofit/>
          </a:bodyPr>
          <a:lstStyle/>
          <a:p>
            <a:r>
              <a:rPr lang="es-AR" sz="4400" dirty="0" smtClean="0">
                <a:latin typeface="Arial Rounded MT Bold" pitchFamily="34" charset="0"/>
              </a:rPr>
              <a:t>JORNADAS DE LOS CUATRO IES…VALLE DE UCO…………..octubre 2013</a:t>
            </a:r>
            <a:endParaRPr lang="es-AR" sz="4400" dirty="0">
              <a:latin typeface="Arial Rounded MT Bold" pitchFamily="34" charset="0"/>
            </a:endParaRPr>
          </a:p>
        </p:txBody>
      </p:sp>
      <p:pic>
        <p:nvPicPr>
          <p:cNvPr id="1029" name="Picture 5" descr="C:\Users\NANCY MARTINI\Pictures\DIQUE Y SAN CARLOS)\DSCF1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3842345" cy="2881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latin typeface="Arial Rounded MT Bold" pitchFamily="34" charset="0"/>
              </a:rPr>
              <a:t>FRENTE A ESTOS PROBLEMAS NUTRICIONALES </a:t>
            </a:r>
            <a:r>
              <a:rPr lang="es-AR" b="1" dirty="0" smtClean="0"/>
              <a:t>…….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latin typeface="Arial Rounded MT Bold" pitchFamily="34" charset="0"/>
              </a:rPr>
              <a:t>LA SALIDA ES :</a:t>
            </a:r>
          </a:p>
          <a:p>
            <a:endParaRPr lang="es-A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3600" b="1" dirty="0" smtClean="0">
                <a:latin typeface="Arial Rounded MT Bold" pitchFamily="34" charset="0"/>
              </a:rPr>
              <a:t>LA EDUCACION NUTRICIONAL TENDIENTE A TENER UNA ALIMENTACION SALUDABLE</a:t>
            </a:r>
            <a:endParaRPr lang="es-AR" sz="36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s-AR" sz="4400" dirty="0" smtClean="0"/>
          </a:p>
          <a:p>
            <a:pPr algn="ctr"/>
            <a:r>
              <a:rPr lang="es-AR" sz="4400" dirty="0" smtClean="0">
                <a:latin typeface="Arial Rounded MT Bold" pitchFamily="34" charset="0"/>
              </a:rPr>
              <a:t>PERO…… UN OBSTÁCULO SON ….. </a:t>
            </a:r>
            <a:endParaRPr lang="es-AR" sz="4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 Rounded MT Bold" pitchFamily="34" charset="0"/>
              </a:rPr>
              <a:t>LOS MITOS ALIMENTARIOS Y ALGUNOS DE ELLOS …….</a:t>
            </a:r>
            <a:endParaRPr lang="es-AR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b="1" dirty="0" smtClean="0">
                <a:latin typeface="Arial Rounded MT Bold" pitchFamily="34" charset="0"/>
              </a:rPr>
              <a:t>La leche es necesaria para el crecimiento de los niños y no tanto para los adultos</a:t>
            </a:r>
          </a:p>
          <a:p>
            <a:r>
              <a:rPr lang="es-AR" b="1" dirty="0" smtClean="0">
                <a:latin typeface="Arial Rounded MT Bold" pitchFamily="34" charset="0"/>
              </a:rPr>
              <a:t>Si los niños toman leche no hay que preocuparse si no comen otros alimentos</a:t>
            </a:r>
          </a:p>
          <a:p>
            <a:r>
              <a:rPr lang="es-AR" b="1" dirty="0" smtClean="0">
                <a:latin typeface="Arial Rounded MT Bold" pitchFamily="34" charset="0"/>
              </a:rPr>
              <a:t>Desde chiquitos pueden tomar té y otras infusiones porque no son dañinas</a:t>
            </a:r>
          </a:p>
          <a:p>
            <a:r>
              <a:rPr lang="es-AR" b="1" dirty="0" smtClean="0">
                <a:latin typeface="Arial Rounded MT Bold" pitchFamily="34" charset="0"/>
              </a:rPr>
              <a:t>Si han tomado una buena merienda no importa si cenan o no. </a:t>
            </a:r>
          </a:p>
          <a:p>
            <a:pPr>
              <a:buNone/>
            </a:pPr>
            <a:endParaRPr lang="es-AR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 Rounded MT Bold" pitchFamily="34" charset="0"/>
              </a:rPr>
              <a:t>MAS MITOS…………………</a:t>
            </a:r>
            <a:endParaRPr lang="es-AR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 smtClean="0">
                <a:latin typeface="Arial Rounded MT Bold" pitchFamily="34" charset="0"/>
              </a:rPr>
              <a:t>Mientras coman …..</a:t>
            </a:r>
          </a:p>
          <a:p>
            <a:r>
              <a:rPr lang="es-AR" b="1" dirty="0" smtClean="0">
                <a:latin typeface="Arial Rounded MT Bold" pitchFamily="34" charset="0"/>
              </a:rPr>
              <a:t>Si están gorditos están sanitos..</a:t>
            </a:r>
          </a:p>
          <a:p>
            <a:r>
              <a:rPr lang="es-AR" b="1" dirty="0" smtClean="0">
                <a:latin typeface="Arial Rounded MT Bold" pitchFamily="34" charset="0"/>
              </a:rPr>
              <a:t>Cuando se padece diarrea es importante consumir yogur..</a:t>
            </a:r>
          </a:p>
          <a:p>
            <a:r>
              <a:rPr lang="es-AR" b="1" dirty="0" smtClean="0">
                <a:latin typeface="Arial Rounded MT Bold" pitchFamily="34" charset="0"/>
              </a:rPr>
              <a:t>Los cereales integrales no tienen muchas calorías o sea no engordan..</a:t>
            </a:r>
          </a:p>
          <a:p>
            <a:r>
              <a:rPr lang="es-AR" b="1" dirty="0" smtClean="0">
                <a:latin typeface="Arial Rounded MT Bold" pitchFamily="34" charset="0"/>
              </a:rPr>
              <a:t>Es importante consumir cerca de dos litros de agua diarios…</a:t>
            </a:r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 Rounded MT Bold" pitchFamily="34" charset="0"/>
              </a:rPr>
              <a:t>MAS MITOS…………………..</a:t>
            </a:r>
            <a:endParaRPr lang="es-AR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 smtClean="0">
                <a:latin typeface="Arial Rounded MT Bold" pitchFamily="34" charset="0"/>
              </a:rPr>
              <a:t>Evitar una comida adelgaza</a:t>
            </a:r>
          </a:p>
          <a:p>
            <a:r>
              <a:rPr lang="es-AR" b="1" dirty="0" smtClean="0">
                <a:latin typeface="Arial Rounded MT Bold" pitchFamily="34" charset="0"/>
              </a:rPr>
              <a:t>La miel no engorda y la pueden utilizar los diabéticos</a:t>
            </a:r>
          </a:p>
          <a:p>
            <a:r>
              <a:rPr lang="es-AR" b="1" dirty="0" smtClean="0">
                <a:latin typeface="Arial Rounded MT Bold" pitchFamily="34" charset="0"/>
              </a:rPr>
              <a:t>Los diabéticos no deben consumir hidratos de carbono</a:t>
            </a:r>
          </a:p>
          <a:p>
            <a:r>
              <a:rPr lang="es-AR" b="1" dirty="0" smtClean="0">
                <a:latin typeface="Arial Rounded MT Bold" pitchFamily="34" charset="0"/>
              </a:rPr>
              <a:t>Para bajar de peso no consumir, pan, pastas, pan , </a:t>
            </a:r>
            <a:r>
              <a:rPr lang="es-AR" b="1" dirty="0" err="1" smtClean="0">
                <a:latin typeface="Arial Rounded MT Bold" pitchFamily="34" charset="0"/>
              </a:rPr>
              <a:t>etc</a:t>
            </a:r>
            <a:r>
              <a:rPr lang="es-AR" b="1" dirty="0" smtClean="0">
                <a:latin typeface="Arial Rounded MT Bold" pitchFamily="34" charset="0"/>
              </a:rPr>
              <a:t>….</a:t>
            </a:r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b="1" dirty="0" smtClean="0"/>
              <a:t>En nuestros tiempos ha habido pérdida de esquemas tradicionales alimentarios y cambios </a:t>
            </a:r>
            <a:r>
              <a:rPr lang="es-AR" sz="3200" b="1" dirty="0" err="1" smtClean="0"/>
              <a:t>cuanticualitativos</a:t>
            </a:r>
            <a:r>
              <a:rPr lang="es-AR" sz="3200" b="1" dirty="0" smtClean="0"/>
              <a:t> en la alimentación</a:t>
            </a:r>
            <a:endParaRPr lang="es-AR" sz="32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92779" y="2455994"/>
            <a:ext cx="4558442" cy="34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r>
              <a:rPr lang="es-AR" sz="3600" b="1" dirty="0" smtClean="0"/>
              <a:t>ALIMENTOS QUE SE CONSUMEN EN CANTIDAD MAYOR A LA RECOMENDADA</a:t>
            </a:r>
            <a:endParaRPr lang="es-AR" sz="3600" b="1" dirty="0"/>
          </a:p>
        </p:txBody>
      </p:sp>
      <p:pic>
        <p:nvPicPr>
          <p:cNvPr id="4" name="Picture 3" descr="escanear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2618148"/>
            <a:ext cx="5076055" cy="4239852"/>
          </a:xfrm>
        </p:spPr>
      </p:pic>
      <p:pic>
        <p:nvPicPr>
          <p:cNvPr id="5" name="Picture 9" descr="escanear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23925" y="1555768"/>
            <a:ext cx="3268355" cy="2521303"/>
          </a:xfrm>
          <a:prstGeom prst="rect">
            <a:avLst/>
          </a:prstGeom>
        </p:spPr>
      </p:pic>
      <p:pic>
        <p:nvPicPr>
          <p:cNvPr id="6" name="Picture 4" descr="escanear0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9"/>
            <a:ext cx="30598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escanear0007"/>
          <p:cNvPicPr>
            <a:picLocks noChangeAspect="1" noChangeArrowheads="1"/>
          </p:cNvPicPr>
          <p:nvPr/>
        </p:nvPicPr>
        <p:blipFill>
          <a:blip r:embed="rId5" cstate="print"/>
          <a:srcRect r="6448" b="8664"/>
          <a:stretch>
            <a:fillRect/>
          </a:stretch>
        </p:blipFill>
        <p:spPr bwMode="auto">
          <a:xfrm>
            <a:off x="0" y="4510744"/>
            <a:ext cx="2627784" cy="23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scanear00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250" y="2133600"/>
            <a:ext cx="2227263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b="1" dirty="0" smtClean="0"/>
              <a:t>TAMAÑO DE LAS PORCIONES Y PRECIOS</a:t>
            </a:r>
            <a:endParaRPr lang="es-AR" b="1" dirty="0"/>
          </a:p>
        </p:txBody>
      </p:sp>
      <p:pic>
        <p:nvPicPr>
          <p:cNvPr id="4" name="Picture 3" descr="Picture 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24000"/>
          </a:blip>
          <a:srcRect l="65762" t="4811" r="1949" b="46852"/>
          <a:stretch>
            <a:fillRect/>
          </a:stretch>
        </p:blipFill>
        <p:spPr bwMode="auto">
          <a:xfrm>
            <a:off x="636939" y="1700808"/>
            <a:ext cx="3214981" cy="512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icture 002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 l="63889" t="54349" r="3641" b="3253"/>
          <a:stretch>
            <a:fillRect/>
          </a:stretch>
        </p:blipFill>
        <p:spPr bwMode="auto">
          <a:xfrm>
            <a:off x="4788024" y="1776405"/>
            <a:ext cx="3974360" cy="508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AR" sz="4400" dirty="0" smtClean="0"/>
          </a:p>
          <a:p>
            <a:r>
              <a:rPr lang="es-AR" sz="4400" dirty="0" smtClean="0">
                <a:latin typeface="Arial Rounded MT Bold" pitchFamily="34" charset="0"/>
              </a:rPr>
              <a:t>QUE HACER ENTONCES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AR" b="1" dirty="0" smtClean="0">
                <a:latin typeface="Arial Rounded MT Bold" pitchFamily="34" charset="0"/>
              </a:rPr>
              <a:t>CONOCER Y MODIFICAR NUESTROS HÁBITOS ALIMENTARIOS POR HÁBITOS MÁS SALUDABLES Y TRASMITIRLOS A LOS NIÑOS ESPECIALMENTE, PUES ES EN ESTA ETAPA DE LA VIDA EN LA QUE SE FORMAN LOS MISMOS. </a:t>
            </a:r>
            <a:endParaRPr lang="es-AR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4800" dirty="0" smtClean="0">
                <a:latin typeface="Arial Rounded MT Bold" pitchFamily="34" charset="0"/>
              </a:rPr>
              <a:t/>
            </a:r>
            <a:br>
              <a:rPr lang="es-AR" sz="4800" dirty="0" smtClean="0">
                <a:latin typeface="Arial Rounded MT Bold" pitchFamily="34" charset="0"/>
              </a:rPr>
            </a:br>
            <a:r>
              <a:rPr lang="es-AR" sz="4800" dirty="0" smtClean="0">
                <a:latin typeface="Arial Rounded MT Bold" pitchFamily="34" charset="0"/>
              </a:rPr>
              <a:t/>
            </a:r>
            <a:br>
              <a:rPr lang="es-AR" sz="4800" dirty="0" smtClean="0">
                <a:latin typeface="Arial Rounded MT Bold" pitchFamily="34" charset="0"/>
              </a:rPr>
            </a:br>
            <a:r>
              <a:rPr lang="es-AR" sz="4800" dirty="0" smtClean="0">
                <a:latin typeface="Arial Rounded MT Bold" pitchFamily="34" charset="0"/>
              </a:rPr>
              <a:t/>
            </a:r>
            <a:br>
              <a:rPr lang="es-AR" sz="4800" dirty="0" smtClean="0">
                <a:latin typeface="Arial Rounded MT Bold" pitchFamily="34" charset="0"/>
              </a:rPr>
            </a:br>
            <a:r>
              <a:rPr lang="es-AR" sz="4800" dirty="0" smtClean="0">
                <a:latin typeface="Arial Rounded MT Bold" pitchFamily="34" charset="0"/>
              </a:rPr>
              <a:t/>
            </a:r>
            <a:br>
              <a:rPr lang="es-AR" sz="4800" dirty="0" smtClean="0">
                <a:latin typeface="Arial Rounded MT Bold" pitchFamily="34" charset="0"/>
              </a:rPr>
            </a:br>
            <a:r>
              <a:rPr lang="es-AR" sz="4800" dirty="0" smtClean="0">
                <a:latin typeface="Arial Rounded MT Bold" pitchFamily="34" charset="0"/>
              </a:rPr>
              <a:t>ALIMENTACIÓN SALUDABLE Y ALGUNOS DE SUS MITOS….</a:t>
            </a:r>
            <a:endParaRPr lang="es-AR" sz="48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r>
              <a:rPr lang="es-AR" dirty="0" err="1" smtClean="0"/>
              <a:t>Prof.Mgter</a:t>
            </a:r>
            <a:r>
              <a:rPr lang="es-AR" dirty="0" smtClean="0"/>
              <a:t>. M. Elena Salomón</a:t>
            </a:r>
          </a:p>
          <a:p>
            <a:r>
              <a:rPr lang="es-AR" dirty="0" smtClean="0"/>
              <a:t>Prof. Lic. En Nutrición Nancy Martini</a:t>
            </a:r>
            <a:endParaRPr lang="es-A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sz="4400" dirty="0" smtClean="0">
                <a:latin typeface="Arial Rounded MT Bold" pitchFamily="34" charset="0"/>
              </a:rPr>
              <a:t>¿COMO LO HACEMOS ?</a:t>
            </a:r>
            <a:endParaRPr lang="es-AR" sz="4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TIPO Y CANTIDADES DE ALIMENTOS RECOMENDADOS EN GRAFICOS</a:t>
            </a:r>
            <a:endParaRPr lang="es-AR" b="1" dirty="0"/>
          </a:p>
        </p:txBody>
      </p:sp>
      <p:pic>
        <p:nvPicPr>
          <p:cNvPr id="4" name="3 Marcador de contenido" descr="untitledGUI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81497"/>
            <a:ext cx="3061229" cy="287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Imagen" descr="piramideconsumore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73424"/>
            <a:ext cx="39964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 Imagen" descr="piramidenutricionalrecomendad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52242"/>
            <a:ext cx="2376264" cy="20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 Rounded MT Bold" pitchFamily="34" charset="0"/>
              </a:rPr>
              <a:t>GRAFICA DE LA ALIMENTACION SALUDABLE</a:t>
            </a:r>
            <a:endParaRPr lang="es-AR" dirty="0">
              <a:latin typeface="Arial Rounded MT Bold" pitchFamily="34" charset="0"/>
            </a:endParaRPr>
          </a:p>
        </p:txBody>
      </p:sp>
      <p:pic>
        <p:nvPicPr>
          <p:cNvPr id="4" name="Picture 7" descr="C:\Mis documentos\Ovalo redibujado s te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8407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 Rounded MT Bold" pitchFamily="34" charset="0"/>
              </a:rPr>
              <a:t>MENSAJES PARA UNA ALIMENTACION SALUDABLE</a:t>
            </a:r>
            <a:endParaRPr lang="es-AR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 smtClean="0"/>
          </a:p>
          <a:p>
            <a:r>
              <a:rPr lang="es-AR" b="1" dirty="0" smtClean="0">
                <a:latin typeface="Arial Rounded MT Bold" pitchFamily="34" charset="0"/>
              </a:rPr>
              <a:t>PARA VIVIR CON SALUD ES BUENO……</a:t>
            </a:r>
            <a:endParaRPr lang="es-AR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1- </a:t>
            </a:r>
            <a:r>
              <a:rPr lang="es-AR" b="1" dirty="0" smtClean="0">
                <a:latin typeface="Arial Rounded MT Bold" pitchFamily="34" charset="0"/>
              </a:rPr>
              <a:t>comer con moderación e incluir alimentos variados en cada comida</a:t>
            </a:r>
          </a:p>
          <a:p>
            <a:endParaRPr lang="es-AR" b="1" dirty="0" smtClean="0">
              <a:latin typeface="Arial Rounded MT Bold" pitchFamily="34" charset="0"/>
            </a:endParaRPr>
          </a:p>
          <a:p>
            <a:r>
              <a:rPr lang="es-AR" b="1" dirty="0" smtClean="0">
                <a:latin typeface="Arial Rounded MT Bold" pitchFamily="34" charset="0"/>
              </a:rPr>
              <a:t>2- consumir todos los días leche, yogures o quesos. Es necesario en todas las edades .</a:t>
            </a:r>
          </a:p>
          <a:p>
            <a:endParaRPr lang="es-AR" b="1" dirty="0" smtClean="0">
              <a:latin typeface="Arial Rounded MT Bold" pitchFamily="34" charset="0"/>
            </a:endParaRPr>
          </a:p>
          <a:p>
            <a:r>
              <a:rPr lang="es-AR" b="1" dirty="0" smtClean="0">
                <a:latin typeface="Arial Rounded MT Bold" pitchFamily="34" charset="0"/>
              </a:rPr>
              <a:t>3- comer diariamente frutas y verduras de todo tipo y color. </a:t>
            </a:r>
            <a:endParaRPr lang="es-AR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latin typeface="Arial Rounded MT Bold" pitchFamily="34" charset="0"/>
              </a:rPr>
              <a:t>4- </a:t>
            </a:r>
            <a:r>
              <a:rPr lang="es-AR" b="1" dirty="0" smtClean="0">
                <a:latin typeface="Arial Rounded MT Bold" pitchFamily="34" charset="0"/>
              </a:rPr>
              <a:t>comer una amplia variedad de carnes rojas y blancas retirando la grasa visible.</a:t>
            </a:r>
          </a:p>
          <a:p>
            <a:endParaRPr lang="es-AR" b="1" dirty="0" smtClean="0">
              <a:latin typeface="Arial Rounded MT Bold" pitchFamily="34" charset="0"/>
            </a:endParaRPr>
          </a:p>
          <a:p>
            <a:r>
              <a:rPr lang="es-AR" b="1" dirty="0" smtClean="0">
                <a:latin typeface="Arial Rounded MT Bold" pitchFamily="34" charset="0"/>
              </a:rPr>
              <a:t>5- preparar las comidas con aceite preferentemente crudo y evitar la grasa para cocinar.</a:t>
            </a:r>
          </a:p>
          <a:p>
            <a:r>
              <a:rPr lang="es-AR" b="1" dirty="0" smtClean="0">
                <a:latin typeface="Arial Rounded MT Bold" pitchFamily="34" charset="0"/>
              </a:rPr>
              <a:t>6- disminuir el consumo de azúcar y sal.</a:t>
            </a:r>
            <a:endParaRPr lang="es-AR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 smtClean="0"/>
              <a:t>7- </a:t>
            </a:r>
            <a:r>
              <a:rPr lang="es-AR" b="1" dirty="0" smtClean="0">
                <a:latin typeface="Arial Rounded MT Bold" pitchFamily="34" charset="0"/>
              </a:rPr>
              <a:t>consumir variedad de panes, cereales,  pastas, harinas, féculas y legumbres.</a:t>
            </a:r>
          </a:p>
          <a:p>
            <a:endParaRPr lang="es-AR" b="1" dirty="0" smtClean="0">
              <a:latin typeface="Arial Rounded MT Bold" pitchFamily="34" charset="0"/>
            </a:endParaRPr>
          </a:p>
          <a:p>
            <a:r>
              <a:rPr lang="es-AR" b="1" dirty="0" smtClean="0">
                <a:latin typeface="Arial Rounded MT Bold" pitchFamily="34" charset="0"/>
              </a:rPr>
              <a:t>8- disminuir el consumo de alcohol y evitarlo en niños, adolescentes, embarazadas y madres lactantes</a:t>
            </a:r>
            <a:r>
              <a:rPr lang="es-AR" dirty="0" smtClean="0">
                <a:latin typeface="Arial Rounded MT Bold" pitchFamily="34" charset="0"/>
              </a:rPr>
              <a:t>.</a:t>
            </a:r>
            <a:endParaRPr lang="es-AR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latin typeface="Arial Rounded MT Bold" pitchFamily="34" charset="0"/>
              </a:rPr>
              <a:t>9- </a:t>
            </a:r>
            <a:r>
              <a:rPr lang="es-AR" b="1" dirty="0" smtClean="0">
                <a:latin typeface="Arial Rounded MT Bold" pitchFamily="34" charset="0"/>
              </a:rPr>
              <a:t>tomar abundante cantidad de agua potable durante todo el día.</a:t>
            </a:r>
          </a:p>
          <a:p>
            <a:endParaRPr lang="es-AR" b="1" dirty="0" smtClean="0">
              <a:latin typeface="Arial Rounded MT Bold" pitchFamily="34" charset="0"/>
            </a:endParaRPr>
          </a:p>
          <a:p>
            <a:r>
              <a:rPr lang="es-AR" b="1" dirty="0" smtClean="0">
                <a:latin typeface="Arial Rounded MT Bold" pitchFamily="34" charset="0"/>
              </a:rPr>
              <a:t>10- aprovechar el momento de las comidas para el encuentro y diálogo con otros. </a:t>
            </a:r>
            <a:endParaRPr lang="es-AR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 Rounded MT Bold" pitchFamily="34" charset="0"/>
              </a:rPr>
              <a:t>LES PROPONEMOS</a:t>
            </a:r>
            <a:r>
              <a:rPr lang="es-AR" dirty="0" smtClean="0">
                <a:latin typeface="Arial Rounded MT Bold" pitchFamily="34" charset="0"/>
              </a:rPr>
              <a:t>……</a:t>
            </a:r>
            <a:endParaRPr lang="es-AR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 smtClean="0">
                <a:latin typeface="Arial Rounded MT Bold" pitchFamily="34" charset="0"/>
              </a:rPr>
              <a:t>Que en base a lo escuchado propongan tres acciones concretas para llevar a cabo especialmente en la escuela </a:t>
            </a:r>
          </a:p>
          <a:p>
            <a:r>
              <a:rPr lang="es-AR" b="1" dirty="0" smtClean="0">
                <a:latin typeface="Arial Rounded MT Bold" pitchFamily="34" charset="0"/>
              </a:rPr>
              <a:t>Que realicen una lista de probables alimentos saludables para incluir en los kioscos escolares (o no )  como opciones a las tradicionales meriendas. </a:t>
            </a:r>
          </a:p>
          <a:p>
            <a:endParaRPr lang="es-AR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AR" sz="5400" dirty="0" smtClean="0">
                <a:latin typeface="Arial Rounded MT Bold" pitchFamily="34" charset="0"/>
              </a:rPr>
              <a:t>MUCHAS GRACIAS POR SU ATENCIÓN !</a:t>
            </a:r>
            <a:endParaRPr lang="es-AR" sz="54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¿QUE ES ALIMENTACIÓN SALUDABLE ?</a:t>
            </a:r>
            <a:endParaRPr lang="es-A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611560" y="1628800"/>
            <a:ext cx="79928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AR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Es aquella  que satisface las necesidades nutricionales de cada individuo para prevenir carencias  o excesos, </a:t>
            </a:r>
          </a:p>
          <a:p>
            <a:pPr algn="ctr">
              <a:lnSpc>
                <a:spcPct val="150000"/>
              </a:lnSpc>
              <a:defRPr/>
            </a:pPr>
            <a:endParaRPr lang="es-AR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AR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pero además , incluye la selección de alimentos que en su conjunto promuevan un mejor estado de nutrición y de salud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 Rounded MT Bold" pitchFamily="34" charset="0"/>
              </a:rPr>
              <a:t>ALIMENTACION SALUDABLE</a:t>
            </a:r>
            <a:endParaRPr lang="es-AR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AR" b="1" dirty="0" smtClean="0">
                <a:latin typeface="Arial Rounded MT Bold" pitchFamily="34" charset="0"/>
              </a:rPr>
              <a:t>La alimentación forma parte de un estilo de vida y se encuentra íntimamente ligada al estado de salud de un individuo y de una comunidad</a:t>
            </a:r>
          </a:p>
          <a:p>
            <a:pPr>
              <a:lnSpc>
                <a:spcPct val="150000"/>
              </a:lnSpc>
            </a:pPr>
            <a:r>
              <a:rPr lang="es-AR" b="1" dirty="0" smtClean="0">
                <a:latin typeface="Arial Rounded MT Bold" pitchFamily="34" charset="0"/>
              </a:rPr>
              <a:t>Un alimento o una dieta en particular no pueden evitar que aparezca una enfermedad pero si disminuye el riesgo a padecerla</a:t>
            </a:r>
            <a:r>
              <a:rPr lang="es-AR" dirty="0" smtClean="0"/>
              <a:t>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 Rounded MT Bold" pitchFamily="34" charset="0"/>
              </a:rPr>
              <a:t>¿  </a:t>
            </a:r>
            <a:r>
              <a:rPr lang="es-AR" b="1" dirty="0" smtClean="0">
                <a:latin typeface="Arial Rounded MT Bold" pitchFamily="34" charset="0"/>
              </a:rPr>
              <a:t>CUÁLES SON NUESTROS MAYORES PROBLEMAS EN NUTRICIÓN </a:t>
            </a:r>
            <a:r>
              <a:rPr lang="es-AR" dirty="0" smtClean="0"/>
              <a:t>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353347"/>
          </a:xfrm>
        </p:spPr>
        <p:txBody>
          <a:bodyPr>
            <a:normAutofit fontScale="92500" lnSpcReduction="20000"/>
          </a:bodyPr>
          <a:lstStyle/>
          <a:p>
            <a:endParaRPr lang="es-AR" b="1" dirty="0" smtClean="0"/>
          </a:p>
          <a:p>
            <a:r>
              <a:rPr lang="es-AR" b="1" dirty="0" smtClean="0">
                <a:latin typeface="Arial Rounded MT Bold" pitchFamily="34" charset="0"/>
              </a:rPr>
              <a:t>DESNUTRICION (AGUDA O CRÓNICA)</a:t>
            </a:r>
          </a:p>
          <a:p>
            <a:pPr>
              <a:buNone/>
            </a:pPr>
            <a:endParaRPr lang="es-AR" b="1" dirty="0" smtClean="0">
              <a:latin typeface="Arial Rounded MT Bold" pitchFamily="34" charset="0"/>
            </a:endParaRPr>
          </a:p>
          <a:p>
            <a:r>
              <a:rPr lang="es-AR" b="1" dirty="0" smtClean="0">
                <a:latin typeface="Arial Rounded MT Bold" pitchFamily="34" charset="0"/>
              </a:rPr>
              <a:t>ENFERMEDADES CRÓNICAS NO TRASMISIBLES (OBESIDAD Y SOBREPESO, DIABETES, HTA , DISLIPIDEMIAS)</a:t>
            </a:r>
          </a:p>
          <a:p>
            <a:pPr>
              <a:buNone/>
            </a:pPr>
            <a:endParaRPr lang="es-AR" b="1" dirty="0" smtClean="0">
              <a:latin typeface="Arial Rounded MT Bold" pitchFamily="34" charset="0"/>
            </a:endParaRPr>
          </a:p>
          <a:p>
            <a:r>
              <a:rPr lang="es-AR" b="1" dirty="0" smtClean="0">
                <a:latin typeface="Arial Rounded MT Bold" pitchFamily="34" charset="0"/>
              </a:rPr>
              <a:t>DESNUTRICION OCULTA (FALTA DE VITAMINAS O MINERALES , EJ . ANEMIA, HIPOCALCEMIA,) 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/>
          <a:lstStyle/>
          <a:p>
            <a:r>
              <a:rPr lang="es-AR" b="1" dirty="0" smtClean="0">
                <a:latin typeface="Arial Rounded MT Bold" pitchFamily="34" charset="0"/>
              </a:rPr>
              <a:t>EN NUESTROS NIÑOS</a:t>
            </a:r>
            <a:r>
              <a:rPr lang="es-AR" dirty="0" smtClean="0"/>
              <a:t>….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 smtClean="0">
                <a:latin typeface="Arial Rounded MT Bold" pitchFamily="34" charset="0"/>
              </a:rPr>
              <a:t>ANEMIA</a:t>
            </a:r>
          </a:p>
          <a:p>
            <a:endParaRPr lang="es-AR" b="1" dirty="0" smtClean="0">
              <a:latin typeface="Arial Rounded MT Bold" pitchFamily="34" charset="0"/>
            </a:endParaRPr>
          </a:p>
          <a:p>
            <a:r>
              <a:rPr lang="es-AR" b="1" dirty="0" smtClean="0">
                <a:latin typeface="Arial Rounded MT Bold" pitchFamily="34" charset="0"/>
              </a:rPr>
              <a:t>SOBREPESO Y OBESIDAD</a:t>
            </a:r>
          </a:p>
          <a:p>
            <a:endParaRPr lang="es-AR" b="1" dirty="0" smtClean="0">
              <a:latin typeface="Arial Rounded MT Bold" pitchFamily="34" charset="0"/>
            </a:endParaRPr>
          </a:p>
          <a:p>
            <a:r>
              <a:rPr lang="es-AR" b="1" dirty="0" smtClean="0">
                <a:latin typeface="Arial Rounded MT Bold" pitchFamily="34" charset="0"/>
              </a:rPr>
              <a:t>BAJA TALLA (DESNUTRICIÓN CRÓNICA</a:t>
            </a:r>
            <a:r>
              <a:rPr lang="es-AR" dirty="0" smtClean="0"/>
              <a:t>)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ALGUNOS DATOS NOS LLAMAN LA ATENCION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latin typeface="Arial Rounded MT Bold" pitchFamily="34" charset="0"/>
              </a:rPr>
              <a:t>Médicos del hospital Universitario relevaron escuelas de </a:t>
            </a:r>
            <a:r>
              <a:rPr lang="es-AR" dirty="0" err="1" smtClean="0">
                <a:latin typeface="Arial Rounded MT Bold" pitchFamily="34" charset="0"/>
              </a:rPr>
              <a:t>Mza</a:t>
            </a:r>
            <a:r>
              <a:rPr lang="es-AR" dirty="0" smtClean="0">
                <a:latin typeface="Arial Rounded MT Bold" pitchFamily="34" charset="0"/>
              </a:rPr>
              <a:t>.( octubre de 2011 a enero de 2013)  :</a:t>
            </a:r>
          </a:p>
          <a:p>
            <a:r>
              <a:rPr lang="es-AR" dirty="0" smtClean="0">
                <a:latin typeface="Arial Rounded MT Bold" pitchFamily="34" charset="0"/>
              </a:rPr>
              <a:t>19,1% presentaban obesidad</a:t>
            </a:r>
          </a:p>
          <a:p>
            <a:r>
              <a:rPr lang="es-AR" dirty="0" smtClean="0">
                <a:latin typeface="Arial Rounded MT Bold" pitchFamily="34" charset="0"/>
              </a:rPr>
              <a:t>18,9 % presentaban sobrepeso</a:t>
            </a:r>
          </a:p>
          <a:p>
            <a:r>
              <a:rPr lang="es-AR" dirty="0" smtClean="0">
                <a:solidFill>
                  <a:srgbClr val="FF0000"/>
                </a:solidFill>
                <a:latin typeface="Arial Rounded MT Bold" pitchFamily="34" charset="0"/>
              </a:rPr>
              <a:t>90 % eran sedentarios </a:t>
            </a:r>
            <a:endParaRPr lang="es-AR" dirty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s-AR" dirty="0" smtClean="0">
                <a:solidFill>
                  <a:srgbClr val="FF0000"/>
                </a:solidFill>
                <a:latin typeface="Arial Rounded MT Bold" pitchFamily="34" charset="0"/>
              </a:rPr>
              <a:t>Segmento de edad más crítico 7 a 9 años</a:t>
            </a:r>
            <a:endParaRPr lang="es-AR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 Rounded MT Bold" pitchFamily="34" charset="0"/>
              </a:rPr>
              <a:t>EN LOS ADULTOS…..</a:t>
            </a:r>
            <a:endParaRPr lang="es-AR" b="1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AR" b="1" dirty="0" smtClean="0">
                <a:latin typeface="Arial Rounded MT Bold" pitchFamily="34" charset="0"/>
              </a:rPr>
              <a:t>En la Encuesta Nacional de Factores de Riesgo de 2009 se observó sobrepeso en un 53,4 % y obesidad en un 18 %</a:t>
            </a:r>
          </a:p>
          <a:p>
            <a:pPr>
              <a:lnSpc>
                <a:spcPct val="150000"/>
              </a:lnSpc>
            </a:pPr>
            <a:r>
              <a:rPr lang="es-AR" b="1" dirty="0" smtClean="0">
                <a:latin typeface="Arial Rounded MT Bold" pitchFamily="34" charset="0"/>
              </a:rPr>
              <a:t>Y si bien existen casos de desnutrición la prevalencia de obesidad y sobrepeso es más problemática.</a:t>
            </a:r>
            <a:endParaRPr lang="es-AR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EN TUNUYAN Y SAN CARLOS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s-AR" b="1" dirty="0" smtClean="0"/>
              <a:t>En  2010 y 2011 se  realizó un diagnóstico de salud escolar tomando niños entre cuatro y seis años de ocho escuelas y se concluyó que los porcentajes de bajo peso y desnutrición son muy inferiores a los de sobrepeso y obesidad. </a:t>
            </a:r>
          </a:p>
          <a:p>
            <a:pPr>
              <a:lnSpc>
                <a:spcPct val="150000"/>
              </a:lnSpc>
            </a:pPr>
            <a:r>
              <a:rPr lang="es-AR" b="1" dirty="0" smtClean="0"/>
              <a:t>Pero otro problema importante que surgió fueron las caries (propiciadas también por mala alimentación)</a:t>
            </a:r>
          </a:p>
          <a:p>
            <a:pPr>
              <a:lnSpc>
                <a:spcPct val="150000"/>
              </a:lnSpc>
              <a:buNone/>
            </a:pPr>
            <a:r>
              <a:rPr lang="es-AR" b="1" dirty="0" smtClean="0"/>
              <a:t>. 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348</TotalTime>
  <Words>792</Words>
  <Application>Microsoft Office PowerPoint</Application>
  <PresentationFormat>Presentación en pantalla (4:3)</PresentationFormat>
  <Paragraphs>98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Brío</vt:lpstr>
      <vt:lpstr>JORNADAS DE LOS CUATRO IES…VALLE DE UCO…………..octubre 2013</vt:lpstr>
      <vt:lpstr>    ALIMENTACIÓN SALUDABLE Y ALGUNOS DE SUS MITOS….</vt:lpstr>
      <vt:lpstr>¿QUE ES ALIMENTACIÓN SALUDABLE ?</vt:lpstr>
      <vt:lpstr>ALIMENTACION SALUDABLE</vt:lpstr>
      <vt:lpstr>¿  CUÁLES SON NUESTROS MAYORES PROBLEMAS EN NUTRICIÓN ?</vt:lpstr>
      <vt:lpstr>EN NUESTROS NIÑOS….</vt:lpstr>
      <vt:lpstr>ALGUNOS DATOS NOS LLAMAN LA ATENCION</vt:lpstr>
      <vt:lpstr>EN LOS ADULTOS…..</vt:lpstr>
      <vt:lpstr>EN TUNUYAN Y SAN CARLOS</vt:lpstr>
      <vt:lpstr>FRENTE A ESTOS PROBLEMAS NUTRICIONALES …….</vt:lpstr>
      <vt:lpstr>Diapositiva 11</vt:lpstr>
      <vt:lpstr>LOS MITOS ALIMENTARIOS Y ALGUNOS DE ELLOS …….</vt:lpstr>
      <vt:lpstr>MAS MITOS…………………</vt:lpstr>
      <vt:lpstr>MAS MITOS…………………..</vt:lpstr>
      <vt:lpstr>En nuestros tiempos ha habido pérdida de esquemas tradicionales alimentarios y cambios cuanticualitativos en la alimentación</vt:lpstr>
      <vt:lpstr>ALIMENTOS QUE SE CONSUMEN EN CANTIDAD MAYOR A LA RECOMENDADA</vt:lpstr>
      <vt:lpstr>TAMAÑO DE LAS PORCIONES Y PRECIOS</vt:lpstr>
      <vt:lpstr>Diapositiva 18</vt:lpstr>
      <vt:lpstr>Diapositiva 19</vt:lpstr>
      <vt:lpstr>Diapositiva 20</vt:lpstr>
      <vt:lpstr>TIPO Y CANTIDADES DE ALIMENTOS RECOMENDADOS EN GRAFICOS</vt:lpstr>
      <vt:lpstr>GRAFICA DE LA ALIMENTACION SALUDABLE</vt:lpstr>
      <vt:lpstr>MENSAJES PARA UNA ALIMENTACION SALUDABLE</vt:lpstr>
      <vt:lpstr>Diapositiva 24</vt:lpstr>
      <vt:lpstr>Diapositiva 25</vt:lpstr>
      <vt:lpstr>Diapositiva 26</vt:lpstr>
      <vt:lpstr>Diapositiva 27</vt:lpstr>
      <vt:lpstr>LES PROPONEMOS……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NANCY MARTINI</dc:creator>
  <cp:lastModifiedBy>NANCY MARTINI</cp:lastModifiedBy>
  <cp:revision>33</cp:revision>
  <dcterms:created xsi:type="dcterms:W3CDTF">2013-10-16T20:05:19Z</dcterms:created>
  <dcterms:modified xsi:type="dcterms:W3CDTF">2013-10-18T01:14:40Z</dcterms:modified>
</cp:coreProperties>
</file>