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08" r:id="rId2"/>
    <p:sldId id="261" r:id="rId3"/>
    <p:sldId id="260" r:id="rId4"/>
    <p:sldId id="262" r:id="rId5"/>
    <p:sldId id="309" r:id="rId6"/>
    <p:sldId id="258" r:id="rId7"/>
    <p:sldId id="256" r:id="rId8"/>
    <p:sldId id="264" r:id="rId9"/>
    <p:sldId id="266" r:id="rId10"/>
    <p:sldId id="267" r:id="rId11"/>
    <p:sldId id="268" r:id="rId12"/>
    <p:sldId id="269" r:id="rId13"/>
    <p:sldId id="271"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279" r:id="rId49"/>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66"/>
    <a:srgbClr val="CCECFF"/>
    <a:srgbClr val="6666FF"/>
    <a:srgbClr val="0033CC"/>
    <a:srgbClr val="FF0000"/>
    <a:srgbClr val="FF6699"/>
    <a:srgbClr val="00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144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7D1FA-5AE9-47BF-9806-78EBC821273C}" type="doc">
      <dgm:prSet loTypeId="urn:microsoft.com/office/officeart/2005/8/layout/chevron2" loCatId="list" qsTypeId="urn:microsoft.com/office/officeart/2005/8/quickstyle/3d3" qsCatId="3D" csTypeId="urn:microsoft.com/office/officeart/2005/8/colors/accent0_3" csCatId="mainScheme" phldr="1"/>
      <dgm:spPr/>
      <dgm:t>
        <a:bodyPr/>
        <a:lstStyle/>
        <a:p>
          <a:endParaRPr lang="es-AR"/>
        </a:p>
      </dgm:t>
    </dgm:pt>
    <dgm:pt modelId="{E783BBC8-F0B1-497A-8036-DF8F80234924}">
      <dgm:prSet phldrT="[Texto]"/>
      <dgm:spPr>
        <a:solidFill>
          <a:schemeClr val="bg2">
            <a:lumMod val="25000"/>
          </a:schemeClr>
        </a:solidFill>
      </dgm:spPr>
      <dgm:t>
        <a:bodyPr/>
        <a:lstStyle/>
        <a:p>
          <a:r>
            <a:rPr lang="es-AR" b="1" dirty="0" smtClean="0">
              <a:latin typeface="Tahoma" pitchFamily="34" charset="0"/>
              <a:ea typeface="Tahoma" pitchFamily="34" charset="0"/>
              <a:cs typeface="Tahoma" pitchFamily="34" charset="0"/>
            </a:rPr>
            <a:t>Fase Reflexiva</a:t>
          </a:r>
          <a:endParaRPr lang="es-AR" b="1" dirty="0">
            <a:latin typeface="Tahoma" pitchFamily="34" charset="0"/>
            <a:ea typeface="Tahoma" pitchFamily="34" charset="0"/>
            <a:cs typeface="Tahoma" pitchFamily="34" charset="0"/>
          </a:endParaRPr>
        </a:p>
      </dgm:t>
    </dgm:pt>
    <dgm:pt modelId="{C4A915DE-091D-4A35-B809-897008069422}" type="parTrans" cxnId="{92DE10D0-EB0A-4F59-9E74-17600A11C262}">
      <dgm:prSet/>
      <dgm:spPr/>
      <dgm:t>
        <a:bodyPr/>
        <a:lstStyle/>
        <a:p>
          <a:endParaRPr lang="es-AR"/>
        </a:p>
      </dgm:t>
    </dgm:pt>
    <dgm:pt modelId="{0BEA629F-7C3B-4586-A283-3688B3A7A745}" type="sibTrans" cxnId="{92DE10D0-EB0A-4F59-9E74-17600A11C262}">
      <dgm:prSet/>
      <dgm:spPr/>
      <dgm:t>
        <a:bodyPr/>
        <a:lstStyle/>
        <a:p>
          <a:endParaRPr lang="es-AR"/>
        </a:p>
      </dgm:t>
    </dgm:pt>
    <dgm:pt modelId="{A754B22A-34FF-4E3F-B52D-A07121307ED6}">
      <dgm:prSet phldrT="[Texto]" custT="1"/>
      <dgm:spPr/>
      <dgm:t>
        <a:bodyPr/>
        <a:lstStyle/>
        <a:p>
          <a:r>
            <a:rPr lang="es-AR" sz="2000" b="1" i="1" dirty="0" smtClean="0">
              <a:latin typeface="Tahoma" pitchFamily="34" charset="0"/>
              <a:ea typeface="Tahoma" pitchFamily="34" charset="0"/>
              <a:cs typeface="Tahoma" pitchFamily="34" charset="0"/>
            </a:rPr>
            <a:t>Se consideran las potencialidades y problemáticas, para dimensionar  las limitaciones (que se deberán superar) y las bases de sustentación disponible</a:t>
          </a:r>
          <a:r>
            <a:rPr lang="es-AR" sz="2000" i="1" dirty="0" smtClean="0">
              <a:latin typeface="Tahoma" pitchFamily="34" charset="0"/>
              <a:ea typeface="Tahoma" pitchFamily="34" charset="0"/>
              <a:cs typeface="Tahoma" pitchFamily="34" charset="0"/>
            </a:rPr>
            <a:t>.</a:t>
          </a:r>
          <a:endParaRPr lang="es-AR" sz="2000" i="1" dirty="0">
            <a:latin typeface="Tahoma" pitchFamily="34" charset="0"/>
            <a:ea typeface="Tahoma" pitchFamily="34" charset="0"/>
            <a:cs typeface="Tahoma" pitchFamily="34" charset="0"/>
          </a:endParaRPr>
        </a:p>
      </dgm:t>
    </dgm:pt>
    <dgm:pt modelId="{1C44C2C4-E0A1-403E-9DC4-00737ADEAE21}" type="parTrans" cxnId="{75EB8548-5CFC-44ED-ADFF-F8E3A647C918}">
      <dgm:prSet/>
      <dgm:spPr/>
      <dgm:t>
        <a:bodyPr/>
        <a:lstStyle/>
        <a:p>
          <a:endParaRPr lang="es-AR"/>
        </a:p>
      </dgm:t>
    </dgm:pt>
    <dgm:pt modelId="{40CEADED-5B00-4DA3-959C-ADE50B1CBB0D}" type="sibTrans" cxnId="{75EB8548-5CFC-44ED-ADFF-F8E3A647C918}">
      <dgm:prSet/>
      <dgm:spPr/>
      <dgm:t>
        <a:bodyPr/>
        <a:lstStyle/>
        <a:p>
          <a:endParaRPr lang="es-AR"/>
        </a:p>
      </dgm:t>
    </dgm:pt>
    <dgm:pt modelId="{8E199592-2196-4EB6-A8DC-F2A011166FF3}">
      <dgm:prSet phldrT="[Texto]"/>
      <dgm:spPr>
        <a:solidFill>
          <a:srgbClr val="FF6600"/>
        </a:solidFill>
      </dgm:spPr>
      <dgm:t>
        <a:bodyPr/>
        <a:lstStyle/>
        <a:p>
          <a:r>
            <a:rPr lang="es-AR" b="1" dirty="0" smtClean="0">
              <a:latin typeface="Tahoma" pitchFamily="34" charset="0"/>
              <a:ea typeface="Tahoma" pitchFamily="34" charset="0"/>
              <a:cs typeface="Tahoma" pitchFamily="34" charset="0"/>
            </a:rPr>
            <a:t>Fase Técnica</a:t>
          </a:r>
          <a:endParaRPr lang="es-AR" b="1" dirty="0">
            <a:latin typeface="Tahoma" pitchFamily="34" charset="0"/>
            <a:ea typeface="Tahoma" pitchFamily="34" charset="0"/>
            <a:cs typeface="Tahoma" pitchFamily="34" charset="0"/>
          </a:endParaRPr>
        </a:p>
      </dgm:t>
    </dgm:pt>
    <dgm:pt modelId="{6744D386-E82C-4C77-9A26-0A3FFABA9D6A}" type="parTrans" cxnId="{9E7B5B64-F738-4835-A4EA-284E71744FDA}">
      <dgm:prSet/>
      <dgm:spPr/>
      <dgm:t>
        <a:bodyPr/>
        <a:lstStyle/>
        <a:p>
          <a:endParaRPr lang="es-AR"/>
        </a:p>
      </dgm:t>
    </dgm:pt>
    <dgm:pt modelId="{F7B1B1C8-2CD2-4E26-A353-0D30423DC3B5}" type="sibTrans" cxnId="{9E7B5B64-F738-4835-A4EA-284E71744FDA}">
      <dgm:prSet/>
      <dgm:spPr/>
      <dgm:t>
        <a:bodyPr/>
        <a:lstStyle/>
        <a:p>
          <a:endParaRPr lang="es-AR"/>
        </a:p>
      </dgm:t>
    </dgm:pt>
    <dgm:pt modelId="{34FBC444-B293-4A12-8031-DFB8397CEC31}">
      <dgm:prSet phldrT="[Texto]"/>
      <dgm:spPr>
        <a:solidFill>
          <a:schemeClr val="accent2">
            <a:lumMod val="50000"/>
          </a:schemeClr>
        </a:solidFill>
      </dgm:spPr>
      <dgm:t>
        <a:bodyPr/>
        <a:lstStyle/>
        <a:p>
          <a:r>
            <a:rPr lang="es-AR" b="1" dirty="0" smtClean="0">
              <a:latin typeface="Tahoma" pitchFamily="34" charset="0"/>
              <a:ea typeface="Tahoma" pitchFamily="34" charset="0"/>
              <a:cs typeface="Tahoma" pitchFamily="34" charset="0"/>
            </a:rPr>
            <a:t>Fase Actuación</a:t>
          </a:r>
          <a:endParaRPr lang="es-AR" b="1" dirty="0">
            <a:latin typeface="Tahoma" pitchFamily="34" charset="0"/>
            <a:ea typeface="Tahoma" pitchFamily="34" charset="0"/>
            <a:cs typeface="Tahoma" pitchFamily="34" charset="0"/>
          </a:endParaRPr>
        </a:p>
      </dgm:t>
    </dgm:pt>
    <dgm:pt modelId="{958B7177-CCC9-4710-BAA0-C2FC3F209527}" type="parTrans" cxnId="{259FA043-A6D3-4577-BFF3-B8DE275E8509}">
      <dgm:prSet/>
      <dgm:spPr/>
      <dgm:t>
        <a:bodyPr/>
        <a:lstStyle/>
        <a:p>
          <a:endParaRPr lang="es-AR"/>
        </a:p>
      </dgm:t>
    </dgm:pt>
    <dgm:pt modelId="{90FD3399-A555-40A3-AF80-ED1131C3FA20}" type="sibTrans" cxnId="{259FA043-A6D3-4577-BFF3-B8DE275E8509}">
      <dgm:prSet/>
      <dgm:spPr/>
      <dgm:t>
        <a:bodyPr/>
        <a:lstStyle/>
        <a:p>
          <a:endParaRPr lang="es-AR"/>
        </a:p>
      </dgm:t>
    </dgm:pt>
    <dgm:pt modelId="{52FA20B2-8B08-4ED7-8DC8-071F7DDABB55}">
      <dgm:prSet custT="1"/>
      <dgm:spPr/>
      <dgm:t>
        <a:bodyPr/>
        <a:lstStyle/>
        <a:p>
          <a:r>
            <a:rPr lang="es-AR" sz="2000" b="1" i="1" dirty="0" smtClean="0">
              <a:latin typeface="Tahoma" pitchFamily="34" charset="0"/>
              <a:ea typeface="Tahoma" pitchFamily="34" charset="0"/>
              <a:cs typeface="Tahoma" pitchFamily="34" charset="0"/>
            </a:rPr>
            <a:t>Se presenta la imagen objetiva en función de las dimensiones que presenta el área de estudio y lo que se pretende lograr</a:t>
          </a:r>
          <a:endParaRPr lang="es-AR" sz="2000" b="1" i="1" dirty="0">
            <a:latin typeface="Tahoma" pitchFamily="34" charset="0"/>
            <a:ea typeface="Tahoma" pitchFamily="34" charset="0"/>
            <a:cs typeface="Tahoma" pitchFamily="34" charset="0"/>
          </a:endParaRPr>
        </a:p>
      </dgm:t>
    </dgm:pt>
    <dgm:pt modelId="{4EC0698B-35FC-48FE-BD92-3565161E907F}" type="parTrans" cxnId="{8CA10B70-9BB7-4EDC-A5A5-485F2B337BB9}">
      <dgm:prSet/>
      <dgm:spPr/>
      <dgm:t>
        <a:bodyPr/>
        <a:lstStyle/>
        <a:p>
          <a:endParaRPr lang="es-AR"/>
        </a:p>
      </dgm:t>
    </dgm:pt>
    <dgm:pt modelId="{C9887FF9-C625-4433-9396-4A898512E7E7}" type="sibTrans" cxnId="{8CA10B70-9BB7-4EDC-A5A5-485F2B337BB9}">
      <dgm:prSet/>
      <dgm:spPr/>
      <dgm:t>
        <a:bodyPr/>
        <a:lstStyle/>
        <a:p>
          <a:endParaRPr lang="es-AR"/>
        </a:p>
      </dgm:t>
    </dgm:pt>
    <dgm:pt modelId="{E4A40CE3-061F-42C7-9123-75EF8F856408}">
      <dgm:prSet custT="1"/>
      <dgm:spPr/>
      <dgm:t>
        <a:bodyPr/>
        <a:lstStyle/>
        <a:p>
          <a:pPr algn="l"/>
          <a:r>
            <a:rPr lang="es-AR" sz="2000" b="1" i="1" dirty="0" smtClean="0">
              <a:latin typeface="Tahoma" pitchFamily="34" charset="0"/>
              <a:ea typeface="Tahoma" pitchFamily="34" charset="0"/>
              <a:cs typeface="Tahoma" pitchFamily="34" charset="0"/>
            </a:rPr>
            <a:t>Se presenta el desarrollo de los lineamientos que constituyen los aportes al ordenamiento territorial: De preservación y revegetación, de rehabilitación, de explotación, del uso residencial del esparcimiento y el marco legal y directrices de gestión</a:t>
          </a:r>
          <a:endParaRPr lang="es-AR" sz="2000" b="1" i="1" dirty="0">
            <a:latin typeface="Tahoma" pitchFamily="34" charset="0"/>
            <a:ea typeface="Tahoma" pitchFamily="34" charset="0"/>
            <a:cs typeface="Tahoma" pitchFamily="34" charset="0"/>
          </a:endParaRPr>
        </a:p>
      </dgm:t>
    </dgm:pt>
    <dgm:pt modelId="{5152CA37-3B12-4268-8C3F-32CED419F078}" type="parTrans" cxnId="{9AA4DE52-851B-4A57-A115-7A5C1FE76CE3}">
      <dgm:prSet/>
      <dgm:spPr/>
      <dgm:t>
        <a:bodyPr/>
        <a:lstStyle/>
        <a:p>
          <a:endParaRPr lang="es-AR"/>
        </a:p>
      </dgm:t>
    </dgm:pt>
    <dgm:pt modelId="{F8516547-DAA9-4B54-85EE-244671C82FB5}" type="sibTrans" cxnId="{9AA4DE52-851B-4A57-A115-7A5C1FE76CE3}">
      <dgm:prSet/>
      <dgm:spPr/>
      <dgm:t>
        <a:bodyPr/>
        <a:lstStyle/>
        <a:p>
          <a:endParaRPr lang="es-AR"/>
        </a:p>
      </dgm:t>
    </dgm:pt>
    <dgm:pt modelId="{830E7B66-81E5-4A02-83DA-F13B0F468B7C}" type="pres">
      <dgm:prSet presAssocID="{A767D1FA-5AE9-47BF-9806-78EBC821273C}" presName="linearFlow" presStyleCnt="0">
        <dgm:presLayoutVars>
          <dgm:dir/>
          <dgm:animLvl val="lvl"/>
          <dgm:resizeHandles val="exact"/>
        </dgm:presLayoutVars>
      </dgm:prSet>
      <dgm:spPr/>
      <dgm:t>
        <a:bodyPr/>
        <a:lstStyle/>
        <a:p>
          <a:endParaRPr lang="es-AR"/>
        </a:p>
      </dgm:t>
    </dgm:pt>
    <dgm:pt modelId="{4AD8D2E2-B9A8-4F04-9556-23A31C9F7E3D}" type="pres">
      <dgm:prSet presAssocID="{E783BBC8-F0B1-497A-8036-DF8F80234924}" presName="composite" presStyleCnt="0"/>
      <dgm:spPr/>
      <dgm:t>
        <a:bodyPr/>
        <a:lstStyle/>
        <a:p>
          <a:endParaRPr lang="es-AR"/>
        </a:p>
      </dgm:t>
    </dgm:pt>
    <dgm:pt modelId="{203DFEEB-228D-4B4B-B8C8-F8A1BD3534B4}" type="pres">
      <dgm:prSet presAssocID="{E783BBC8-F0B1-497A-8036-DF8F80234924}" presName="parentText" presStyleLbl="alignNode1" presStyleIdx="0" presStyleCnt="3" custLinFactNeighborX="0" custLinFactNeighborY="1772">
        <dgm:presLayoutVars>
          <dgm:chMax val="1"/>
          <dgm:bulletEnabled val="1"/>
        </dgm:presLayoutVars>
      </dgm:prSet>
      <dgm:spPr/>
      <dgm:t>
        <a:bodyPr/>
        <a:lstStyle/>
        <a:p>
          <a:endParaRPr lang="es-AR"/>
        </a:p>
      </dgm:t>
    </dgm:pt>
    <dgm:pt modelId="{820DC5A8-1D09-41C7-B198-038090197EF0}" type="pres">
      <dgm:prSet presAssocID="{E783BBC8-F0B1-497A-8036-DF8F80234924}" presName="descendantText" presStyleLbl="alignAcc1" presStyleIdx="0" presStyleCnt="3" custLinFactNeighborX="108" custLinFactNeighborY="4989">
        <dgm:presLayoutVars>
          <dgm:bulletEnabled val="1"/>
        </dgm:presLayoutVars>
      </dgm:prSet>
      <dgm:spPr/>
      <dgm:t>
        <a:bodyPr/>
        <a:lstStyle/>
        <a:p>
          <a:endParaRPr lang="es-AR"/>
        </a:p>
      </dgm:t>
    </dgm:pt>
    <dgm:pt modelId="{872AB58B-0DE1-4926-B5A9-F0570BD3B355}" type="pres">
      <dgm:prSet presAssocID="{0BEA629F-7C3B-4586-A283-3688B3A7A745}" presName="sp" presStyleCnt="0"/>
      <dgm:spPr/>
      <dgm:t>
        <a:bodyPr/>
        <a:lstStyle/>
        <a:p>
          <a:endParaRPr lang="es-AR"/>
        </a:p>
      </dgm:t>
    </dgm:pt>
    <dgm:pt modelId="{5431D61B-BEF3-4A88-8CAC-D4DDBC9946D6}" type="pres">
      <dgm:prSet presAssocID="{8E199592-2196-4EB6-A8DC-F2A011166FF3}" presName="composite" presStyleCnt="0"/>
      <dgm:spPr/>
      <dgm:t>
        <a:bodyPr/>
        <a:lstStyle/>
        <a:p>
          <a:endParaRPr lang="es-AR"/>
        </a:p>
      </dgm:t>
    </dgm:pt>
    <dgm:pt modelId="{133C97C3-7B32-44BF-8BE1-402DD58C03D5}" type="pres">
      <dgm:prSet presAssocID="{8E199592-2196-4EB6-A8DC-F2A011166FF3}" presName="parentText" presStyleLbl="alignNode1" presStyleIdx="1" presStyleCnt="3">
        <dgm:presLayoutVars>
          <dgm:chMax val="1"/>
          <dgm:bulletEnabled val="1"/>
        </dgm:presLayoutVars>
      </dgm:prSet>
      <dgm:spPr/>
      <dgm:t>
        <a:bodyPr/>
        <a:lstStyle/>
        <a:p>
          <a:endParaRPr lang="es-AR"/>
        </a:p>
      </dgm:t>
    </dgm:pt>
    <dgm:pt modelId="{194145FC-DEA5-4713-B6AD-87E93E2DBE58}" type="pres">
      <dgm:prSet presAssocID="{8E199592-2196-4EB6-A8DC-F2A011166FF3}" presName="descendantText" presStyleLbl="alignAcc1" presStyleIdx="1" presStyleCnt="3">
        <dgm:presLayoutVars>
          <dgm:bulletEnabled val="1"/>
        </dgm:presLayoutVars>
      </dgm:prSet>
      <dgm:spPr/>
      <dgm:t>
        <a:bodyPr/>
        <a:lstStyle/>
        <a:p>
          <a:endParaRPr lang="es-AR"/>
        </a:p>
      </dgm:t>
    </dgm:pt>
    <dgm:pt modelId="{281BC173-FBB0-40F2-AB9A-5D01B70CF2A4}" type="pres">
      <dgm:prSet presAssocID="{F7B1B1C8-2CD2-4E26-A353-0D30423DC3B5}" presName="sp" presStyleCnt="0"/>
      <dgm:spPr/>
      <dgm:t>
        <a:bodyPr/>
        <a:lstStyle/>
        <a:p>
          <a:endParaRPr lang="es-AR"/>
        </a:p>
      </dgm:t>
    </dgm:pt>
    <dgm:pt modelId="{6EC8E582-1F5B-4571-9694-1B6F972BAABB}" type="pres">
      <dgm:prSet presAssocID="{34FBC444-B293-4A12-8031-DFB8397CEC31}" presName="composite" presStyleCnt="0"/>
      <dgm:spPr/>
      <dgm:t>
        <a:bodyPr/>
        <a:lstStyle/>
        <a:p>
          <a:endParaRPr lang="es-AR"/>
        </a:p>
      </dgm:t>
    </dgm:pt>
    <dgm:pt modelId="{FDA07219-4620-44FF-BD75-49FAAF749109}" type="pres">
      <dgm:prSet presAssocID="{34FBC444-B293-4A12-8031-DFB8397CEC31}" presName="parentText" presStyleLbl="alignNode1" presStyleIdx="2" presStyleCnt="3" custLinFactNeighborY="25">
        <dgm:presLayoutVars>
          <dgm:chMax val="1"/>
          <dgm:bulletEnabled val="1"/>
        </dgm:presLayoutVars>
      </dgm:prSet>
      <dgm:spPr/>
      <dgm:t>
        <a:bodyPr/>
        <a:lstStyle/>
        <a:p>
          <a:endParaRPr lang="es-AR"/>
        </a:p>
      </dgm:t>
    </dgm:pt>
    <dgm:pt modelId="{637B188A-BFB4-4DB6-8485-9132F7068F6E}" type="pres">
      <dgm:prSet presAssocID="{34FBC444-B293-4A12-8031-DFB8397CEC31}" presName="descendantText" presStyleLbl="alignAcc1" presStyleIdx="2" presStyleCnt="3" custScaleX="93533" custScaleY="126755">
        <dgm:presLayoutVars>
          <dgm:bulletEnabled val="1"/>
        </dgm:presLayoutVars>
      </dgm:prSet>
      <dgm:spPr/>
      <dgm:t>
        <a:bodyPr/>
        <a:lstStyle/>
        <a:p>
          <a:endParaRPr lang="es-AR"/>
        </a:p>
      </dgm:t>
    </dgm:pt>
  </dgm:ptLst>
  <dgm:cxnLst>
    <dgm:cxn modelId="{E15D7128-7D62-4B00-87E5-ABC8C89736CF}" type="presOf" srcId="{A767D1FA-5AE9-47BF-9806-78EBC821273C}" destId="{830E7B66-81E5-4A02-83DA-F13B0F468B7C}" srcOrd="0" destOrd="0" presId="urn:microsoft.com/office/officeart/2005/8/layout/chevron2"/>
    <dgm:cxn modelId="{83C48A80-AACF-4A0A-8F04-017DD2EB3443}" type="presOf" srcId="{8E199592-2196-4EB6-A8DC-F2A011166FF3}" destId="{133C97C3-7B32-44BF-8BE1-402DD58C03D5}" srcOrd="0" destOrd="0" presId="urn:microsoft.com/office/officeart/2005/8/layout/chevron2"/>
    <dgm:cxn modelId="{92DE10D0-EB0A-4F59-9E74-17600A11C262}" srcId="{A767D1FA-5AE9-47BF-9806-78EBC821273C}" destId="{E783BBC8-F0B1-497A-8036-DF8F80234924}" srcOrd="0" destOrd="0" parTransId="{C4A915DE-091D-4A35-B809-897008069422}" sibTransId="{0BEA629F-7C3B-4586-A283-3688B3A7A745}"/>
    <dgm:cxn modelId="{259FA043-A6D3-4577-BFF3-B8DE275E8509}" srcId="{A767D1FA-5AE9-47BF-9806-78EBC821273C}" destId="{34FBC444-B293-4A12-8031-DFB8397CEC31}" srcOrd="2" destOrd="0" parTransId="{958B7177-CCC9-4710-BAA0-C2FC3F209527}" sibTransId="{90FD3399-A555-40A3-AF80-ED1131C3FA20}"/>
    <dgm:cxn modelId="{9AA4DE52-851B-4A57-A115-7A5C1FE76CE3}" srcId="{34FBC444-B293-4A12-8031-DFB8397CEC31}" destId="{E4A40CE3-061F-42C7-9123-75EF8F856408}" srcOrd="0" destOrd="0" parTransId="{5152CA37-3B12-4268-8C3F-32CED419F078}" sibTransId="{F8516547-DAA9-4B54-85EE-244671C82FB5}"/>
    <dgm:cxn modelId="{E0F04203-5EB2-41E5-B207-812FD1FF277F}" type="presOf" srcId="{52FA20B2-8B08-4ED7-8DC8-071F7DDABB55}" destId="{194145FC-DEA5-4713-B6AD-87E93E2DBE58}" srcOrd="0" destOrd="0" presId="urn:microsoft.com/office/officeart/2005/8/layout/chevron2"/>
    <dgm:cxn modelId="{8CA10B70-9BB7-4EDC-A5A5-485F2B337BB9}" srcId="{8E199592-2196-4EB6-A8DC-F2A011166FF3}" destId="{52FA20B2-8B08-4ED7-8DC8-071F7DDABB55}" srcOrd="0" destOrd="0" parTransId="{4EC0698B-35FC-48FE-BD92-3565161E907F}" sibTransId="{C9887FF9-C625-4433-9396-4A898512E7E7}"/>
    <dgm:cxn modelId="{01011C23-1046-48FE-8A98-D4F27614C8AB}" type="presOf" srcId="{A754B22A-34FF-4E3F-B52D-A07121307ED6}" destId="{820DC5A8-1D09-41C7-B198-038090197EF0}" srcOrd="0" destOrd="0" presId="urn:microsoft.com/office/officeart/2005/8/layout/chevron2"/>
    <dgm:cxn modelId="{F75EECEB-963C-4FE0-B65C-4A9CF56703B0}" type="presOf" srcId="{E783BBC8-F0B1-497A-8036-DF8F80234924}" destId="{203DFEEB-228D-4B4B-B8C8-F8A1BD3534B4}" srcOrd="0" destOrd="0" presId="urn:microsoft.com/office/officeart/2005/8/layout/chevron2"/>
    <dgm:cxn modelId="{75EB8548-5CFC-44ED-ADFF-F8E3A647C918}" srcId="{E783BBC8-F0B1-497A-8036-DF8F80234924}" destId="{A754B22A-34FF-4E3F-B52D-A07121307ED6}" srcOrd="0" destOrd="0" parTransId="{1C44C2C4-E0A1-403E-9DC4-00737ADEAE21}" sibTransId="{40CEADED-5B00-4DA3-959C-ADE50B1CBB0D}"/>
    <dgm:cxn modelId="{55947CFB-AF53-497B-9881-E259AE5B8451}" type="presOf" srcId="{34FBC444-B293-4A12-8031-DFB8397CEC31}" destId="{FDA07219-4620-44FF-BD75-49FAAF749109}" srcOrd="0" destOrd="0" presId="urn:microsoft.com/office/officeart/2005/8/layout/chevron2"/>
    <dgm:cxn modelId="{9E7B5B64-F738-4835-A4EA-284E71744FDA}" srcId="{A767D1FA-5AE9-47BF-9806-78EBC821273C}" destId="{8E199592-2196-4EB6-A8DC-F2A011166FF3}" srcOrd="1" destOrd="0" parTransId="{6744D386-E82C-4C77-9A26-0A3FFABA9D6A}" sibTransId="{F7B1B1C8-2CD2-4E26-A353-0D30423DC3B5}"/>
    <dgm:cxn modelId="{760FDC9C-68DB-4964-82E3-8F227482C5A8}" type="presOf" srcId="{E4A40CE3-061F-42C7-9123-75EF8F856408}" destId="{637B188A-BFB4-4DB6-8485-9132F7068F6E}" srcOrd="0" destOrd="0" presId="urn:microsoft.com/office/officeart/2005/8/layout/chevron2"/>
    <dgm:cxn modelId="{94002C15-1A4C-495B-9C89-021416F7BC4F}" type="presParOf" srcId="{830E7B66-81E5-4A02-83DA-F13B0F468B7C}" destId="{4AD8D2E2-B9A8-4F04-9556-23A31C9F7E3D}" srcOrd="0" destOrd="0" presId="urn:microsoft.com/office/officeart/2005/8/layout/chevron2"/>
    <dgm:cxn modelId="{B475CA06-96AF-425D-922F-D310FA7805FA}" type="presParOf" srcId="{4AD8D2E2-B9A8-4F04-9556-23A31C9F7E3D}" destId="{203DFEEB-228D-4B4B-B8C8-F8A1BD3534B4}" srcOrd="0" destOrd="0" presId="urn:microsoft.com/office/officeart/2005/8/layout/chevron2"/>
    <dgm:cxn modelId="{9A6CE0DC-EAAF-479C-AF91-AAC33333180D}" type="presParOf" srcId="{4AD8D2E2-B9A8-4F04-9556-23A31C9F7E3D}" destId="{820DC5A8-1D09-41C7-B198-038090197EF0}" srcOrd="1" destOrd="0" presId="urn:microsoft.com/office/officeart/2005/8/layout/chevron2"/>
    <dgm:cxn modelId="{BBDD6870-823A-4657-8FF4-7B49BFCE5E12}" type="presParOf" srcId="{830E7B66-81E5-4A02-83DA-F13B0F468B7C}" destId="{872AB58B-0DE1-4926-B5A9-F0570BD3B355}" srcOrd="1" destOrd="0" presId="urn:microsoft.com/office/officeart/2005/8/layout/chevron2"/>
    <dgm:cxn modelId="{3620E006-7C10-454C-B0FC-4E41A42F7C35}" type="presParOf" srcId="{830E7B66-81E5-4A02-83DA-F13B0F468B7C}" destId="{5431D61B-BEF3-4A88-8CAC-D4DDBC9946D6}" srcOrd="2" destOrd="0" presId="urn:microsoft.com/office/officeart/2005/8/layout/chevron2"/>
    <dgm:cxn modelId="{70955F9C-F7C7-4582-BEC0-862883DCEA43}" type="presParOf" srcId="{5431D61B-BEF3-4A88-8CAC-D4DDBC9946D6}" destId="{133C97C3-7B32-44BF-8BE1-402DD58C03D5}" srcOrd="0" destOrd="0" presId="urn:microsoft.com/office/officeart/2005/8/layout/chevron2"/>
    <dgm:cxn modelId="{DD28B202-153B-4C90-B786-ADF9FC4C377F}" type="presParOf" srcId="{5431D61B-BEF3-4A88-8CAC-D4DDBC9946D6}" destId="{194145FC-DEA5-4713-B6AD-87E93E2DBE58}" srcOrd="1" destOrd="0" presId="urn:microsoft.com/office/officeart/2005/8/layout/chevron2"/>
    <dgm:cxn modelId="{D0134F9B-5356-4F4E-B61B-BBAF9E108475}" type="presParOf" srcId="{830E7B66-81E5-4A02-83DA-F13B0F468B7C}" destId="{281BC173-FBB0-40F2-AB9A-5D01B70CF2A4}" srcOrd="3" destOrd="0" presId="urn:microsoft.com/office/officeart/2005/8/layout/chevron2"/>
    <dgm:cxn modelId="{AD4A0A8A-43B4-4D92-9C67-0F8FCBC8DFF2}" type="presParOf" srcId="{830E7B66-81E5-4A02-83DA-F13B0F468B7C}" destId="{6EC8E582-1F5B-4571-9694-1B6F972BAABB}" srcOrd="4" destOrd="0" presId="urn:microsoft.com/office/officeart/2005/8/layout/chevron2"/>
    <dgm:cxn modelId="{61B0D4CC-4B9D-42F2-BEB8-CFF42030D301}" type="presParOf" srcId="{6EC8E582-1F5B-4571-9694-1B6F972BAABB}" destId="{FDA07219-4620-44FF-BD75-49FAAF749109}" srcOrd="0" destOrd="0" presId="urn:microsoft.com/office/officeart/2005/8/layout/chevron2"/>
    <dgm:cxn modelId="{E5D080BC-F265-4936-98F7-08131E22167F}" type="presParOf" srcId="{6EC8E582-1F5B-4571-9694-1B6F972BAABB}" destId="{637B188A-BFB4-4DB6-8485-9132F7068F6E}" srcOrd="1" destOrd="0" presId="urn:microsoft.com/office/officeart/2005/8/layout/chevron2"/>
  </dgm:cxnLst>
  <dgm:bg>
    <a:solidFill>
      <a:schemeClr val="tx1">
        <a:lumMod val="50000"/>
        <a:lumOff val="50000"/>
      </a:scheme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755062-CB4F-4AD4-A305-738B988A12E8}"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s-AR"/>
        </a:p>
      </dgm:t>
    </dgm:pt>
    <dgm:pt modelId="{5ED85579-FCCA-4283-BDCE-F837D33B30F1}">
      <dgm:prSet phldrT="[Texto]" custT="1"/>
      <dgm:spPr/>
      <dgm:t>
        <a:bodyPr/>
        <a:lstStyle/>
        <a:p>
          <a:r>
            <a:rPr lang="es-AR" sz="2400" b="1" dirty="0" smtClean="0">
              <a:latin typeface="Tahoma" pitchFamily="34" charset="0"/>
              <a:ea typeface="Tahoma" pitchFamily="34" charset="0"/>
              <a:cs typeface="Tahoma" pitchFamily="34" charset="0"/>
            </a:rPr>
            <a:t>Las principales acciones se orientan a la:</a:t>
          </a:r>
          <a:endParaRPr lang="es-AR" sz="2400" b="1" dirty="0">
            <a:latin typeface="Tahoma" pitchFamily="34" charset="0"/>
            <a:ea typeface="Tahoma" pitchFamily="34" charset="0"/>
            <a:cs typeface="Tahoma" pitchFamily="34" charset="0"/>
          </a:endParaRPr>
        </a:p>
      </dgm:t>
    </dgm:pt>
    <dgm:pt modelId="{7719E48F-637C-4790-91DA-722BBE90BEFE}" type="parTrans" cxnId="{FEAAB759-184A-4471-A7A9-DB7F1C5C9165}">
      <dgm:prSet/>
      <dgm:spPr/>
      <dgm:t>
        <a:bodyPr/>
        <a:lstStyle/>
        <a:p>
          <a:endParaRPr lang="es-AR"/>
        </a:p>
      </dgm:t>
    </dgm:pt>
    <dgm:pt modelId="{C8DB4B49-9475-4E17-9B8B-1A324397A4D7}" type="sibTrans" cxnId="{FEAAB759-184A-4471-A7A9-DB7F1C5C9165}">
      <dgm:prSet/>
      <dgm:spPr/>
      <dgm:t>
        <a:bodyPr/>
        <a:lstStyle/>
        <a:p>
          <a:endParaRPr lang="es-AR"/>
        </a:p>
      </dgm:t>
    </dgm:pt>
    <dgm:pt modelId="{670C16D8-97D0-4E96-BEA7-9D3395E47E0C}">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Implementación  del  marco  normativo </a:t>
          </a:r>
        </a:p>
      </dgm:t>
    </dgm:pt>
    <dgm:pt modelId="{A7D7FE1E-EA23-4EFB-9BCA-877388DDABB1}" type="parTrans" cxnId="{7AE51E61-7E94-416E-B4DE-D7F0EF6BB425}">
      <dgm:prSet/>
      <dgm:spPr/>
      <dgm:t>
        <a:bodyPr/>
        <a:lstStyle/>
        <a:p>
          <a:endParaRPr lang="es-AR"/>
        </a:p>
      </dgm:t>
    </dgm:pt>
    <dgm:pt modelId="{331757FD-5DD8-45BE-A557-BAE0478918FB}" type="sibTrans" cxnId="{7AE51E61-7E94-416E-B4DE-D7F0EF6BB425}">
      <dgm:prSet/>
      <dgm:spPr/>
      <dgm:t>
        <a:bodyPr/>
        <a:lstStyle/>
        <a:p>
          <a:endParaRPr lang="es-AR"/>
        </a:p>
      </dgm:t>
    </dgm:pt>
    <dgm:pt modelId="{F794A774-1F3F-4566-8647-267D01E85114}">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Medidas   de  mitigación</a:t>
          </a:r>
        </a:p>
      </dgm:t>
    </dgm:pt>
    <dgm:pt modelId="{6657D40E-39DA-4932-9BC4-EFF3B22CB907}" type="parTrans" cxnId="{8DA98EBB-38B8-4D50-9F66-138387B0849D}">
      <dgm:prSet/>
      <dgm:spPr/>
      <dgm:t>
        <a:bodyPr/>
        <a:lstStyle/>
        <a:p>
          <a:endParaRPr lang="es-AR"/>
        </a:p>
      </dgm:t>
    </dgm:pt>
    <dgm:pt modelId="{7D12210C-FAE5-449C-A399-99DCE1C174D4}" type="sibTrans" cxnId="{8DA98EBB-38B8-4D50-9F66-138387B0849D}">
      <dgm:prSet/>
      <dgm:spPr/>
      <dgm:t>
        <a:bodyPr/>
        <a:lstStyle/>
        <a:p>
          <a:endParaRPr lang="es-AR"/>
        </a:p>
      </dgm:t>
    </dgm:pt>
    <dgm:pt modelId="{42AC69EA-3F67-4CD6-8E80-81B3F1CF505E}">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Fiscalización</a:t>
          </a:r>
        </a:p>
      </dgm:t>
    </dgm:pt>
    <dgm:pt modelId="{C452895D-EBA7-46FF-8922-5C43074BE35C}" type="parTrans" cxnId="{88BC2FF4-C18C-4CBA-AC71-616DCB36BEB4}">
      <dgm:prSet/>
      <dgm:spPr/>
      <dgm:t>
        <a:bodyPr/>
        <a:lstStyle/>
        <a:p>
          <a:endParaRPr lang="es-AR"/>
        </a:p>
      </dgm:t>
    </dgm:pt>
    <dgm:pt modelId="{48FE9821-5A59-4E30-939F-7A51FCF4C074}" type="sibTrans" cxnId="{88BC2FF4-C18C-4CBA-AC71-616DCB36BEB4}">
      <dgm:prSet/>
      <dgm:spPr/>
      <dgm:t>
        <a:bodyPr/>
        <a:lstStyle/>
        <a:p>
          <a:endParaRPr lang="es-AR"/>
        </a:p>
      </dgm:t>
    </dgm:pt>
    <dgm:pt modelId="{ECE0A3DD-8F72-4051-A1CA-3FEB3F703CC2}">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Desarrollo  de  Instrumentos: legales,  económicos, políticos</a:t>
          </a:r>
        </a:p>
      </dgm:t>
    </dgm:pt>
    <dgm:pt modelId="{3FCFA4B3-7952-414A-A749-EA65E9F84995}" type="parTrans" cxnId="{30B33591-4345-4296-A6F2-6A26D3C8B1F0}">
      <dgm:prSet/>
      <dgm:spPr/>
      <dgm:t>
        <a:bodyPr/>
        <a:lstStyle/>
        <a:p>
          <a:endParaRPr lang="es-AR"/>
        </a:p>
      </dgm:t>
    </dgm:pt>
    <dgm:pt modelId="{E69F83F4-FBF2-445A-995D-A22A96D792C0}" type="sibTrans" cxnId="{30B33591-4345-4296-A6F2-6A26D3C8B1F0}">
      <dgm:prSet/>
      <dgm:spPr/>
      <dgm:t>
        <a:bodyPr/>
        <a:lstStyle/>
        <a:p>
          <a:endParaRPr lang="es-AR"/>
        </a:p>
      </dgm:t>
    </dgm:pt>
    <dgm:pt modelId="{93905C53-80AA-4037-917B-C32F21A40C10}">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Incentivos </a:t>
          </a:r>
        </a:p>
      </dgm:t>
    </dgm:pt>
    <dgm:pt modelId="{FA494653-A129-4F97-B643-36430C5D4598}" type="parTrans" cxnId="{9261C873-9CB0-4056-B4DB-D3D1A208D094}">
      <dgm:prSet/>
      <dgm:spPr/>
      <dgm:t>
        <a:bodyPr/>
        <a:lstStyle/>
        <a:p>
          <a:endParaRPr lang="es-AR"/>
        </a:p>
      </dgm:t>
    </dgm:pt>
    <dgm:pt modelId="{C24F5DAE-76F3-4199-8ECF-7D74502D2E99}" type="sibTrans" cxnId="{9261C873-9CB0-4056-B4DB-D3D1A208D094}">
      <dgm:prSet/>
      <dgm:spPr/>
      <dgm:t>
        <a:bodyPr/>
        <a:lstStyle/>
        <a:p>
          <a:endParaRPr lang="es-AR"/>
        </a:p>
      </dgm:t>
    </dgm:pt>
    <dgm:pt modelId="{D1D6752E-8C7C-48B2-BC06-9256B6FC8C66}">
      <dgm:prSet custT="1"/>
      <dgm:spPr>
        <a:solidFill>
          <a:srgbClr val="002060"/>
        </a:solidFill>
      </dgm:spPr>
      <dgm:t>
        <a:bodyPr/>
        <a:lstStyle/>
        <a:p>
          <a:r>
            <a:rPr lang="es-AR" sz="2400" b="1" dirty="0" smtClean="0">
              <a:latin typeface="Tahoma" pitchFamily="34" charset="0"/>
              <a:ea typeface="Tahoma" pitchFamily="34" charset="0"/>
              <a:cs typeface="Tahoma" pitchFamily="34" charset="0"/>
            </a:rPr>
            <a:t>Desincentivos  (multas, gravámenes)</a:t>
          </a:r>
          <a:endParaRPr lang="es-AR" sz="2400" b="1" dirty="0">
            <a:latin typeface="Tahoma" pitchFamily="34" charset="0"/>
            <a:ea typeface="Tahoma" pitchFamily="34" charset="0"/>
            <a:cs typeface="Tahoma" pitchFamily="34" charset="0"/>
          </a:endParaRPr>
        </a:p>
      </dgm:t>
    </dgm:pt>
    <dgm:pt modelId="{BA295511-D614-4D53-8912-9583F7A77EC5}" type="parTrans" cxnId="{D3385741-4224-4A14-99C9-C68E29587690}">
      <dgm:prSet/>
      <dgm:spPr/>
      <dgm:t>
        <a:bodyPr/>
        <a:lstStyle/>
        <a:p>
          <a:endParaRPr lang="es-AR"/>
        </a:p>
      </dgm:t>
    </dgm:pt>
    <dgm:pt modelId="{054B4447-D543-483D-97EE-8EF5D06AC8AE}" type="sibTrans" cxnId="{D3385741-4224-4A14-99C9-C68E29587690}">
      <dgm:prSet/>
      <dgm:spPr/>
      <dgm:t>
        <a:bodyPr/>
        <a:lstStyle/>
        <a:p>
          <a:endParaRPr lang="es-AR"/>
        </a:p>
      </dgm:t>
    </dgm:pt>
    <dgm:pt modelId="{C3CA9F3A-C847-4488-AFB9-8B847D6EC84B}" type="pres">
      <dgm:prSet presAssocID="{18755062-CB4F-4AD4-A305-738B988A12E8}" presName="linear" presStyleCnt="0">
        <dgm:presLayoutVars>
          <dgm:animLvl val="lvl"/>
          <dgm:resizeHandles val="exact"/>
        </dgm:presLayoutVars>
      </dgm:prSet>
      <dgm:spPr/>
      <dgm:t>
        <a:bodyPr/>
        <a:lstStyle/>
        <a:p>
          <a:endParaRPr lang="es-AR"/>
        </a:p>
      </dgm:t>
    </dgm:pt>
    <dgm:pt modelId="{CB6A377E-3D96-4013-A340-ECA9A06DD3BA}" type="pres">
      <dgm:prSet presAssocID="{5ED85579-FCCA-4283-BDCE-F837D33B30F1}" presName="parentText" presStyleLbl="node1" presStyleIdx="0" presStyleCnt="7">
        <dgm:presLayoutVars>
          <dgm:chMax val="0"/>
          <dgm:bulletEnabled val="1"/>
        </dgm:presLayoutVars>
      </dgm:prSet>
      <dgm:spPr/>
      <dgm:t>
        <a:bodyPr/>
        <a:lstStyle/>
        <a:p>
          <a:endParaRPr lang="es-AR"/>
        </a:p>
      </dgm:t>
    </dgm:pt>
    <dgm:pt modelId="{95B42E32-B3BF-45E4-940D-30174B151A79}" type="pres">
      <dgm:prSet presAssocID="{C8DB4B49-9475-4E17-9B8B-1A324397A4D7}" presName="spacer" presStyleCnt="0"/>
      <dgm:spPr/>
    </dgm:pt>
    <dgm:pt modelId="{81355C40-62F9-4C29-A012-2F16E99595B5}" type="pres">
      <dgm:prSet presAssocID="{670C16D8-97D0-4E96-BEA7-9D3395E47E0C}" presName="parentText" presStyleLbl="node1" presStyleIdx="1" presStyleCnt="7">
        <dgm:presLayoutVars>
          <dgm:chMax val="0"/>
          <dgm:bulletEnabled val="1"/>
        </dgm:presLayoutVars>
      </dgm:prSet>
      <dgm:spPr/>
      <dgm:t>
        <a:bodyPr/>
        <a:lstStyle/>
        <a:p>
          <a:endParaRPr lang="es-AR"/>
        </a:p>
      </dgm:t>
    </dgm:pt>
    <dgm:pt modelId="{3611FAC0-D4FA-4D17-B7F2-1311D23E9BC1}" type="pres">
      <dgm:prSet presAssocID="{331757FD-5DD8-45BE-A557-BAE0478918FB}" presName="spacer" presStyleCnt="0"/>
      <dgm:spPr/>
    </dgm:pt>
    <dgm:pt modelId="{75583238-4698-4A1D-99D8-41CC45712179}" type="pres">
      <dgm:prSet presAssocID="{F794A774-1F3F-4566-8647-267D01E85114}" presName="parentText" presStyleLbl="node1" presStyleIdx="2" presStyleCnt="7" custLinFactNeighborY="44727">
        <dgm:presLayoutVars>
          <dgm:chMax val="0"/>
          <dgm:bulletEnabled val="1"/>
        </dgm:presLayoutVars>
      </dgm:prSet>
      <dgm:spPr/>
      <dgm:t>
        <a:bodyPr/>
        <a:lstStyle/>
        <a:p>
          <a:endParaRPr lang="es-AR"/>
        </a:p>
      </dgm:t>
    </dgm:pt>
    <dgm:pt modelId="{57A8142E-C7E1-411D-A52C-85AFDA594FEC}" type="pres">
      <dgm:prSet presAssocID="{7D12210C-FAE5-449C-A399-99DCE1C174D4}" presName="spacer" presStyleCnt="0"/>
      <dgm:spPr/>
    </dgm:pt>
    <dgm:pt modelId="{9CF9425A-6C57-4502-A130-A8E6271C58DB}" type="pres">
      <dgm:prSet presAssocID="{42AC69EA-3F67-4CD6-8E80-81B3F1CF505E}" presName="parentText" presStyleLbl="node1" presStyleIdx="3" presStyleCnt="7">
        <dgm:presLayoutVars>
          <dgm:chMax val="0"/>
          <dgm:bulletEnabled val="1"/>
        </dgm:presLayoutVars>
      </dgm:prSet>
      <dgm:spPr/>
      <dgm:t>
        <a:bodyPr/>
        <a:lstStyle/>
        <a:p>
          <a:endParaRPr lang="es-AR"/>
        </a:p>
      </dgm:t>
    </dgm:pt>
    <dgm:pt modelId="{CC8DFE2B-C454-44AE-9E2A-C592FB416E38}" type="pres">
      <dgm:prSet presAssocID="{48FE9821-5A59-4E30-939F-7A51FCF4C074}" presName="spacer" presStyleCnt="0"/>
      <dgm:spPr/>
    </dgm:pt>
    <dgm:pt modelId="{DC54363C-CF5A-4DEC-A2A8-F84667EB289E}" type="pres">
      <dgm:prSet presAssocID="{ECE0A3DD-8F72-4051-A1CA-3FEB3F703CC2}" presName="parentText" presStyleLbl="node1" presStyleIdx="4" presStyleCnt="7">
        <dgm:presLayoutVars>
          <dgm:chMax val="0"/>
          <dgm:bulletEnabled val="1"/>
        </dgm:presLayoutVars>
      </dgm:prSet>
      <dgm:spPr/>
      <dgm:t>
        <a:bodyPr/>
        <a:lstStyle/>
        <a:p>
          <a:endParaRPr lang="es-AR"/>
        </a:p>
      </dgm:t>
    </dgm:pt>
    <dgm:pt modelId="{1FEC59B6-2DCF-4CDF-960A-7594A2B24787}" type="pres">
      <dgm:prSet presAssocID="{E69F83F4-FBF2-445A-995D-A22A96D792C0}" presName="spacer" presStyleCnt="0"/>
      <dgm:spPr/>
    </dgm:pt>
    <dgm:pt modelId="{1E3CCC30-9746-4E21-9582-F3AEB8A81B4A}" type="pres">
      <dgm:prSet presAssocID="{93905C53-80AA-4037-917B-C32F21A40C10}" presName="parentText" presStyleLbl="node1" presStyleIdx="5" presStyleCnt="7">
        <dgm:presLayoutVars>
          <dgm:chMax val="0"/>
          <dgm:bulletEnabled val="1"/>
        </dgm:presLayoutVars>
      </dgm:prSet>
      <dgm:spPr/>
      <dgm:t>
        <a:bodyPr/>
        <a:lstStyle/>
        <a:p>
          <a:endParaRPr lang="es-AR"/>
        </a:p>
      </dgm:t>
    </dgm:pt>
    <dgm:pt modelId="{592D78C4-9619-4EE9-802E-1CAD70FC4DF8}" type="pres">
      <dgm:prSet presAssocID="{C24F5DAE-76F3-4199-8ECF-7D74502D2E99}" presName="spacer" presStyleCnt="0"/>
      <dgm:spPr/>
    </dgm:pt>
    <dgm:pt modelId="{B59A74D0-4299-4130-B2D5-2B78ADDADD5F}" type="pres">
      <dgm:prSet presAssocID="{D1D6752E-8C7C-48B2-BC06-9256B6FC8C66}" presName="parentText" presStyleLbl="node1" presStyleIdx="6" presStyleCnt="7">
        <dgm:presLayoutVars>
          <dgm:chMax val="0"/>
          <dgm:bulletEnabled val="1"/>
        </dgm:presLayoutVars>
      </dgm:prSet>
      <dgm:spPr/>
      <dgm:t>
        <a:bodyPr/>
        <a:lstStyle/>
        <a:p>
          <a:endParaRPr lang="es-AR"/>
        </a:p>
      </dgm:t>
    </dgm:pt>
  </dgm:ptLst>
  <dgm:cxnLst>
    <dgm:cxn modelId="{88BC2FF4-C18C-4CBA-AC71-616DCB36BEB4}" srcId="{18755062-CB4F-4AD4-A305-738B988A12E8}" destId="{42AC69EA-3F67-4CD6-8E80-81B3F1CF505E}" srcOrd="3" destOrd="0" parTransId="{C452895D-EBA7-46FF-8922-5C43074BE35C}" sibTransId="{48FE9821-5A59-4E30-939F-7A51FCF4C074}"/>
    <dgm:cxn modelId="{4FE2DF6C-11AD-4807-8D30-198F0B900750}" type="presOf" srcId="{D1D6752E-8C7C-48B2-BC06-9256B6FC8C66}" destId="{B59A74D0-4299-4130-B2D5-2B78ADDADD5F}" srcOrd="0" destOrd="0" presId="urn:microsoft.com/office/officeart/2005/8/layout/vList2"/>
    <dgm:cxn modelId="{9261C873-9CB0-4056-B4DB-D3D1A208D094}" srcId="{18755062-CB4F-4AD4-A305-738B988A12E8}" destId="{93905C53-80AA-4037-917B-C32F21A40C10}" srcOrd="5" destOrd="0" parTransId="{FA494653-A129-4F97-B643-36430C5D4598}" sibTransId="{C24F5DAE-76F3-4199-8ECF-7D74502D2E99}"/>
    <dgm:cxn modelId="{BDBCBB38-6F45-4BB5-8CB3-620C5FC1F1B2}" type="presOf" srcId="{F794A774-1F3F-4566-8647-267D01E85114}" destId="{75583238-4698-4A1D-99D8-41CC45712179}" srcOrd="0" destOrd="0" presId="urn:microsoft.com/office/officeart/2005/8/layout/vList2"/>
    <dgm:cxn modelId="{E2DBD45D-7E69-434F-8246-CF5FFE3D7748}" type="presOf" srcId="{ECE0A3DD-8F72-4051-A1CA-3FEB3F703CC2}" destId="{DC54363C-CF5A-4DEC-A2A8-F84667EB289E}" srcOrd="0" destOrd="0" presId="urn:microsoft.com/office/officeart/2005/8/layout/vList2"/>
    <dgm:cxn modelId="{8DA98EBB-38B8-4D50-9F66-138387B0849D}" srcId="{18755062-CB4F-4AD4-A305-738B988A12E8}" destId="{F794A774-1F3F-4566-8647-267D01E85114}" srcOrd="2" destOrd="0" parTransId="{6657D40E-39DA-4932-9BC4-EFF3B22CB907}" sibTransId="{7D12210C-FAE5-449C-A399-99DCE1C174D4}"/>
    <dgm:cxn modelId="{FEAAB759-184A-4471-A7A9-DB7F1C5C9165}" srcId="{18755062-CB4F-4AD4-A305-738B988A12E8}" destId="{5ED85579-FCCA-4283-BDCE-F837D33B30F1}" srcOrd="0" destOrd="0" parTransId="{7719E48F-637C-4790-91DA-722BBE90BEFE}" sibTransId="{C8DB4B49-9475-4E17-9B8B-1A324397A4D7}"/>
    <dgm:cxn modelId="{D3385741-4224-4A14-99C9-C68E29587690}" srcId="{18755062-CB4F-4AD4-A305-738B988A12E8}" destId="{D1D6752E-8C7C-48B2-BC06-9256B6FC8C66}" srcOrd="6" destOrd="0" parTransId="{BA295511-D614-4D53-8912-9583F7A77EC5}" sibTransId="{054B4447-D543-483D-97EE-8EF5D06AC8AE}"/>
    <dgm:cxn modelId="{30B33591-4345-4296-A6F2-6A26D3C8B1F0}" srcId="{18755062-CB4F-4AD4-A305-738B988A12E8}" destId="{ECE0A3DD-8F72-4051-A1CA-3FEB3F703CC2}" srcOrd="4" destOrd="0" parTransId="{3FCFA4B3-7952-414A-A749-EA65E9F84995}" sibTransId="{E69F83F4-FBF2-445A-995D-A22A96D792C0}"/>
    <dgm:cxn modelId="{095A45CB-A1AB-435F-B86C-516DBE54159D}" type="presOf" srcId="{93905C53-80AA-4037-917B-C32F21A40C10}" destId="{1E3CCC30-9746-4E21-9582-F3AEB8A81B4A}" srcOrd="0" destOrd="0" presId="urn:microsoft.com/office/officeart/2005/8/layout/vList2"/>
    <dgm:cxn modelId="{1294CF5F-99A3-4CCE-9C68-062A8C32B5F2}" type="presOf" srcId="{18755062-CB4F-4AD4-A305-738B988A12E8}" destId="{C3CA9F3A-C847-4488-AFB9-8B847D6EC84B}" srcOrd="0" destOrd="0" presId="urn:microsoft.com/office/officeart/2005/8/layout/vList2"/>
    <dgm:cxn modelId="{7AE51E61-7E94-416E-B4DE-D7F0EF6BB425}" srcId="{18755062-CB4F-4AD4-A305-738B988A12E8}" destId="{670C16D8-97D0-4E96-BEA7-9D3395E47E0C}" srcOrd="1" destOrd="0" parTransId="{A7D7FE1E-EA23-4EFB-9BCA-877388DDABB1}" sibTransId="{331757FD-5DD8-45BE-A557-BAE0478918FB}"/>
    <dgm:cxn modelId="{252CF98A-7112-4052-A91B-AECA541F6069}" type="presOf" srcId="{670C16D8-97D0-4E96-BEA7-9D3395E47E0C}" destId="{81355C40-62F9-4C29-A012-2F16E99595B5}" srcOrd="0" destOrd="0" presId="urn:microsoft.com/office/officeart/2005/8/layout/vList2"/>
    <dgm:cxn modelId="{B82B1D58-DAD0-41E2-9D39-0232E7858CE0}" type="presOf" srcId="{5ED85579-FCCA-4283-BDCE-F837D33B30F1}" destId="{CB6A377E-3D96-4013-A340-ECA9A06DD3BA}" srcOrd="0" destOrd="0" presId="urn:microsoft.com/office/officeart/2005/8/layout/vList2"/>
    <dgm:cxn modelId="{31F6421D-1618-46F2-967E-BC05A477209C}" type="presOf" srcId="{42AC69EA-3F67-4CD6-8E80-81B3F1CF505E}" destId="{9CF9425A-6C57-4502-A130-A8E6271C58DB}" srcOrd="0" destOrd="0" presId="urn:microsoft.com/office/officeart/2005/8/layout/vList2"/>
    <dgm:cxn modelId="{87F6CFD4-BCAB-42CB-9AC2-EB46273163BE}" type="presParOf" srcId="{C3CA9F3A-C847-4488-AFB9-8B847D6EC84B}" destId="{CB6A377E-3D96-4013-A340-ECA9A06DD3BA}" srcOrd="0" destOrd="0" presId="urn:microsoft.com/office/officeart/2005/8/layout/vList2"/>
    <dgm:cxn modelId="{1CC2B063-0903-4A26-8978-C66D074E2F9F}" type="presParOf" srcId="{C3CA9F3A-C847-4488-AFB9-8B847D6EC84B}" destId="{95B42E32-B3BF-45E4-940D-30174B151A79}" srcOrd="1" destOrd="0" presId="urn:microsoft.com/office/officeart/2005/8/layout/vList2"/>
    <dgm:cxn modelId="{F7839333-F460-4E67-8F77-B25D821F7147}" type="presParOf" srcId="{C3CA9F3A-C847-4488-AFB9-8B847D6EC84B}" destId="{81355C40-62F9-4C29-A012-2F16E99595B5}" srcOrd="2" destOrd="0" presId="urn:microsoft.com/office/officeart/2005/8/layout/vList2"/>
    <dgm:cxn modelId="{A4343D15-3536-4918-BC68-5A086FE9B515}" type="presParOf" srcId="{C3CA9F3A-C847-4488-AFB9-8B847D6EC84B}" destId="{3611FAC0-D4FA-4D17-B7F2-1311D23E9BC1}" srcOrd="3" destOrd="0" presId="urn:microsoft.com/office/officeart/2005/8/layout/vList2"/>
    <dgm:cxn modelId="{5185A9A2-56C5-4330-8509-D948D776D3F0}" type="presParOf" srcId="{C3CA9F3A-C847-4488-AFB9-8B847D6EC84B}" destId="{75583238-4698-4A1D-99D8-41CC45712179}" srcOrd="4" destOrd="0" presId="urn:microsoft.com/office/officeart/2005/8/layout/vList2"/>
    <dgm:cxn modelId="{002ABCEB-44C1-467E-9EA2-90A4253CF0B3}" type="presParOf" srcId="{C3CA9F3A-C847-4488-AFB9-8B847D6EC84B}" destId="{57A8142E-C7E1-411D-A52C-85AFDA594FEC}" srcOrd="5" destOrd="0" presId="urn:microsoft.com/office/officeart/2005/8/layout/vList2"/>
    <dgm:cxn modelId="{F326F635-9E2E-4D5B-8104-3E7612F0D530}" type="presParOf" srcId="{C3CA9F3A-C847-4488-AFB9-8B847D6EC84B}" destId="{9CF9425A-6C57-4502-A130-A8E6271C58DB}" srcOrd="6" destOrd="0" presId="urn:microsoft.com/office/officeart/2005/8/layout/vList2"/>
    <dgm:cxn modelId="{2BA109AA-80C2-42BF-8876-AA4B6409A425}" type="presParOf" srcId="{C3CA9F3A-C847-4488-AFB9-8B847D6EC84B}" destId="{CC8DFE2B-C454-44AE-9E2A-C592FB416E38}" srcOrd="7" destOrd="0" presId="urn:microsoft.com/office/officeart/2005/8/layout/vList2"/>
    <dgm:cxn modelId="{9DCADAD7-FE3F-48FC-822A-2B30126B9D6C}" type="presParOf" srcId="{C3CA9F3A-C847-4488-AFB9-8B847D6EC84B}" destId="{DC54363C-CF5A-4DEC-A2A8-F84667EB289E}" srcOrd="8" destOrd="0" presId="urn:microsoft.com/office/officeart/2005/8/layout/vList2"/>
    <dgm:cxn modelId="{C27FD72A-9810-454B-998B-07E68936933D}" type="presParOf" srcId="{C3CA9F3A-C847-4488-AFB9-8B847D6EC84B}" destId="{1FEC59B6-2DCF-4CDF-960A-7594A2B24787}" srcOrd="9" destOrd="0" presId="urn:microsoft.com/office/officeart/2005/8/layout/vList2"/>
    <dgm:cxn modelId="{52D35D89-DEBD-4EEA-A934-5A2FC5753B8B}" type="presParOf" srcId="{C3CA9F3A-C847-4488-AFB9-8B847D6EC84B}" destId="{1E3CCC30-9746-4E21-9582-F3AEB8A81B4A}" srcOrd="10" destOrd="0" presId="urn:microsoft.com/office/officeart/2005/8/layout/vList2"/>
    <dgm:cxn modelId="{F9030D65-CE1B-4409-B6C6-1ECCEBB03E17}" type="presParOf" srcId="{C3CA9F3A-C847-4488-AFB9-8B847D6EC84B}" destId="{592D78C4-9619-4EE9-802E-1CAD70FC4DF8}" srcOrd="11" destOrd="0" presId="urn:microsoft.com/office/officeart/2005/8/layout/vList2"/>
    <dgm:cxn modelId="{B52B1596-B8FE-4D25-B0B3-7D52B5FD735C}" type="presParOf" srcId="{C3CA9F3A-C847-4488-AFB9-8B847D6EC84B}" destId="{B59A74D0-4299-4130-B2D5-2B78ADDADD5F}"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5285DD-3B73-4D7C-8C52-2F7B57B8F440}" type="datetimeFigureOut">
              <a:rPr lang="es-AR" smtClean="0"/>
              <a:pPr/>
              <a:t>24/10/2013</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27B39-C69B-4EB6-9ADC-0D5D80AA0B46}" type="slidenum">
              <a:rPr lang="es-AR" smtClean="0"/>
              <a:pPr/>
              <a:t>‹Nº›</a:t>
            </a:fld>
            <a:endParaRPr lang="es-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1EC8F491-5448-4E39-AC95-3E3A4B6B176A}" type="slidenum">
              <a:rPr lang="es-AR" smtClean="0"/>
              <a:pPr/>
              <a:t>12</a:t>
            </a:fld>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1EC8F491-5448-4E39-AC95-3E3A4B6B176A}" type="slidenum">
              <a:rPr lang="es-AR" smtClean="0"/>
              <a:pPr/>
              <a:t>15</a:t>
            </a:fld>
            <a:endParaRPr 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1EC8F491-5448-4E39-AC95-3E3A4B6B176A}" type="slidenum">
              <a:rPr lang="es-AR" smtClean="0"/>
              <a:pPr/>
              <a:t>19</a:t>
            </a:fld>
            <a:endParaRPr 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1EC8F491-5448-4E39-AC95-3E3A4B6B176A}" type="slidenum">
              <a:rPr lang="es-AR" smtClean="0"/>
              <a:pPr/>
              <a:t>23</a:t>
            </a:fld>
            <a:endParaRPr 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1EC8F491-5448-4E39-AC95-3E3A4B6B176A}" type="slidenum">
              <a:rPr lang="es-AR" smtClean="0"/>
              <a:pPr/>
              <a:t>46</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smtClean="0"/>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9" name="18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8" name="7 Marcador de pie de página"/>
          <p:cNvSpPr>
            <a:spLocks noGrp="1"/>
          </p:cNvSpPr>
          <p:nvPr>
            <p:ph type="ftr" sz="quarter" idx="11"/>
          </p:nvPr>
        </p:nvSpPr>
        <p:spPr/>
        <p:txBody>
          <a:bodyPr/>
          <a:lstStyle>
            <a:extLst/>
          </a:lstStyle>
          <a:p>
            <a:endParaRPr lang="es-AR"/>
          </a:p>
        </p:txBody>
      </p:sp>
      <p:sp>
        <p:nvSpPr>
          <p:cNvPr id="11" name="10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8" name="7 Marcador de pie de página"/>
          <p:cNvSpPr>
            <a:spLocks noGrp="1"/>
          </p:cNvSpPr>
          <p:nvPr>
            <p:ph type="ftr" sz="quarter" idx="11"/>
          </p:nvPr>
        </p:nvSpPr>
        <p:spPr/>
        <p:txBody>
          <a:bodyPr/>
          <a:lstStyle>
            <a:extLst/>
          </a:lstStyle>
          <a:p>
            <a:endParaRPr lang="es-AR"/>
          </a:p>
        </p:txBody>
      </p:sp>
      <p:sp>
        <p:nvSpPr>
          <p:cNvPr id="9" name="8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4" name="3 Marcador de pie de página"/>
          <p:cNvSpPr>
            <a:spLocks noGrp="1"/>
          </p:cNvSpPr>
          <p:nvPr>
            <p:ph type="ftr" sz="quarter" idx="11"/>
          </p:nvPr>
        </p:nvSpPr>
        <p:spPr/>
        <p:txBody>
          <a:bodyPr/>
          <a:lstStyle>
            <a:extLst/>
          </a:lstStyle>
          <a:p>
            <a:endParaRPr lang="es-AR"/>
          </a:p>
        </p:txBody>
      </p:sp>
      <p:sp>
        <p:nvSpPr>
          <p:cNvPr id="5" name="4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3" name="2 Marcador de pie de página"/>
          <p:cNvSpPr>
            <a:spLocks noGrp="1"/>
          </p:cNvSpPr>
          <p:nvPr>
            <p:ph type="ftr" sz="quarter" idx="11"/>
          </p:nvPr>
        </p:nvSpPr>
        <p:spPr/>
        <p:txBody>
          <a:bodyPr/>
          <a:lstStyle>
            <a:extLst/>
          </a:lstStyle>
          <a:p>
            <a:endParaRPr lang="es-AR"/>
          </a:p>
        </p:txBody>
      </p:sp>
      <p:sp>
        <p:nvSpPr>
          <p:cNvPr id="4" name="3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AB4139D-5659-4B42-82D5-622B65387D57}" type="datetimeFigureOut">
              <a:rPr lang="es-AR" smtClean="0"/>
              <a:pPr/>
              <a:t>24/10/2013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FC99F5CF-BF44-42BC-A3DA-69BF175BB6CD}" type="slidenum">
              <a:rPr lang="es-AR" smtClean="0"/>
              <a:pPr/>
              <a:t>‹Nº›</a:t>
            </a:fld>
            <a:endParaRPr lang="es-AR"/>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smtClean="0"/>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s-ES" smtClean="0"/>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B4139D-5659-4B42-82D5-622B65387D57}" type="datetimeFigureOut">
              <a:rPr lang="es-AR" smtClean="0"/>
              <a:pPr/>
              <a:t>24/10/2013</a:t>
            </a:fld>
            <a:endParaRPr lang="es-AR"/>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AR"/>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C99F5CF-BF44-42BC-A3DA-69BF175BB6CD}" type="slidenum">
              <a:rPr lang="es-AR" smtClean="0"/>
              <a:pPr/>
              <a:t>‹Nº›</a:t>
            </a:fld>
            <a:endParaRPr lang="es-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4 Rectángulo redondeado"/>
          <p:cNvSpPr/>
          <p:nvPr/>
        </p:nvSpPr>
        <p:spPr>
          <a:xfrm>
            <a:off x="1187624" y="620688"/>
            <a:ext cx="6336704" cy="4320480"/>
          </a:xfrm>
          <a:prstGeom prst="roundRect">
            <a:avLst/>
          </a:prstGeom>
          <a:solidFill>
            <a:srgbClr val="0000CC"/>
          </a:solidFill>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4000" b="1" dirty="0" smtClean="0">
                <a:solidFill>
                  <a:schemeClr val="bg1"/>
                </a:solidFill>
              </a:rPr>
              <a:t>4º JORNADAS REGIONALES DE EXTENSIÓN E INVESTIGACIÓN </a:t>
            </a:r>
          </a:p>
          <a:p>
            <a:pPr algn="ctr"/>
            <a:r>
              <a:rPr lang="es-AR" sz="4000" b="1" dirty="0" smtClean="0">
                <a:solidFill>
                  <a:schemeClr val="bg1"/>
                </a:solidFill>
              </a:rPr>
              <a:t>LOS 4 IES</a:t>
            </a:r>
          </a:p>
          <a:p>
            <a:pPr algn="ctr"/>
            <a:r>
              <a:rPr lang="es-AR" sz="4000" b="1" dirty="0" smtClean="0">
                <a:solidFill>
                  <a:schemeClr val="bg1"/>
                </a:solidFill>
              </a:rPr>
              <a:t> VALLE DE UCO</a:t>
            </a:r>
          </a:p>
          <a:p>
            <a:pPr algn="ctr"/>
            <a:endParaRPr lang="es-AR" dirty="0"/>
          </a:p>
        </p:txBody>
      </p:sp>
      <p:sp>
        <p:nvSpPr>
          <p:cNvPr id="6" name="5 CuadroTexto"/>
          <p:cNvSpPr txBox="1"/>
          <p:nvPr/>
        </p:nvSpPr>
        <p:spPr>
          <a:xfrm>
            <a:off x="6363638" y="5661248"/>
            <a:ext cx="2222082" cy="646331"/>
          </a:xfrm>
          <a:prstGeom prst="rect">
            <a:avLst/>
          </a:prstGeom>
          <a:noFill/>
        </p:spPr>
        <p:txBody>
          <a:bodyPr wrap="none" rtlCol="0">
            <a:spAutoFit/>
          </a:bodyPr>
          <a:lstStyle/>
          <a:p>
            <a:pPr algn="ctr"/>
            <a:r>
              <a:rPr lang="es-AR" b="1" dirty="0" smtClean="0"/>
              <a:t>17-18 </a:t>
            </a:r>
          </a:p>
          <a:p>
            <a:pPr algn="ctr"/>
            <a:r>
              <a:rPr lang="es-AR" b="1" dirty="0" smtClean="0"/>
              <a:t>OCTUBRE 2.013</a:t>
            </a:r>
            <a:endParaRPr lang="es-AR" b="1" dirty="0"/>
          </a:p>
        </p:txBody>
      </p:sp>
      <p:sp>
        <p:nvSpPr>
          <p:cNvPr id="7" name="6 CuadroTexto"/>
          <p:cNvSpPr txBox="1"/>
          <p:nvPr/>
        </p:nvSpPr>
        <p:spPr>
          <a:xfrm>
            <a:off x="467544" y="5805264"/>
            <a:ext cx="4376528" cy="461665"/>
          </a:xfrm>
          <a:prstGeom prst="rect">
            <a:avLst/>
          </a:prstGeom>
          <a:noFill/>
        </p:spPr>
        <p:txBody>
          <a:bodyPr wrap="square" rtlCol="0">
            <a:spAutoFit/>
          </a:bodyPr>
          <a:lstStyle/>
          <a:p>
            <a:r>
              <a:rPr lang="es-AR" sz="2400" b="1" i="1" dirty="0" smtClean="0">
                <a:latin typeface="Tahoma" pitchFamily="34" charset="0"/>
                <a:ea typeface="Tahoma" pitchFamily="34" charset="0"/>
                <a:cs typeface="Tahoma" pitchFamily="34" charset="0"/>
              </a:rPr>
              <a:t>Prof. Mgtr. Caren Becerra</a:t>
            </a:r>
            <a:endParaRPr lang="es-AR" sz="2400" b="1" i="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aren B ecerra\Documents\Tesis OT\imagen aérea.jpg"/>
          <p:cNvPicPr>
            <a:picLocks noChangeAspect="1" noChangeArrowheads="1"/>
          </p:cNvPicPr>
          <p:nvPr/>
        </p:nvPicPr>
        <p:blipFill>
          <a:blip r:embed="rId2" cstate="print"/>
          <a:srcRect/>
          <a:stretch>
            <a:fillRect/>
          </a:stretch>
        </p:blipFill>
        <p:spPr bwMode="auto">
          <a:xfrm>
            <a:off x="417764" y="404664"/>
            <a:ext cx="8402708" cy="64533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2 CuadroTexto"/>
          <p:cNvSpPr txBox="1"/>
          <p:nvPr/>
        </p:nvSpPr>
        <p:spPr>
          <a:xfrm>
            <a:off x="0" y="0"/>
            <a:ext cx="4139952" cy="58477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3200" b="1" dirty="0" smtClean="0">
                <a:latin typeface="Tahoma" pitchFamily="34" charset="0"/>
                <a:ea typeface="Tahoma" pitchFamily="34" charset="0"/>
                <a:cs typeface="Tahoma" pitchFamily="34" charset="0"/>
              </a:rPr>
              <a:t>Elementos del sitio</a:t>
            </a:r>
            <a:endParaRPr lang="es-AR" sz="3200" b="1" dirty="0">
              <a:latin typeface="Tahoma" pitchFamily="34" charset="0"/>
              <a:ea typeface="Tahoma" pitchFamily="34" charset="0"/>
              <a:cs typeface="Tahoma" pitchFamily="34" charset="0"/>
            </a:endParaRPr>
          </a:p>
        </p:txBody>
      </p:sp>
      <p:cxnSp>
        <p:nvCxnSpPr>
          <p:cNvPr id="6" name="5 Conector recto"/>
          <p:cNvCxnSpPr/>
          <p:nvPr/>
        </p:nvCxnSpPr>
        <p:spPr>
          <a:xfrm>
            <a:off x="4716016" y="1556792"/>
            <a:ext cx="4104456" cy="1440160"/>
          </a:xfrm>
          <a:prstGeom prst="line">
            <a:avLst/>
          </a:prstGeom>
        </p:spPr>
        <p:style>
          <a:lnRef idx="3">
            <a:schemeClr val="accent6"/>
          </a:lnRef>
          <a:fillRef idx="0">
            <a:schemeClr val="accent6"/>
          </a:fillRef>
          <a:effectRef idx="2">
            <a:schemeClr val="accent6"/>
          </a:effectRef>
          <a:fontRef idx="minor">
            <a:schemeClr val="tx1"/>
          </a:fontRef>
        </p:style>
      </p:cxnSp>
      <p:cxnSp>
        <p:nvCxnSpPr>
          <p:cNvPr id="7" name="6 Conector recto"/>
          <p:cNvCxnSpPr/>
          <p:nvPr/>
        </p:nvCxnSpPr>
        <p:spPr>
          <a:xfrm rot="10800000" flipV="1">
            <a:off x="755576" y="1556792"/>
            <a:ext cx="3888432" cy="2952328"/>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9 Conector recto"/>
          <p:cNvCxnSpPr/>
          <p:nvPr/>
        </p:nvCxnSpPr>
        <p:spPr>
          <a:xfrm rot="10800000">
            <a:off x="755576" y="4509120"/>
            <a:ext cx="5040560" cy="1368152"/>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13 Conector recto"/>
          <p:cNvCxnSpPr/>
          <p:nvPr/>
        </p:nvCxnSpPr>
        <p:spPr>
          <a:xfrm flipV="1">
            <a:off x="5868144" y="5229200"/>
            <a:ext cx="792088" cy="576064"/>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15 Conector recto"/>
          <p:cNvCxnSpPr/>
          <p:nvPr/>
        </p:nvCxnSpPr>
        <p:spPr>
          <a:xfrm flipV="1">
            <a:off x="6588224" y="4221088"/>
            <a:ext cx="2232248" cy="1080120"/>
          </a:xfrm>
          <a:prstGeom prst="line">
            <a:avLst/>
          </a:prstGeom>
        </p:spPr>
        <p:style>
          <a:lnRef idx="3">
            <a:schemeClr val="accent6"/>
          </a:lnRef>
          <a:fillRef idx="0">
            <a:schemeClr val="accent6"/>
          </a:fillRef>
          <a:effectRef idx="2">
            <a:schemeClr val="accent6"/>
          </a:effectRef>
          <a:fontRef idx="minor">
            <a:schemeClr val="tx1"/>
          </a:fontRef>
        </p:style>
      </p:cxnSp>
      <p:sp>
        <p:nvSpPr>
          <p:cNvPr id="17" name="16 CuadroTexto"/>
          <p:cNvSpPr txBox="1"/>
          <p:nvPr/>
        </p:nvSpPr>
        <p:spPr>
          <a:xfrm>
            <a:off x="5076056" y="620688"/>
            <a:ext cx="3837910" cy="984885"/>
          </a:xfrm>
          <a:prstGeom prst="rect">
            <a:avLst/>
          </a:prstGeom>
          <a:noFill/>
        </p:spPr>
        <p:txBody>
          <a:bodyPr wrap="none" rtlCol="0">
            <a:spAutoFit/>
          </a:bodyPr>
          <a:lstStyle/>
          <a:p>
            <a:r>
              <a:rPr lang="es-AR" sz="2000" b="1" dirty="0" smtClean="0">
                <a:solidFill>
                  <a:schemeClr val="bg1"/>
                </a:solidFill>
                <a:latin typeface="Tahoma" pitchFamily="34" charset="0"/>
                <a:ea typeface="Tahoma" pitchFamily="34" charset="0"/>
                <a:cs typeface="Tahoma" pitchFamily="34" charset="0"/>
              </a:rPr>
              <a:t>Altura máxima: 1100 m.s.m.</a:t>
            </a:r>
          </a:p>
          <a:p>
            <a:r>
              <a:rPr lang="es-AR" sz="2000" b="1" dirty="0" smtClean="0">
                <a:solidFill>
                  <a:schemeClr val="bg1"/>
                </a:solidFill>
                <a:latin typeface="Tahoma" pitchFamily="34" charset="0"/>
                <a:ea typeface="Tahoma" pitchFamily="34" charset="0"/>
                <a:cs typeface="Tahoma" pitchFamily="34" charset="0"/>
              </a:rPr>
              <a:t>Altura mínima: 850 m.s.m</a:t>
            </a:r>
            <a:r>
              <a:rPr lang="es-AR" sz="2000" b="1" dirty="0" smtClean="0">
                <a:latin typeface="Tahoma" pitchFamily="34" charset="0"/>
                <a:ea typeface="Tahoma" pitchFamily="34" charset="0"/>
                <a:cs typeface="Tahoma" pitchFamily="34" charset="0"/>
              </a:rPr>
              <a:t>.</a:t>
            </a:r>
          </a:p>
          <a:p>
            <a:endParaRPr lang="es-AR" b="1" dirty="0"/>
          </a:p>
        </p:txBody>
      </p:sp>
      <p:sp>
        <p:nvSpPr>
          <p:cNvPr id="11" name="10 CuadroTexto"/>
          <p:cNvSpPr txBox="1"/>
          <p:nvPr/>
        </p:nvSpPr>
        <p:spPr>
          <a:xfrm>
            <a:off x="3491880" y="3356992"/>
            <a:ext cx="3320140" cy="461665"/>
          </a:xfrm>
          <a:prstGeom prst="rect">
            <a:avLst/>
          </a:prstGeom>
          <a:noFill/>
        </p:spPr>
        <p:txBody>
          <a:bodyPr wrap="none" rtlCol="0">
            <a:spAutoFit/>
          </a:bodyPr>
          <a:lstStyle/>
          <a:p>
            <a:r>
              <a:rPr lang="es-AR" sz="2400" b="1" dirty="0" smtClean="0">
                <a:solidFill>
                  <a:schemeClr val="bg1"/>
                </a:solidFill>
                <a:latin typeface="Tahoma" pitchFamily="34" charset="0"/>
                <a:ea typeface="Tahoma" pitchFamily="34" charset="0"/>
                <a:cs typeface="Tahoma" pitchFamily="34" charset="0"/>
              </a:rPr>
              <a:t>Superficie: 17,5 km</a:t>
            </a:r>
            <a:r>
              <a:rPr lang="es-AR" sz="2400" b="1" baseline="30000" dirty="0" smtClean="0">
                <a:solidFill>
                  <a:schemeClr val="bg1"/>
                </a:solidFill>
                <a:latin typeface="Tahoma" pitchFamily="34" charset="0"/>
                <a:ea typeface="Tahoma" pitchFamily="34" charset="0"/>
                <a:cs typeface="Tahoma" pitchFamily="34" charset="0"/>
              </a:rPr>
              <a:t>2</a:t>
            </a:r>
            <a:endParaRPr lang="es-AR" sz="2400" b="1" dirty="0">
              <a:solidFill>
                <a:schemeClr val="bg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0 Grupo"/>
          <p:cNvGrpSpPr/>
          <p:nvPr/>
        </p:nvGrpSpPr>
        <p:grpSpPr>
          <a:xfrm>
            <a:off x="0" y="0"/>
            <a:ext cx="9144000" cy="6858000"/>
            <a:chOff x="0" y="0"/>
            <a:chExt cx="9144000" cy="6858000"/>
          </a:xfrm>
        </p:grpSpPr>
        <p:sp>
          <p:nvSpPr>
            <p:cNvPr id="6" name="5 CuadroTexto"/>
            <p:cNvSpPr txBox="1"/>
            <p:nvPr/>
          </p:nvSpPr>
          <p:spPr>
            <a:xfrm>
              <a:off x="5364088" y="2996952"/>
              <a:ext cx="2699792" cy="1200329"/>
            </a:xfrm>
            <a:prstGeom prst="rect">
              <a:avLst/>
            </a:prstGeom>
            <a:noFill/>
            <a:ln w="57150">
              <a:noFill/>
            </a:ln>
            <a:scene3d>
              <a:camera prst="orthographicFront"/>
              <a:lightRig rig="threePt" dir="t"/>
            </a:scene3d>
            <a:sp3d>
              <a:bevelT prst="relaxedInset"/>
            </a:sp3d>
          </p:spPr>
          <p:txBody>
            <a:bodyPr wrap="square" rtlCol="0">
              <a:spAutoFit/>
            </a:bodyPr>
            <a:lstStyle/>
            <a:p>
              <a:pPr>
                <a:buFont typeface="Wingdings" pitchFamily="2" charset="2"/>
                <a:buChar char="ü"/>
              </a:pPr>
              <a:r>
                <a:rPr lang="es-AR" sz="2400" b="1" i="1" dirty="0" smtClean="0">
                  <a:latin typeface="Tahoma" pitchFamily="34" charset="0"/>
                  <a:ea typeface="Tahoma" pitchFamily="34" charset="0"/>
                  <a:cs typeface="Tahoma" pitchFamily="34" charset="0"/>
                </a:rPr>
                <a:t>Limitadas  posibilidades de crecimiento </a:t>
              </a:r>
              <a:endParaRPr lang="es-AR" sz="2400" dirty="0">
                <a:solidFill>
                  <a:schemeClr val="bg1"/>
                </a:solidFill>
                <a:latin typeface="Tahoma" pitchFamily="34" charset="0"/>
                <a:ea typeface="Tahoma" pitchFamily="34" charset="0"/>
                <a:cs typeface="Tahoma" pitchFamily="34" charset="0"/>
              </a:endParaRPr>
            </a:p>
          </p:txBody>
        </p:sp>
        <p:pic>
          <p:nvPicPr>
            <p:cNvPr id="1026" name="Picture 2" descr="C:\Temp\caren.jpg"/>
            <p:cNvPicPr>
              <a:picLocks noChangeAspect="1" noChangeArrowheads="1"/>
            </p:cNvPicPr>
            <p:nvPr/>
          </p:nvPicPr>
          <p:blipFill>
            <a:blip r:embed="rId2" cstate="print"/>
            <a:srcRect/>
            <a:stretch>
              <a:fillRect/>
            </a:stretch>
          </p:blipFill>
          <p:spPr bwMode="auto">
            <a:xfrm>
              <a:off x="0" y="0"/>
              <a:ext cx="5292080" cy="6858000"/>
            </a:xfrm>
            <a:prstGeom prst="rect">
              <a:avLst/>
            </a:prstGeom>
            <a:noFill/>
          </p:spPr>
        </p:pic>
        <p:sp>
          <p:nvSpPr>
            <p:cNvPr id="9" name="8 CuadroTexto"/>
            <p:cNvSpPr txBox="1"/>
            <p:nvPr/>
          </p:nvSpPr>
          <p:spPr>
            <a:xfrm>
              <a:off x="4932040" y="0"/>
              <a:ext cx="4211960" cy="584775"/>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a:spAutoFit/>
            </a:bodyPr>
            <a:lstStyle/>
            <a:p>
              <a:pPr fontAlgn="auto">
                <a:spcBef>
                  <a:spcPts val="0"/>
                </a:spcBef>
                <a:spcAft>
                  <a:spcPts val="0"/>
                </a:spcAft>
                <a:defRPr/>
              </a:pPr>
              <a:r>
                <a:rPr lang="es-AR" sz="3200" b="1" dirty="0">
                  <a:latin typeface="Tahoma" pitchFamily="34" charset="0"/>
                  <a:ea typeface="Tahoma" pitchFamily="34" charset="0"/>
                  <a:cs typeface="Tahoma" pitchFamily="34" charset="0"/>
                </a:rPr>
                <a:t>Posición </a:t>
              </a:r>
              <a:r>
                <a:rPr lang="es-AR" sz="3200" b="1" dirty="0" smtClean="0">
                  <a:latin typeface="Tahoma" pitchFamily="34" charset="0"/>
                  <a:ea typeface="Tahoma" pitchFamily="34" charset="0"/>
                  <a:cs typeface="Tahoma" pitchFamily="34" charset="0"/>
                </a:rPr>
                <a:t>Geográfica</a:t>
              </a:r>
              <a:endParaRPr lang="es-AR" sz="3200" b="1" dirty="0">
                <a:latin typeface="Tahoma" pitchFamily="34" charset="0"/>
                <a:ea typeface="Tahoma" pitchFamily="34" charset="0"/>
                <a:cs typeface="Tahoma" pitchFamily="34" charset="0"/>
              </a:endParaRPr>
            </a:p>
          </p:txBody>
        </p:sp>
        <p:sp>
          <p:nvSpPr>
            <p:cNvPr id="8" name="7 Elipse"/>
            <p:cNvSpPr/>
            <p:nvPr/>
          </p:nvSpPr>
          <p:spPr>
            <a:xfrm>
              <a:off x="2987824" y="594928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CuadroTexto"/>
            <p:cNvSpPr txBox="1"/>
            <p:nvPr/>
          </p:nvSpPr>
          <p:spPr>
            <a:xfrm>
              <a:off x="3275856" y="5949280"/>
              <a:ext cx="542136" cy="215444"/>
            </a:xfrm>
            <a:prstGeom prst="rect">
              <a:avLst/>
            </a:prstGeom>
            <a:noFill/>
          </p:spPr>
          <p:txBody>
            <a:bodyPr wrap="none" rtlCol="0">
              <a:spAutoFit/>
            </a:bodyPr>
            <a:lstStyle/>
            <a:p>
              <a:r>
                <a:rPr lang="es-AR" sz="800" dirty="0" smtClean="0">
                  <a:solidFill>
                    <a:schemeClr val="bg1">
                      <a:lumMod val="50000"/>
                    </a:schemeClr>
                  </a:solidFill>
                </a:rPr>
                <a:t>ciudades</a:t>
              </a:r>
              <a:endParaRPr lang="es-AR" sz="800" dirty="0">
                <a:solidFill>
                  <a:schemeClr val="bg1">
                    <a:lumMod val="50000"/>
                  </a:schemeClr>
                </a:solidFill>
              </a:endParaRPr>
            </a:p>
          </p:txBody>
        </p:sp>
        <p:sp>
          <p:nvSpPr>
            <p:cNvPr id="5" name="4 CuadroTexto"/>
            <p:cNvSpPr txBox="1"/>
            <p:nvPr/>
          </p:nvSpPr>
          <p:spPr>
            <a:xfrm>
              <a:off x="4929190" y="571480"/>
              <a:ext cx="4214810" cy="2308324"/>
            </a:xfrm>
            <a:prstGeom prst="rect">
              <a:avLst/>
            </a:prstGeom>
            <a:noFill/>
            <a:scene3d>
              <a:camera prst="orthographicFront"/>
              <a:lightRig rig="threePt" dir="t"/>
            </a:scene3d>
            <a:sp3d>
              <a:bevelT prst="relaxedInset"/>
            </a:sp3d>
          </p:spPr>
          <p:txBody>
            <a:bodyPr wrap="square" rtlCol="0">
              <a:spAutoFit/>
            </a:bodyPr>
            <a:lstStyle/>
            <a:p>
              <a:pPr>
                <a:buFont typeface="Wingdings" pitchFamily="2" charset="2"/>
                <a:buChar char="ü"/>
              </a:pPr>
              <a:r>
                <a:rPr lang="es-AR" sz="2400" b="1" i="1" dirty="0" smtClean="0">
                  <a:latin typeface="Tahoma" pitchFamily="34" charset="0"/>
                  <a:ea typeface="Tahoma" pitchFamily="34" charset="0"/>
                  <a:cs typeface="Tahoma" pitchFamily="34" charset="0"/>
                </a:rPr>
                <a:t>El área de estudio está inserta en un sistema urbano mayor la “Metrópolis de Mendoza”, escenario  crítico, con fuertes limitantes</a:t>
              </a:r>
            </a:p>
          </p:txBody>
        </p:sp>
        <p:sp>
          <p:nvSpPr>
            <p:cNvPr id="7" name="6 CuadroTexto"/>
            <p:cNvSpPr txBox="1"/>
            <p:nvPr/>
          </p:nvSpPr>
          <p:spPr>
            <a:xfrm>
              <a:off x="4499992" y="4581128"/>
              <a:ext cx="4427984" cy="1938992"/>
            </a:xfrm>
            <a:prstGeom prst="rect">
              <a:avLst/>
            </a:prstGeom>
            <a:noFill/>
            <a:effectLst>
              <a:outerShdw blurRad="152400" dist="317500" dir="5400000" sx="90000" sy="-19000" rotWithShape="0">
                <a:prstClr val="black">
                  <a:alpha val="15000"/>
                </a:prstClr>
              </a:outerShdw>
              <a:reflection blurRad="6350" stA="52000" endA="300" endPos="35000" dir="5400000" sy="-100000" algn="bl" rotWithShape="0"/>
            </a:effectLst>
            <a:scene3d>
              <a:camera prst="orthographicFront"/>
              <a:lightRig rig="threePt" dir="t"/>
            </a:scene3d>
            <a:sp3d>
              <a:bevelT prst="relaxedInset"/>
            </a:sp3d>
          </p:spPr>
          <p:txBody>
            <a:bodyPr wrap="square" rtlCol="0">
              <a:spAutoFit/>
            </a:bodyPr>
            <a:lstStyle/>
            <a:p>
              <a:pPr>
                <a:buFont typeface="Wingdings" pitchFamily="2" charset="2"/>
                <a:buChar char="ü"/>
              </a:pPr>
              <a:r>
                <a:rPr lang="es-AR" sz="2400" b="1" i="1" dirty="0" smtClean="0">
                  <a:latin typeface="Tahoma" pitchFamily="34" charset="0"/>
                  <a:ea typeface="Tahoma" pitchFamily="34" charset="0"/>
                  <a:cs typeface="Tahoma" pitchFamily="34" charset="0"/>
                </a:rPr>
                <a:t>El ordenamiento territorial  aparece como un instrumento para evitar  que se incrementen los desequilibrios territoriales</a:t>
              </a:r>
              <a:endParaRPr lang="es-AR" sz="2400" b="1" i="1" dirty="0">
                <a:latin typeface="Tahoma" pitchFamily="34" charset="0"/>
                <a:ea typeface="Tahoma" pitchFamily="34" charset="0"/>
                <a:cs typeface="Tahoma"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39 Imagen" descr="Cap1 Fig5.jpg"/>
          <p:cNvPicPr>
            <a:picLocks noChangeAspect="1"/>
          </p:cNvPicPr>
          <p:nvPr/>
        </p:nvPicPr>
        <p:blipFill>
          <a:blip r:embed="rId3" cstate="print"/>
          <a:stretch>
            <a:fillRect/>
          </a:stretch>
        </p:blipFill>
        <p:spPr>
          <a:xfrm>
            <a:off x="0" y="260650"/>
            <a:ext cx="8892480" cy="48318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076" name="Rectangle 4"/>
          <p:cNvSpPr>
            <a:spLocks noChangeArrowheads="1"/>
          </p:cNvSpPr>
          <p:nvPr/>
        </p:nvSpPr>
        <p:spPr bwMode="auto">
          <a:xfrm>
            <a:off x="0" y="4869160"/>
            <a:ext cx="8892480" cy="707886"/>
          </a:xfrm>
          <a:prstGeom prst="rect">
            <a:avLst/>
          </a:prstGeom>
          <a:solidFill>
            <a:srgbClr val="FFFFCC"/>
          </a:solidFill>
          <a:ln w="38100">
            <a:solidFill>
              <a:schemeClr val="bg1">
                <a:lumMod val="50000"/>
              </a:schemeClr>
            </a:solidFill>
            <a:miter lim="800000"/>
            <a:headEnd/>
            <a:tailEnd/>
          </a:ln>
          <a:effectLst/>
        </p:spPr>
        <p:txBody>
          <a:bodyPr wrap="square">
            <a:spAutoFit/>
          </a:bodyPr>
          <a:lstStyle/>
          <a:p>
            <a:pPr>
              <a:buClr>
                <a:schemeClr val="tx1"/>
              </a:buClr>
              <a:buFont typeface="Wingdings" pitchFamily="2" charset="2"/>
              <a:buChar char="ü"/>
            </a:pPr>
            <a:r>
              <a:rPr lang="en-US" sz="2000" dirty="0">
                <a:solidFill>
                  <a:srgbClr val="A50021"/>
                </a:solidFill>
              </a:rPr>
              <a:t> </a:t>
            </a:r>
            <a:r>
              <a:rPr lang="en-US" sz="2000" b="1" dirty="0">
                <a:latin typeface="Tahoma" pitchFamily="34" charset="0"/>
                <a:ea typeface="Tahoma" pitchFamily="34" charset="0"/>
                <a:cs typeface="Tahoma" pitchFamily="34" charset="0"/>
              </a:rPr>
              <a:t>De </a:t>
            </a:r>
            <a:r>
              <a:rPr lang="es-AR" sz="2000" b="1" dirty="0">
                <a:latin typeface="Tahoma" pitchFamily="34" charset="0"/>
                <a:ea typeface="Tahoma" pitchFamily="34" charset="0"/>
                <a:cs typeface="Tahoma" pitchFamily="34" charset="0"/>
              </a:rPr>
              <a:t>una posición periférica a un proceso de integración </a:t>
            </a:r>
            <a:r>
              <a:rPr lang="es-AR" sz="2000" b="1" dirty="0" smtClean="0">
                <a:latin typeface="Tahoma" pitchFamily="34" charset="0"/>
                <a:ea typeface="Tahoma" pitchFamily="34" charset="0"/>
                <a:cs typeface="Tahoma" pitchFamily="34" charset="0"/>
              </a:rPr>
              <a:t>a la </a:t>
            </a:r>
          </a:p>
          <a:p>
            <a:pPr>
              <a:buClr>
                <a:schemeClr val="tx1"/>
              </a:buClr>
            </a:pPr>
            <a:r>
              <a:rPr lang="es-AR" sz="2000" b="1" dirty="0" smtClean="0">
                <a:latin typeface="Tahoma" pitchFamily="34" charset="0"/>
                <a:ea typeface="Tahoma" pitchFamily="34" charset="0"/>
                <a:cs typeface="Tahoma" pitchFamily="34" charset="0"/>
              </a:rPr>
              <a:t>Metrópolis  Mendoza</a:t>
            </a:r>
            <a:r>
              <a:rPr lang="es-AR" sz="2000" b="1" dirty="0">
                <a:latin typeface="Tahoma" pitchFamily="34" charset="0"/>
                <a:ea typeface="Tahoma" pitchFamily="34" charset="0"/>
                <a:cs typeface="Tahoma" pitchFamily="34" charset="0"/>
              </a:rPr>
              <a:t>?.</a:t>
            </a:r>
          </a:p>
        </p:txBody>
      </p:sp>
      <p:sp>
        <p:nvSpPr>
          <p:cNvPr id="3077" name="Rectangle 5"/>
          <p:cNvSpPr>
            <a:spLocks noChangeArrowheads="1"/>
          </p:cNvSpPr>
          <p:nvPr/>
        </p:nvSpPr>
        <p:spPr bwMode="auto">
          <a:xfrm>
            <a:off x="0" y="5534561"/>
            <a:ext cx="8892480" cy="1323439"/>
          </a:xfrm>
          <a:prstGeom prst="rect">
            <a:avLst/>
          </a:prstGeom>
          <a:noFill/>
          <a:ln w="9525">
            <a:noFill/>
            <a:miter lim="800000"/>
            <a:headEnd/>
            <a:tailEnd/>
          </a:ln>
          <a:effectLst/>
        </p:spPr>
        <p:txBody>
          <a:bodyPr wrap="square">
            <a:spAutoFit/>
          </a:bodyPr>
          <a:lstStyle/>
          <a:p>
            <a:pPr>
              <a:buFont typeface="Wingdings" pitchFamily="2" charset="2"/>
              <a:buChar char="ü"/>
            </a:pPr>
            <a:r>
              <a:rPr lang="es-AR" sz="2000" b="1" dirty="0">
                <a:latin typeface="Tahoma" pitchFamily="34" charset="0"/>
                <a:ea typeface="Tahoma" pitchFamily="34" charset="0"/>
                <a:cs typeface="Tahoma" pitchFamily="34" charset="0"/>
              </a:rPr>
              <a:t>La construcción del Corredor del Oeste en el año 1999 </a:t>
            </a:r>
            <a:r>
              <a:rPr lang="es-AR" sz="2000" b="1" dirty="0" smtClean="0">
                <a:latin typeface="Tahoma" pitchFamily="34" charset="0"/>
                <a:ea typeface="Tahoma" pitchFamily="34" charset="0"/>
                <a:cs typeface="Tahoma" pitchFamily="34" charset="0"/>
              </a:rPr>
              <a:t> marcó  </a:t>
            </a:r>
            <a:r>
              <a:rPr lang="es-AR" sz="2000" b="1" dirty="0">
                <a:latin typeface="Tahoma" pitchFamily="34" charset="0"/>
                <a:ea typeface="Tahoma" pitchFamily="34" charset="0"/>
                <a:cs typeface="Tahoma" pitchFamily="34" charset="0"/>
              </a:rPr>
              <a:t>la </a:t>
            </a:r>
            <a:r>
              <a:rPr lang="es-AR" sz="2000" b="1" dirty="0" smtClean="0">
                <a:latin typeface="Tahoma" pitchFamily="34" charset="0"/>
                <a:ea typeface="Tahoma" pitchFamily="34" charset="0"/>
                <a:cs typeface="Tahoma" pitchFamily="34" charset="0"/>
              </a:rPr>
              <a:t>modificación diferencial </a:t>
            </a:r>
            <a:r>
              <a:rPr lang="es-AR" sz="2000" b="1" dirty="0">
                <a:latin typeface="Tahoma" pitchFamily="34" charset="0"/>
                <a:ea typeface="Tahoma" pitchFamily="34" charset="0"/>
                <a:cs typeface="Tahoma" pitchFamily="34" charset="0"/>
              </a:rPr>
              <a:t>y relativa  en  las relaciones  de conectividad  y accessibilidad </a:t>
            </a:r>
            <a:r>
              <a:rPr lang="es-AR" sz="2000" b="1" dirty="0" smtClean="0">
                <a:latin typeface="Tahoma" pitchFamily="34" charset="0"/>
                <a:ea typeface="Tahoma" pitchFamily="34" charset="0"/>
                <a:cs typeface="Tahoma" pitchFamily="34" charset="0"/>
              </a:rPr>
              <a:t>dentro </a:t>
            </a:r>
            <a:r>
              <a:rPr lang="es-AR" sz="2000" b="1" dirty="0">
                <a:latin typeface="Tahoma" pitchFamily="34" charset="0"/>
                <a:ea typeface="Tahoma" pitchFamily="34" charset="0"/>
                <a:cs typeface="Tahoma" pitchFamily="34" charset="0"/>
              </a:rPr>
              <a:t>del sistema </a:t>
            </a:r>
            <a:r>
              <a:rPr lang="es-AR" sz="2000" b="1" dirty="0" smtClean="0">
                <a:latin typeface="Tahoma" pitchFamily="34" charset="0"/>
                <a:ea typeface="Tahoma" pitchFamily="34" charset="0"/>
                <a:cs typeface="Tahoma" pitchFamily="34" charset="0"/>
              </a:rPr>
              <a:t>urbano hacia dentro y fuera del área de estudio.</a:t>
            </a:r>
            <a:endParaRPr lang="es-AR" sz="2000" b="1" dirty="0">
              <a:latin typeface="Tahoma" pitchFamily="34" charset="0"/>
              <a:ea typeface="Tahoma" pitchFamily="34" charset="0"/>
              <a:cs typeface="Tahoma" pitchFamily="34" charset="0"/>
            </a:endParaRPr>
          </a:p>
        </p:txBody>
      </p:sp>
      <p:sp>
        <p:nvSpPr>
          <p:cNvPr id="36" name="35 CuadroTexto"/>
          <p:cNvSpPr txBox="1"/>
          <p:nvPr/>
        </p:nvSpPr>
        <p:spPr>
          <a:xfrm>
            <a:off x="0" y="0"/>
            <a:ext cx="9144000" cy="58477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a:spAutoFit/>
          </a:bodyPr>
          <a:lstStyle/>
          <a:p>
            <a:pPr fontAlgn="auto">
              <a:spcBef>
                <a:spcPts val="0"/>
              </a:spcBef>
              <a:spcAft>
                <a:spcPts val="0"/>
              </a:spcAft>
              <a:defRPr/>
            </a:pPr>
            <a:r>
              <a:rPr lang="es-AR" sz="3200" b="1" dirty="0">
                <a:latin typeface="Tahoma" pitchFamily="34" charset="0"/>
                <a:ea typeface="Tahoma" pitchFamily="34" charset="0"/>
                <a:cs typeface="Tahoma" pitchFamily="34" charset="0"/>
              </a:rPr>
              <a:t>Posición Geográfica del área de estudio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0" y="0"/>
            <a:ext cx="7236296" cy="914400"/>
          </a:xfrm>
          <a:prstGeom prst="roundRect">
            <a:avLst/>
          </a:prstGeom>
          <a:solidFill>
            <a:srgbClr val="3333CC"/>
          </a:solidFill>
          <a:ln w="38100">
            <a:solidFill>
              <a:schemeClr val="bg1"/>
            </a:solidFill>
          </a:ln>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3200" b="1" spc="150" dirty="0" smtClean="0">
                <a:ln w="11430"/>
                <a:solidFill>
                  <a:srgbClr val="F8F8F8"/>
                </a:solidFill>
                <a:effectLst>
                  <a:outerShdw blurRad="25400" algn="tl" rotWithShape="0">
                    <a:srgbClr val="000000">
                      <a:alpha val="43000"/>
                    </a:srgbClr>
                  </a:outerShdw>
                </a:effectLst>
                <a:latin typeface="Tahoma" pitchFamily="34" charset="0"/>
                <a:ea typeface="Tahoma" pitchFamily="34" charset="0"/>
                <a:cs typeface="Tahoma" pitchFamily="34" charset="0"/>
              </a:rPr>
              <a:t>PROBLEMÁTICAS RELEVANTES</a:t>
            </a:r>
            <a:endParaRPr lang="es-AR" sz="3200" b="1" spc="150" dirty="0">
              <a:ln w="11430"/>
              <a:solidFill>
                <a:srgbClr val="F8F8F8"/>
              </a:solidFill>
              <a:effectLst>
                <a:outerShdw blurRad="25400" algn="tl" rotWithShape="0">
                  <a:srgbClr val="000000">
                    <a:alpha val="43000"/>
                  </a:srgbClr>
                </a:outerShdw>
              </a:effectLst>
              <a:latin typeface="Tahoma" pitchFamily="34" charset="0"/>
              <a:ea typeface="Tahoma" pitchFamily="34" charset="0"/>
              <a:cs typeface="Tahoma" pitchFamily="34" charset="0"/>
            </a:endParaRPr>
          </a:p>
        </p:txBody>
      </p:sp>
      <p:sp>
        <p:nvSpPr>
          <p:cNvPr id="5" name="4 Rectángulo redondeado"/>
          <p:cNvSpPr/>
          <p:nvPr/>
        </p:nvSpPr>
        <p:spPr>
          <a:xfrm>
            <a:off x="1907704" y="4286256"/>
            <a:ext cx="5593254" cy="642942"/>
          </a:xfrm>
          <a:prstGeom prst="roundRect">
            <a:avLst/>
          </a:prstGeom>
          <a:solidFill>
            <a:srgbClr val="3333CC"/>
          </a:solidFill>
          <a:ln w="38100">
            <a:solidFill>
              <a:schemeClr val="bg1"/>
            </a:solidFill>
          </a:ln>
          <a:effectLst>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smtClean="0">
                <a:solidFill>
                  <a:schemeClr val="bg1"/>
                </a:solidFill>
                <a:latin typeface="Tahoma" pitchFamily="34" charset="0"/>
                <a:ea typeface="Tahoma" pitchFamily="34" charset="0"/>
                <a:cs typeface="Tahoma" pitchFamily="34" charset="0"/>
              </a:rPr>
              <a:t>ENUNCIAN UN ESCENARIO COMPLEJO</a:t>
            </a:r>
            <a:endParaRPr lang="es-AR" sz="2000" b="1" dirty="0">
              <a:solidFill>
                <a:schemeClr val="bg1"/>
              </a:solidFill>
              <a:latin typeface="Tahoma" pitchFamily="34" charset="0"/>
              <a:ea typeface="Tahoma" pitchFamily="34" charset="0"/>
              <a:cs typeface="Tahoma" pitchFamily="34" charset="0"/>
            </a:endParaRPr>
          </a:p>
        </p:txBody>
      </p:sp>
      <p:sp>
        <p:nvSpPr>
          <p:cNvPr id="7" name="6 Rectángulo redondeado"/>
          <p:cNvSpPr/>
          <p:nvPr/>
        </p:nvSpPr>
        <p:spPr>
          <a:xfrm>
            <a:off x="2500298" y="5072074"/>
            <a:ext cx="4716016" cy="648072"/>
          </a:xfrm>
          <a:prstGeom prst="roundRect">
            <a:avLst/>
          </a:prstGeom>
          <a:solidFill>
            <a:srgbClr val="3333CC"/>
          </a:solidFill>
          <a:ln w="38100">
            <a:solidFill>
              <a:schemeClr val="bg1"/>
            </a:solidFill>
          </a:ln>
          <a:effectLst>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smtClean="0">
                <a:solidFill>
                  <a:schemeClr val="bg1"/>
                </a:solidFill>
                <a:latin typeface="Tahoma" pitchFamily="34" charset="0"/>
                <a:ea typeface="Tahoma" pitchFamily="34" charset="0"/>
                <a:cs typeface="Tahoma" pitchFamily="34" charset="0"/>
              </a:rPr>
              <a:t>DE  GRAN FRAGILIDAD</a:t>
            </a:r>
            <a:endParaRPr lang="es-AR" sz="2000" b="1" dirty="0">
              <a:solidFill>
                <a:schemeClr val="bg1"/>
              </a:solidFill>
              <a:latin typeface="Tahoma" pitchFamily="34" charset="0"/>
              <a:ea typeface="Tahoma" pitchFamily="34" charset="0"/>
              <a:cs typeface="Tahoma" pitchFamily="34" charset="0"/>
            </a:endParaRPr>
          </a:p>
        </p:txBody>
      </p:sp>
      <p:sp>
        <p:nvSpPr>
          <p:cNvPr id="8" name="7 Rectángulo redondeado"/>
          <p:cNvSpPr/>
          <p:nvPr/>
        </p:nvSpPr>
        <p:spPr>
          <a:xfrm>
            <a:off x="2627784" y="5943600"/>
            <a:ext cx="4248472" cy="914400"/>
          </a:xfrm>
          <a:prstGeom prst="roundRect">
            <a:avLst/>
          </a:prstGeom>
          <a:solidFill>
            <a:srgbClr val="3333CC"/>
          </a:solidFill>
          <a:ln w="38100">
            <a:solidFill>
              <a:schemeClr val="bg1"/>
            </a:solidFill>
          </a:ln>
          <a:effectLst>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smtClean="0">
                <a:solidFill>
                  <a:schemeClr val="bg1"/>
                </a:solidFill>
                <a:latin typeface="Tahoma" pitchFamily="34" charset="0"/>
                <a:ea typeface="Tahoma" pitchFamily="34" charset="0"/>
                <a:cs typeface="Tahoma" pitchFamily="34" charset="0"/>
              </a:rPr>
              <a:t>DONDE SE ACRECIENTA EL RIESGO</a:t>
            </a:r>
            <a:endParaRPr lang="es-AR" sz="2400" b="1" dirty="0">
              <a:solidFill>
                <a:schemeClr val="bg1"/>
              </a:solidFill>
              <a:latin typeface="Tahoma" pitchFamily="34" charset="0"/>
              <a:ea typeface="Tahoma" pitchFamily="34" charset="0"/>
              <a:cs typeface="Tahoma" pitchFamily="34" charset="0"/>
            </a:endParaRPr>
          </a:p>
        </p:txBody>
      </p:sp>
      <p:sp>
        <p:nvSpPr>
          <p:cNvPr id="6" name="5 Rectángulo redondeado"/>
          <p:cNvSpPr/>
          <p:nvPr/>
        </p:nvSpPr>
        <p:spPr>
          <a:xfrm>
            <a:off x="928662" y="1071546"/>
            <a:ext cx="7524328" cy="30963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
            </a:pPr>
            <a:r>
              <a:rPr lang="es-AR" sz="2400" b="1" dirty="0" smtClean="0">
                <a:latin typeface="Tahoma" pitchFamily="34" charset="0"/>
                <a:ea typeface="Tahoma" pitchFamily="34" charset="0"/>
                <a:cs typeface="Tahoma" pitchFamily="34" charset="0"/>
              </a:rPr>
              <a:t> </a:t>
            </a:r>
            <a:r>
              <a:rPr lang="es-AR" sz="2400" b="1" i="1" dirty="0" smtClean="0">
                <a:latin typeface="Tahoma" pitchFamily="34" charset="0"/>
                <a:ea typeface="Tahoma" pitchFamily="34" charset="0"/>
                <a:cs typeface="Tahoma" pitchFamily="34" charset="0"/>
              </a:rPr>
              <a:t>Falta de  decisión política</a:t>
            </a:r>
          </a:p>
          <a:p>
            <a:pPr>
              <a:buFont typeface="Wingdings" pitchFamily="2" charset="2"/>
              <a:buChar char="§"/>
            </a:pPr>
            <a:r>
              <a:rPr lang="es-AR" sz="2400" b="1" i="1" dirty="0" smtClean="0">
                <a:latin typeface="Tahoma" pitchFamily="34" charset="0"/>
                <a:ea typeface="Tahoma" pitchFamily="34" charset="0"/>
                <a:cs typeface="Tahoma" pitchFamily="34" charset="0"/>
              </a:rPr>
              <a:t> Degradación ambiental</a:t>
            </a:r>
          </a:p>
          <a:p>
            <a:pPr>
              <a:buFont typeface="Wingdings" pitchFamily="2" charset="2"/>
              <a:buChar char="§"/>
            </a:pPr>
            <a:r>
              <a:rPr lang="es-AR" sz="2400" b="1" i="1" dirty="0" smtClean="0">
                <a:latin typeface="Tahoma" pitchFamily="34" charset="0"/>
                <a:ea typeface="Tahoma" pitchFamily="34" charset="0"/>
                <a:cs typeface="Tahoma" pitchFamily="34" charset="0"/>
              </a:rPr>
              <a:t> Alta dependencia  de la población a  las  actvidades  relacionadas con  el tratamiento de la basura</a:t>
            </a:r>
          </a:p>
          <a:p>
            <a:pPr>
              <a:buFont typeface="Wingdings" pitchFamily="2" charset="2"/>
              <a:buChar char="§"/>
            </a:pPr>
            <a:r>
              <a:rPr lang="es-AR" sz="2400" b="1" i="1" dirty="0" smtClean="0">
                <a:latin typeface="Tahoma" pitchFamily="34" charset="0"/>
                <a:ea typeface="Tahoma" pitchFamily="34" charset="0"/>
                <a:cs typeface="Tahoma" pitchFamily="34" charset="0"/>
              </a:rPr>
              <a:t>  No existe relación entre  el FOT y el FOS</a:t>
            </a:r>
          </a:p>
          <a:p>
            <a:pPr>
              <a:buFont typeface="Wingdings" pitchFamily="2" charset="2"/>
              <a:buChar char="§"/>
            </a:pPr>
            <a:r>
              <a:rPr lang="es-AR" dirty="0" smtClean="0"/>
              <a:t>  </a:t>
            </a:r>
            <a:r>
              <a:rPr lang="es-AR" sz="2400" b="1" i="1" dirty="0" smtClean="0">
                <a:latin typeface="Tahoma" pitchFamily="34" charset="0"/>
                <a:ea typeface="Tahoma" pitchFamily="34" charset="0"/>
                <a:cs typeface="Tahoma" pitchFamily="34" charset="0"/>
              </a:rPr>
              <a:t>Mala calidad de vida. Marginalidad Social y económica</a:t>
            </a:r>
            <a:r>
              <a:rPr lang="es-AR" dirty="0" smtClean="0"/>
              <a:t>.</a:t>
            </a:r>
            <a:endParaRPr lang="es-AR" dirty="0"/>
          </a:p>
        </p:txBody>
      </p:sp>
      <p:sp>
        <p:nvSpPr>
          <p:cNvPr id="12" name="11 Flecha curvada hacia la derecha"/>
          <p:cNvSpPr/>
          <p:nvPr/>
        </p:nvSpPr>
        <p:spPr>
          <a:xfrm rot="19443065">
            <a:off x="509269" y="981827"/>
            <a:ext cx="596746" cy="1071695"/>
          </a:xfrm>
          <a:prstGeom prst="curv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3" name="12 Flecha curvada hacia la izquierda"/>
          <p:cNvSpPr/>
          <p:nvPr/>
        </p:nvSpPr>
        <p:spPr>
          <a:xfrm>
            <a:off x="7740352" y="3933056"/>
            <a:ext cx="587504" cy="928120"/>
          </a:xfrm>
          <a:prstGeom prst="curvedLeftArrow">
            <a:avLst/>
          </a:prstGeom>
          <a:solidFill>
            <a:srgbClr val="FF0000"/>
          </a:solidFill>
          <a:ln>
            <a:solidFill>
              <a:srgbClr val="FF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4" name="13 Flecha abajo"/>
          <p:cNvSpPr/>
          <p:nvPr/>
        </p:nvSpPr>
        <p:spPr>
          <a:xfrm>
            <a:off x="4572000" y="5517232"/>
            <a:ext cx="484632" cy="504056"/>
          </a:xfrm>
          <a:prstGeom prst="downArrow">
            <a:avLst/>
          </a:prstGeom>
          <a:solidFill>
            <a:srgbClr val="FF0000"/>
          </a:solid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Caren B ecerra\Documents\fotos\fotos area\Fotos\DSC01150.JPG"/>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D:\Caren B ecerra\Documents\Tesis OT\mapas\mapa base.png"/>
          <p:cNvPicPr>
            <a:picLocks noChangeAspect="1" noChangeArrowheads="1"/>
          </p:cNvPicPr>
          <p:nvPr/>
        </p:nvPicPr>
        <p:blipFill>
          <a:blip r:embed="rId3" cstate="print"/>
          <a:srcRect/>
          <a:stretch>
            <a:fillRect/>
          </a:stretch>
        </p:blipFill>
        <p:spPr bwMode="auto">
          <a:xfrm>
            <a:off x="0" y="0"/>
            <a:ext cx="2833859" cy="2708919"/>
          </a:xfrm>
          <a:prstGeom prst="rect">
            <a:avLst/>
          </a:prstGeom>
          <a:noFill/>
        </p:spPr>
      </p:pic>
      <p:pic>
        <p:nvPicPr>
          <p:cNvPr id="3079" name="Picture 7" descr="D:\Caren B ecerra\Documents\fotos\fotos del área\DSC02821.JPG"/>
          <p:cNvPicPr>
            <a:picLocks noChangeAspect="1" noChangeArrowheads="1"/>
          </p:cNvPicPr>
          <p:nvPr/>
        </p:nvPicPr>
        <p:blipFill>
          <a:blip r:embed="rId4" cstate="print"/>
          <a:srcRect/>
          <a:stretch>
            <a:fillRect/>
          </a:stretch>
        </p:blipFill>
        <p:spPr bwMode="auto">
          <a:xfrm>
            <a:off x="5975648" y="4077072"/>
            <a:ext cx="3168352" cy="2376264"/>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8 Rectángulo redondeado"/>
          <p:cNvSpPr/>
          <p:nvPr/>
        </p:nvSpPr>
        <p:spPr>
          <a:xfrm>
            <a:off x="0" y="4293096"/>
            <a:ext cx="4716016" cy="2564904"/>
          </a:xfrm>
          <a:prstGeom prst="roundRect">
            <a:avLst/>
          </a:prstGeom>
          <a:solidFill>
            <a:srgbClr val="808000"/>
          </a:solidFill>
          <a:ln w="28575">
            <a:solidFill>
              <a:srgbClr val="808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solidFill>
                  <a:schemeClr val="bg1"/>
                </a:solidFill>
                <a:latin typeface="Tahoma" pitchFamily="34" charset="0"/>
                <a:ea typeface="Tahoma" pitchFamily="34" charset="0"/>
                <a:cs typeface="Tahoma" pitchFamily="34" charset="0"/>
              </a:rPr>
              <a:t>Deterioro ambiental: movimientos de  material de arrastre, sedimentos (extracción de áridos, urbanización) , eliminación de la cobertura vegetal,  desaparición de aves</a:t>
            </a:r>
            <a:r>
              <a:rPr lang="es-AR" b="1" dirty="0" smtClean="0">
                <a:solidFill>
                  <a:schemeClr val="bg1"/>
                </a:solidFill>
                <a:latin typeface="Tahoma" pitchFamily="34" charset="0"/>
                <a:ea typeface="Tahoma" pitchFamily="34" charset="0"/>
                <a:cs typeface="Tahoma" pitchFamily="34" charset="0"/>
              </a:rPr>
              <a:t>.  </a:t>
            </a:r>
            <a:endParaRPr lang="es-AR" b="1" dirty="0">
              <a:solidFill>
                <a:schemeClr val="bg1"/>
              </a:solidFill>
              <a:latin typeface="Tahoma" pitchFamily="34" charset="0"/>
              <a:ea typeface="Tahoma" pitchFamily="34" charset="0"/>
              <a:cs typeface="Tahoma" pitchFamily="34" charset="0"/>
            </a:endParaRPr>
          </a:p>
        </p:txBody>
      </p:sp>
      <p:pic>
        <p:nvPicPr>
          <p:cNvPr id="6147" name="Picture 3" descr="D:\Caren B ecerra\Documents\fotos\fotos area\DSC02270.JPG"/>
          <p:cNvPicPr>
            <a:picLocks noChangeAspect="1" noChangeArrowheads="1"/>
          </p:cNvPicPr>
          <p:nvPr/>
        </p:nvPicPr>
        <p:blipFill>
          <a:blip r:embed="rId5" cstate="print"/>
          <a:srcRect/>
          <a:stretch>
            <a:fillRect/>
          </a:stretch>
        </p:blipFill>
        <p:spPr bwMode="auto">
          <a:xfrm>
            <a:off x="5724128" y="-315416"/>
            <a:ext cx="3419872" cy="2564904"/>
          </a:xfrm>
          <a:prstGeom prst="ellipse">
            <a:avLst/>
          </a:prstGeom>
          <a:ln>
            <a:noFill/>
          </a:ln>
          <a:effectLst>
            <a:softEdge rad="112500"/>
          </a:effectLst>
        </p:spPr>
      </p:pic>
      <p:sp>
        <p:nvSpPr>
          <p:cNvPr id="8" name="7 Elipse"/>
          <p:cNvSpPr/>
          <p:nvPr/>
        </p:nvSpPr>
        <p:spPr>
          <a:xfrm rot="1356374">
            <a:off x="963832" y="282121"/>
            <a:ext cx="732210" cy="1229910"/>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7596336" y="476673"/>
            <a:ext cx="482352" cy="288032"/>
          </a:xfrm>
          <a:prstGeom prst="roundRect">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Elipse"/>
          <p:cNvSpPr/>
          <p:nvPr/>
        </p:nvSpPr>
        <p:spPr>
          <a:xfrm>
            <a:off x="3851920" y="1916833"/>
            <a:ext cx="3744416" cy="1800200"/>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Picture 4" descr="F:\ Datos NTBK Toshiba\Mis documentos\TESIS\el trabajo\fotos del área\Fotos\DSC01022.JPG"/>
          <p:cNvPicPr>
            <a:picLocks noChangeAspect="1" noChangeArrowheads="1"/>
          </p:cNvPicPr>
          <p:nvPr/>
        </p:nvPicPr>
        <p:blipFill>
          <a:blip r:embed="rId3" cstate="print"/>
          <a:srcRect/>
          <a:stretch>
            <a:fillRect/>
          </a:stretch>
        </p:blipFill>
        <p:spPr bwMode="auto">
          <a:xfrm>
            <a:off x="0" y="0"/>
            <a:ext cx="9144000"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8 Rectángulo redondeado"/>
          <p:cNvSpPr/>
          <p:nvPr/>
        </p:nvSpPr>
        <p:spPr>
          <a:xfrm>
            <a:off x="1259632" y="4941168"/>
            <a:ext cx="4608512" cy="1008112"/>
          </a:xfrm>
          <a:prstGeom prst="roundRect">
            <a:avLst/>
          </a:prstGeom>
          <a:solidFill>
            <a:srgbClr val="808000"/>
          </a:solidFill>
          <a:ln w="38100">
            <a:solidFill>
              <a:srgbClr val="808000"/>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i="1" dirty="0" smtClean="0">
                <a:solidFill>
                  <a:schemeClr val="bg1"/>
                </a:solidFill>
                <a:latin typeface="Tahoma" pitchFamily="34" charset="0"/>
                <a:ea typeface="Tahoma" pitchFamily="34" charset="0"/>
                <a:cs typeface="Tahoma" pitchFamily="34" charset="0"/>
              </a:rPr>
              <a:t>Conviven asentamientos con ripieras y basurales clandestinos</a:t>
            </a:r>
            <a:endParaRPr lang="es-AR" sz="2400" b="1" i="1" dirty="0">
              <a:solidFill>
                <a:schemeClr val="bg1"/>
              </a:solidFill>
              <a:latin typeface="Tahoma" pitchFamily="34" charset="0"/>
              <a:ea typeface="Tahoma" pitchFamily="34" charset="0"/>
              <a:cs typeface="Tahoma" pitchFamily="34" charset="0"/>
            </a:endParaRPr>
          </a:p>
        </p:txBody>
      </p:sp>
      <p:pic>
        <p:nvPicPr>
          <p:cNvPr id="2050" name="Picture 2" descr="D:\Caren B ecerra\Documents\Tesis OT\mapas\mapa base.png"/>
          <p:cNvPicPr>
            <a:picLocks noChangeAspect="1" noChangeArrowheads="1"/>
          </p:cNvPicPr>
          <p:nvPr/>
        </p:nvPicPr>
        <p:blipFill>
          <a:blip r:embed="rId4" cstate="print"/>
          <a:srcRect/>
          <a:stretch>
            <a:fillRect/>
          </a:stretch>
        </p:blipFill>
        <p:spPr bwMode="auto">
          <a:xfrm>
            <a:off x="6658309" y="0"/>
            <a:ext cx="2485691" cy="2376100"/>
          </a:xfrm>
          <a:prstGeom prst="rect">
            <a:avLst/>
          </a:prstGeom>
          <a:noFill/>
        </p:spPr>
      </p:pic>
      <p:pic>
        <p:nvPicPr>
          <p:cNvPr id="5" name="Picture 6" descr="D:\Caren B ecerra\Documents\fotos\fotos area\DSC02287.JPG"/>
          <p:cNvPicPr>
            <a:picLocks noChangeAspect="1" noChangeArrowheads="1"/>
          </p:cNvPicPr>
          <p:nvPr/>
        </p:nvPicPr>
        <p:blipFill>
          <a:blip r:embed="rId5" cstate="print"/>
          <a:srcRect/>
          <a:stretch>
            <a:fillRect/>
          </a:stretch>
        </p:blipFill>
        <p:spPr bwMode="auto">
          <a:xfrm>
            <a:off x="0" y="-171400"/>
            <a:ext cx="4032448" cy="3024336"/>
          </a:xfrm>
          <a:prstGeom prst="ellipse">
            <a:avLst/>
          </a:prstGeom>
          <a:ln>
            <a:noFill/>
          </a:ln>
          <a:effectLst>
            <a:softEdge rad="112500"/>
          </a:effectLst>
        </p:spPr>
      </p:pic>
      <p:sp>
        <p:nvSpPr>
          <p:cNvPr id="11" name="10 Elipse"/>
          <p:cNvSpPr/>
          <p:nvPr/>
        </p:nvSpPr>
        <p:spPr>
          <a:xfrm>
            <a:off x="7308304" y="476672"/>
            <a:ext cx="914400" cy="720080"/>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n w="38100">
                <a:solidFill>
                  <a:srgbClr val="FF3300"/>
                </a:solidFill>
                <a:prstDash val="sysDash"/>
              </a:l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Caren B ecerra\Documents\fotos\fotos del área\DSC02841.JPG"/>
          <p:cNvPicPr>
            <a:picLocks noChangeAspect="1" noChangeArrowheads="1"/>
          </p:cNvPicPr>
          <p:nvPr/>
        </p:nvPicPr>
        <p:blipFill>
          <a:blip r:embed="rId2" cstate="print"/>
          <a:srcRect/>
          <a:stretch>
            <a:fillRect/>
          </a:stretch>
        </p:blipFill>
        <p:spPr bwMode="auto">
          <a:xfrm>
            <a:off x="1" y="0"/>
            <a:ext cx="9144001" cy="685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descr="D:\Caren B ecerra\Documents\Tesis OT\mapas\mapa base.png"/>
          <p:cNvPicPr>
            <a:picLocks noChangeAspect="1" noChangeArrowheads="1"/>
          </p:cNvPicPr>
          <p:nvPr/>
        </p:nvPicPr>
        <p:blipFill>
          <a:blip r:embed="rId3" cstate="print"/>
          <a:srcRect/>
          <a:stretch>
            <a:fillRect/>
          </a:stretch>
        </p:blipFill>
        <p:spPr bwMode="auto">
          <a:xfrm>
            <a:off x="0" y="4414905"/>
            <a:ext cx="2555776" cy="2443096"/>
          </a:xfrm>
          <a:prstGeom prst="rect">
            <a:avLst/>
          </a:prstGeom>
          <a:noFill/>
        </p:spPr>
      </p:pic>
      <p:sp>
        <p:nvSpPr>
          <p:cNvPr id="2" name="1 Rectángulo redondeado"/>
          <p:cNvSpPr/>
          <p:nvPr/>
        </p:nvSpPr>
        <p:spPr>
          <a:xfrm>
            <a:off x="4716016" y="3068960"/>
            <a:ext cx="4427984" cy="2592288"/>
          </a:xfrm>
          <a:prstGeom prst="roundRect">
            <a:avLst/>
          </a:prstGeom>
          <a:solidFill>
            <a:srgbClr val="808000"/>
          </a:solidFill>
          <a:ln w="28575">
            <a:solidFill>
              <a:srgbClr val="808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solidFill>
                  <a:schemeClr val="bg1"/>
                </a:solidFill>
                <a:latin typeface="Tahoma" pitchFamily="34" charset="0"/>
                <a:ea typeface="Tahoma" pitchFamily="34" charset="0"/>
                <a:cs typeface="Tahoma" pitchFamily="34" charset="0"/>
              </a:rPr>
              <a:t>Contaminación de suelos y atmosférica provocada por la quema de basuras con las consecuentes enfermedades respiratorias y de la piel. </a:t>
            </a:r>
            <a:endParaRPr lang="es-AR" sz="2400" b="1" dirty="0">
              <a:solidFill>
                <a:schemeClr val="bg1"/>
              </a:solidFill>
              <a:latin typeface="Tahoma" pitchFamily="34" charset="0"/>
              <a:ea typeface="Tahoma" pitchFamily="34" charset="0"/>
              <a:cs typeface="Tahoma" pitchFamily="34" charset="0"/>
            </a:endParaRPr>
          </a:p>
        </p:txBody>
      </p:sp>
      <p:sp>
        <p:nvSpPr>
          <p:cNvPr id="5" name="4 Elipse"/>
          <p:cNvSpPr/>
          <p:nvPr/>
        </p:nvSpPr>
        <p:spPr>
          <a:xfrm rot="5015373" flipH="1">
            <a:off x="777423" y="4720764"/>
            <a:ext cx="609469" cy="645764"/>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5 Rectángulo redondeado"/>
          <p:cNvSpPr/>
          <p:nvPr/>
        </p:nvSpPr>
        <p:spPr>
          <a:xfrm>
            <a:off x="467544" y="2636912"/>
            <a:ext cx="3528392" cy="792088"/>
          </a:xfrm>
          <a:prstGeom prst="roundRect">
            <a:avLst/>
          </a:prstGeom>
          <a:solidFill>
            <a:srgbClr val="808000"/>
          </a:solidFill>
          <a:ln w="28575">
            <a:solidFill>
              <a:srgbClr val="808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solidFill>
                  <a:schemeClr val="bg1"/>
                </a:solidFill>
                <a:latin typeface="Tahoma" pitchFamily="34" charset="0"/>
                <a:ea typeface="Tahoma" pitchFamily="34" charset="0"/>
                <a:cs typeface="Tahoma" pitchFamily="34" charset="0"/>
              </a:rPr>
              <a:t>Venta ilegal de carne porcina y equina</a:t>
            </a:r>
            <a:endParaRPr lang="es-AR" sz="2400" b="1" dirty="0">
              <a:solidFill>
                <a:schemeClr val="bg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1115616" y="476673"/>
            <a:ext cx="385192" cy="313184"/>
          </a:xfrm>
          <a:prstGeom prst="roundRect">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28" name="Picture 4" descr="D:\Caren B ecerra\Documents\fotos\fotos del área\DSC02730.JPG"/>
          <p:cNvPicPr>
            <a:picLocks noChangeAspect="1" noChangeArrowheads="1"/>
          </p:cNvPicPr>
          <p:nvPr/>
        </p:nvPicPr>
        <p:blipFill>
          <a:blip r:embed="rId2" cstate="print"/>
          <a:srcRect/>
          <a:stretch>
            <a:fillRect/>
          </a:stretch>
        </p:blipFill>
        <p:spPr bwMode="auto">
          <a:xfrm>
            <a:off x="0" y="-531440"/>
            <a:ext cx="9144000" cy="73894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descr="D:\Caren B ecerra\Documents\Tesis OT\mapas\mapa base.png"/>
          <p:cNvPicPr>
            <a:picLocks noChangeAspect="1" noChangeArrowheads="1"/>
          </p:cNvPicPr>
          <p:nvPr/>
        </p:nvPicPr>
        <p:blipFill>
          <a:blip r:embed="rId3" cstate="print"/>
          <a:srcRect/>
          <a:stretch>
            <a:fillRect/>
          </a:stretch>
        </p:blipFill>
        <p:spPr bwMode="auto">
          <a:xfrm>
            <a:off x="251521" y="-315416"/>
            <a:ext cx="2485691" cy="2376100"/>
          </a:xfrm>
          <a:prstGeom prst="rect">
            <a:avLst/>
          </a:prstGeom>
          <a:noFill/>
        </p:spPr>
      </p:pic>
      <p:sp>
        <p:nvSpPr>
          <p:cNvPr id="9" name="8 Rectángulo redondeado"/>
          <p:cNvSpPr/>
          <p:nvPr/>
        </p:nvSpPr>
        <p:spPr>
          <a:xfrm>
            <a:off x="0" y="4365104"/>
            <a:ext cx="4427984" cy="1800201"/>
          </a:xfrm>
          <a:prstGeom prst="roundRect">
            <a:avLst/>
          </a:prstGeom>
          <a:solidFill>
            <a:srgbClr val="808000"/>
          </a:solidFill>
          <a:ln w="38100">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latin typeface="Tahoma" pitchFamily="34" charset="0"/>
                <a:ea typeface="Tahoma" pitchFamily="34" charset="0"/>
                <a:cs typeface="Tahoma" pitchFamily="34" charset="0"/>
              </a:rPr>
              <a:t>Problemática aluvional agravada al transformarse el suelo natural en urbano sin el adecuado FOT y el FOS</a:t>
            </a:r>
            <a:endParaRPr lang="es-AR" sz="2400" b="1" dirty="0">
              <a:latin typeface="Tahoma" pitchFamily="34" charset="0"/>
              <a:ea typeface="Tahoma" pitchFamily="34" charset="0"/>
              <a:cs typeface="Tahoma" pitchFamily="34" charset="0"/>
            </a:endParaRPr>
          </a:p>
        </p:txBody>
      </p:sp>
      <p:pic>
        <p:nvPicPr>
          <p:cNvPr id="6" name="Picture 7" descr="D:\Caren B ecerra\Documents\fotos\fotos del área\DSC02724.JPG"/>
          <p:cNvPicPr>
            <a:picLocks noChangeAspect="1" noChangeArrowheads="1"/>
          </p:cNvPicPr>
          <p:nvPr/>
        </p:nvPicPr>
        <p:blipFill>
          <a:blip r:embed="rId4" cstate="print"/>
          <a:srcRect/>
          <a:stretch>
            <a:fillRect/>
          </a:stretch>
        </p:blipFill>
        <p:spPr bwMode="auto">
          <a:xfrm>
            <a:off x="5292080" y="4077072"/>
            <a:ext cx="2304256" cy="1728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6 Rectángulo redondeado"/>
          <p:cNvSpPr/>
          <p:nvPr/>
        </p:nvSpPr>
        <p:spPr>
          <a:xfrm rot="10800000" flipV="1">
            <a:off x="2699792" y="1268760"/>
            <a:ext cx="5256584" cy="1152128"/>
          </a:xfrm>
          <a:prstGeom prst="roundRect">
            <a:avLst/>
          </a:prstGeom>
          <a:solidFill>
            <a:srgbClr val="808000"/>
          </a:solidFill>
          <a:ln w="38100">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solidFill>
                  <a:schemeClr val="bg1"/>
                </a:solidFill>
                <a:latin typeface="Tahoma" pitchFamily="34" charset="0"/>
                <a:ea typeface="Tahoma" pitchFamily="34" charset="0"/>
                <a:cs typeface="Tahoma" pitchFamily="34" charset="0"/>
              </a:rPr>
              <a:t>Inseguridad social, infraestructura y equipamiento deficitario</a:t>
            </a:r>
            <a:endParaRPr lang="es-AR" sz="2400" dirty="0">
              <a:latin typeface="Tahoma" pitchFamily="34" charset="0"/>
              <a:ea typeface="Tahoma" pitchFamily="34" charset="0"/>
              <a:cs typeface="Tahoma" pitchFamily="34" charset="0"/>
            </a:endParaRPr>
          </a:p>
        </p:txBody>
      </p:sp>
      <p:sp>
        <p:nvSpPr>
          <p:cNvPr id="8" name="7 Rectángulo redondeado"/>
          <p:cNvSpPr/>
          <p:nvPr/>
        </p:nvSpPr>
        <p:spPr>
          <a:xfrm>
            <a:off x="1115616" y="0"/>
            <a:ext cx="576064" cy="764704"/>
          </a:xfrm>
          <a:prstGeom prst="roundRect">
            <a:avLst>
              <a:gd name="adj" fmla="val 0"/>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1" name="Picture 5" descr="D:\Caren B ecerra\Documents\fotos\fotos del área\DSC02824.JPG"/>
          <p:cNvPicPr>
            <a:picLocks noChangeAspect="1" noChangeArrowheads="1"/>
          </p:cNvPicPr>
          <p:nvPr/>
        </p:nvPicPr>
        <p:blipFill>
          <a:blip r:embed="rId5" cstate="print"/>
          <a:srcRect/>
          <a:stretch>
            <a:fillRect/>
          </a:stretch>
        </p:blipFill>
        <p:spPr bwMode="auto">
          <a:xfrm>
            <a:off x="5652120" y="-387424"/>
            <a:ext cx="2232248" cy="14847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Caren B ecerra\Documents\fotos\fotos del área\DSC02795.JPG"/>
          <p:cNvPicPr>
            <a:picLocks noChangeAspect="1" noChangeArrowheads="1"/>
          </p:cNvPicPr>
          <p:nvPr/>
        </p:nvPicPr>
        <p:blipFill>
          <a:blip r:embed="rId2" cstate="print"/>
          <a:srcRect/>
          <a:stretch>
            <a:fillRect/>
          </a:stretch>
        </p:blipFill>
        <p:spPr bwMode="auto">
          <a:xfrm>
            <a:off x="1907704" y="1700808"/>
            <a:ext cx="4512502" cy="3384376"/>
          </a:xfrm>
          <a:prstGeom prst="ellipse">
            <a:avLst/>
          </a:prstGeom>
          <a:ln>
            <a:noFill/>
          </a:ln>
          <a:effectLst>
            <a:softEdge rad="112500"/>
          </a:effectLst>
        </p:spPr>
      </p:pic>
      <p:pic>
        <p:nvPicPr>
          <p:cNvPr id="4" name="Picture 3" descr="D:\Caren B ecerra\Documents\fotos\fotos del área\DSC02680.JPG"/>
          <p:cNvPicPr>
            <a:picLocks noChangeAspect="1" noChangeArrowheads="1"/>
          </p:cNvPicPr>
          <p:nvPr/>
        </p:nvPicPr>
        <p:blipFill>
          <a:blip r:embed="rId3" cstate="print"/>
          <a:srcRect/>
          <a:stretch>
            <a:fillRect/>
          </a:stretch>
        </p:blipFill>
        <p:spPr bwMode="auto">
          <a:xfrm>
            <a:off x="5004048" y="3753036"/>
            <a:ext cx="4139952" cy="3104964"/>
          </a:xfrm>
          <a:prstGeom prst="ellipse">
            <a:avLst/>
          </a:prstGeom>
          <a:ln>
            <a:noFill/>
          </a:ln>
          <a:effectLst>
            <a:softEdge rad="112500"/>
          </a:effectLst>
        </p:spPr>
      </p:pic>
      <p:sp>
        <p:nvSpPr>
          <p:cNvPr id="5" name="4 Rectángulo redondeado"/>
          <p:cNvSpPr/>
          <p:nvPr/>
        </p:nvSpPr>
        <p:spPr>
          <a:xfrm>
            <a:off x="0" y="0"/>
            <a:ext cx="6480720" cy="1844824"/>
          </a:xfrm>
          <a:prstGeom prst="roundRect">
            <a:avLst/>
          </a:prstGeom>
          <a:solidFill>
            <a:srgbClr val="808000"/>
          </a:solidFill>
          <a:ln w="38100">
            <a:solidFill>
              <a:schemeClr val="bg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400" b="1" dirty="0" smtClean="0">
                <a:latin typeface="Tahoma" pitchFamily="34" charset="0"/>
                <a:ea typeface="Tahoma" pitchFamily="34" charset="0"/>
                <a:cs typeface="Tahoma" pitchFamily="34" charset="0"/>
              </a:rPr>
              <a:t>Competencia generada por diferentes grupos sociales: barrios austeros, asentamientos frente a emprendimientos de altas inversiones. Segregación social</a:t>
            </a:r>
            <a:endParaRPr lang="es-AR" sz="2400" b="1" dirty="0">
              <a:latin typeface="Tahoma" pitchFamily="34" charset="0"/>
              <a:ea typeface="Tahoma" pitchFamily="34" charset="0"/>
              <a:cs typeface="Tahoma" pitchFamily="34" charset="0"/>
            </a:endParaRPr>
          </a:p>
        </p:txBody>
      </p:sp>
      <p:pic>
        <p:nvPicPr>
          <p:cNvPr id="6" name="Picture 2" descr="D:\Caren B ecerra\Documents\Tesis OT\mapas\mapa base.png"/>
          <p:cNvPicPr>
            <a:picLocks noChangeAspect="1" noChangeArrowheads="1"/>
          </p:cNvPicPr>
          <p:nvPr/>
        </p:nvPicPr>
        <p:blipFill>
          <a:blip r:embed="rId4" cstate="print"/>
          <a:srcRect/>
          <a:stretch>
            <a:fillRect/>
          </a:stretch>
        </p:blipFill>
        <p:spPr bwMode="auto">
          <a:xfrm>
            <a:off x="6658309" y="1340768"/>
            <a:ext cx="2485691" cy="2376100"/>
          </a:xfrm>
          <a:prstGeom prst="rect">
            <a:avLst/>
          </a:prstGeom>
          <a:noFill/>
        </p:spPr>
      </p:pic>
      <p:pic>
        <p:nvPicPr>
          <p:cNvPr id="1026" name="Picture 2" descr="D:\Caren B ecerra\Documents\fotos\fotos del área\DSC02780.JPG"/>
          <p:cNvPicPr>
            <a:picLocks noChangeAspect="1" noChangeArrowheads="1"/>
          </p:cNvPicPr>
          <p:nvPr/>
        </p:nvPicPr>
        <p:blipFill>
          <a:blip r:embed="rId5" cstate="print"/>
          <a:srcRect/>
          <a:stretch>
            <a:fillRect/>
          </a:stretch>
        </p:blipFill>
        <p:spPr bwMode="auto">
          <a:xfrm>
            <a:off x="-180528" y="3905672"/>
            <a:ext cx="4320480" cy="3240360"/>
          </a:xfrm>
          <a:prstGeom prst="ellipse">
            <a:avLst/>
          </a:prstGeom>
          <a:ln>
            <a:noFill/>
          </a:ln>
          <a:effectLst>
            <a:softEdge rad="112500"/>
          </a:effectLst>
        </p:spPr>
      </p:pic>
      <p:sp>
        <p:nvSpPr>
          <p:cNvPr id="8" name="7 Elipse"/>
          <p:cNvSpPr/>
          <p:nvPr/>
        </p:nvSpPr>
        <p:spPr>
          <a:xfrm rot="2670866">
            <a:off x="7396910" y="1935157"/>
            <a:ext cx="288032" cy="57606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Elipse"/>
          <p:cNvSpPr/>
          <p:nvPr/>
        </p:nvSpPr>
        <p:spPr>
          <a:xfrm>
            <a:off x="7812360" y="1556792"/>
            <a:ext cx="432048" cy="100811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Elipse"/>
          <p:cNvSpPr/>
          <p:nvPr/>
        </p:nvSpPr>
        <p:spPr>
          <a:xfrm rot="3296792">
            <a:off x="7317583" y="2736733"/>
            <a:ext cx="360040" cy="56173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5" name="14 Conector recto de flecha"/>
          <p:cNvCxnSpPr>
            <a:endCxn id="10" idx="4"/>
          </p:cNvCxnSpPr>
          <p:nvPr/>
        </p:nvCxnSpPr>
        <p:spPr>
          <a:xfrm rot="5400000" flipH="1" flipV="1">
            <a:off x="7776356" y="2600908"/>
            <a:ext cx="288032" cy="2160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rot="16200000" flipV="1">
            <a:off x="7380312" y="2852936"/>
            <a:ext cx="576064"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22 Conector recto de flecha"/>
          <p:cNvCxnSpPr>
            <a:endCxn id="8" idx="2"/>
          </p:cNvCxnSpPr>
          <p:nvPr/>
        </p:nvCxnSpPr>
        <p:spPr>
          <a:xfrm rot="10800000">
            <a:off x="7438232" y="2122222"/>
            <a:ext cx="1022200" cy="2986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Caren B ecerra\Documents\fotos\fotos del área\DSC02783.JPG"/>
          <p:cNvPicPr>
            <a:picLocks noChangeAspect="1" noChangeArrowheads="1"/>
          </p:cNvPicPr>
          <p:nvPr/>
        </p:nvPicPr>
        <p:blipFill>
          <a:blip r:embed="rId3" cstate="print"/>
          <a:srcRect/>
          <a:stretch>
            <a:fillRect/>
          </a:stretch>
        </p:blipFill>
        <p:spPr bwMode="auto">
          <a:xfrm>
            <a:off x="0" y="0"/>
            <a:ext cx="9144000" cy="66513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1 Rectángulo redondeado"/>
          <p:cNvSpPr/>
          <p:nvPr/>
        </p:nvSpPr>
        <p:spPr>
          <a:xfrm>
            <a:off x="251520" y="0"/>
            <a:ext cx="4032448" cy="1628800"/>
          </a:xfrm>
          <a:prstGeom prst="roundRect">
            <a:avLst>
              <a:gd name="adj" fmla="val 18683"/>
            </a:avLst>
          </a:prstGeom>
          <a:solidFill>
            <a:srgbClr val="808000"/>
          </a:solidFill>
          <a:ln w="38100">
            <a:solidFill>
              <a:schemeClr val="bg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smtClean="0">
                <a:latin typeface="Tahoma" pitchFamily="34" charset="0"/>
                <a:ea typeface="Tahoma" pitchFamily="34" charset="0"/>
                <a:cs typeface="Tahoma" pitchFamily="34" charset="0"/>
              </a:rPr>
              <a:t>Falta de decisión política que gestione el uso territorial del piedemonte</a:t>
            </a:r>
            <a:endParaRPr lang="es-AR" sz="2400" b="1" dirty="0">
              <a:latin typeface="Tahoma" pitchFamily="34" charset="0"/>
              <a:ea typeface="Tahoma" pitchFamily="34" charset="0"/>
              <a:cs typeface="Tahoma" pitchFamily="34" charset="0"/>
            </a:endParaRPr>
          </a:p>
        </p:txBody>
      </p:sp>
      <p:sp>
        <p:nvSpPr>
          <p:cNvPr id="4" name="3 Rectángulo redondeado"/>
          <p:cNvSpPr/>
          <p:nvPr/>
        </p:nvSpPr>
        <p:spPr>
          <a:xfrm>
            <a:off x="5076056" y="764704"/>
            <a:ext cx="3851920" cy="1296144"/>
          </a:xfrm>
          <a:prstGeom prst="roundRect">
            <a:avLst>
              <a:gd name="adj" fmla="val 6589"/>
            </a:avLst>
          </a:prstGeom>
          <a:solidFill>
            <a:srgbClr val="808000"/>
          </a:solidFill>
          <a:ln w="38100">
            <a:solidFill>
              <a:schemeClr val="bg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bg1"/>
                </a:solidFill>
                <a:latin typeface="Tahoma" pitchFamily="34" charset="0"/>
                <a:ea typeface="Tahoma" pitchFamily="34" charset="0"/>
                <a:cs typeface="Tahoma" pitchFamily="34" charset="0"/>
              </a:rPr>
              <a:t> Marco regulatorio descoordinado con la ocupación territorial</a:t>
            </a:r>
            <a:endParaRPr lang="es-AR" sz="2400" dirty="0">
              <a:solidFill>
                <a:schemeClr val="bg1"/>
              </a:solidFill>
              <a:latin typeface="Tahoma" pitchFamily="34" charset="0"/>
              <a:ea typeface="Tahoma" pitchFamily="34" charset="0"/>
              <a:cs typeface="Tahoma" pitchFamily="34" charset="0"/>
            </a:endParaRPr>
          </a:p>
        </p:txBody>
      </p:sp>
      <p:pic>
        <p:nvPicPr>
          <p:cNvPr id="5" name="Picture 3" descr="D:\Caren B ecerra\Documents\Tesis OT\mapas\revisados para imprimir\mapa leyes diapo.png"/>
          <p:cNvPicPr>
            <a:picLocks noChangeAspect="1" noChangeArrowheads="1"/>
          </p:cNvPicPr>
          <p:nvPr/>
        </p:nvPicPr>
        <p:blipFill>
          <a:blip r:embed="rId4" cstate="print"/>
          <a:srcRect/>
          <a:stretch>
            <a:fillRect/>
          </a:stretch>
        </p:blipFill>
        <p:spPr bwMode="auto">
          <a:xfrm>
            <a:off x="6876256" y="3789040"/>
            <a:ext cx="2267744" cy="2631703"/>
          </a:xfrm>
          <a:prstGeom prst="rect">
            <a:avLst/>
          </a:prstGeom>
          <a:noFill/>
        </p:spPr>
      </p:pic>
      <p:pic>
        <p:nvPicPr>
          <p:cNvPr id="6" name="Picture 4" descr="D:\Caren B ecerra\Documents\fotos\fotos del área\DSC02782.JPG"/>
          <p:cNvPicPr>
            <a:picLocks noChangeAspect="1" noChangeArrowheads="1"/>
          </p:cNvPicPr>
          <p:nvPr/>
        </p:nvPicPr>
        <p:blipFill>
          <a:blip r:embed="rId5" cstate="print"/>
          <a:srcRect/>
          <a:stretch>
            <a:fillRect/>
          </a:stretch>
        </p:blipFill>
        <p:spPr bwMode="auto">
          <a:xfrm>
            <a:off x="4067944" y="4365104"/>
            <a:ext cx="2808312" cy="210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899592" y="2132856"/>
            <a:ext cx="8018463" cy="2924175"/>
          </a:xfrm>
          <a:custGeom>
            <a:avLst/>
            <a:gdLst>
              <a:gd name="connsiteX0" fmla="*/ 0 w 8017768"/>
              <a:gd name="connsiteY0" fmla="*/ 487375 h 2924250"/>
              <a:gd name="connsiteX1" fmla="*/ 142749 w 8017768"/>
              <a:gd name="connsiteY1" fmla="*/ 142749 h 2924250"/>
              <a:gd name="connsiteX2" fmla="*/ 487376 w 8017768"/>
              <a:gd name="connsiteY2" fmla="*/ 1 h 2924250"/>
              <a:gd name="connsiteX3" fmla="*/ 7530393 w 8017768"/>
              <a:gd name="connsiteY3" fmla="*/ 0 h 2924250"/>
              <a:gd name="connsiteX4" fmla="*/ 7875019 w 8017768"/>
              <a:gd name="connsiteY4" fmla="*/ 142749 h 2924250"/>
              <a:gd name="connsiteX5" fmla="*/ 8017767 w 8017768"/>
              <a:gd name="connsiteY5" fmla="*/ 487376 h 2924250"/>
              <a:gd name="connsiteX6" fmla="*/ 8017768 w 8017768"/>
              <a:gd name="connsiteY6" fmla="*/ 2436875 h 2924250"/>
              <a:gd name="connsiteX7" fmla="*/ 7875019 w 8017768"/>
              <a:gd name="connsiteY7" fmla="*/ 2781501 h 2924250"/>
              <a:gd name="connsiteX8" fmla="*/ 7530393 w 8017768"/>
              <a:gd name="connsiteY8" fmla="*/ 2924250 h 2924250"/>
              <a:gd name="connsiteX9" fmla="*/ 487375 w 8017768"/>
              <a:gd name="connsiteY9" fmla="*/ 2924250 h 2924250"/>
              <a:gd name="connsiteX10" fmla="*/ 142749 w 8017768"/>
              <a:gd name="connsiteY10" fmla="*/ 2781501 h 2924250"/>
              <a:gd name="connsiteX11" fmla="*/ 0 w 8017768"/>
              <a:gd name="connsiteY11" fmla="*/ 2436875 h 2924250"/>
              <a:gd name="connsiteX12" fmla="*/ 0 w 8017768"/>
              <a:gd name="connsiteY12" fmla="*/ 487375 h 29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7768" h="2924250">
                <a:moveTo>
                  <a:pt x="0" y="487375"/>
                </a:moveTo>
                <a:cubicBezTo>
                  <a:pt x="0" y="358115"/>
                  <a:pt x="51349" y="234149"/>
                  <a:pt x="142749" y="142749"/>
                </a:cubicBezTo>
                <a:cubicBezTo>
                  <a:pt x="234150" y="51349"/>
                  <a:pt x="358116" y="0"/>
                  <a:pt x="487376" y="1"/>
                </a:cubicBezTo>
                <a:lnTo>
                  <a:pt x="7530393" y="0"/>
                </a:lnTo>
                <a:cubicBezTo>
                  <a:pt x="7659653" y="0"/>
                  <a:pt x="7783619" y="51349"/>
                  <a:pt x="7875019" y="142749"/>
                </a:cubicBezTo>
                <a:cubicBezTo>
                  <a:pt x="7966419" y="234150"/>
                  <a:pt x="8017768" y="358116"/>
                  <a:pt x="8017767" y="487376"/>
                </a:cubicBezTo>
                <a:cubicBezTo>
                  <a:pt x="8017767" y="1137209"/>
                  <a:pt x="8017768" y="1787042"/>
                  <a:pt x="8017768" y="2436875"/>
                </a:cubicBezTo>
                <a:cubicBezTo>
                  <a:pt x="8017768" y="2566135"/>
                  <a:pt x="7966420" y="2690101"/>
                  <a:pt x="7875019" y="2781501"/>
                </a:cubicBezTo>
                <a:cubicBezTo>
                  <a:pt x="7783618" y="2872902"/>
                  <a:pt x="7659653" y="2924250"/>
                  <a:pt x="7530393" y="2924250"/>
                </a:cubicBezTo>
                <a:lnTo>
                  <a:pt x="487375" y="2924250"/>
                </a:lnTo>
                <a:cubicBezTo>
                  <a:pt x="358115" y="2924250"/>
                  <a:pt x="234149" y="2872902"/>
                  <a:pt x="142749" y="2781501"/>
                </a:cubicBezTo>
                <a:cubicBezTo>
                  <a:pt x="51349" y="2690100"/>
                  <a:pt x="0" y="2566135"/>
                  <a:pt x="0" y="2436875"/>
                </a:cubicBezTo>
                <a:lnTo>
                  <a:pt x="0" y="487375"/>
                </a:lnTo>
                <a:close/>
              </a:path>
            </a:pathLst>
          </a:custGeom>
          <a:solidFill>
            <a:srgbClr val="0033CC"/>
          </a:solidFill>
          <a:ln w="57150" cap="rnd" cmpd="sng">
            <a:solidFill>
              <a:srgbClr val="0066CC"/>
            </a:solidFill>
          </a:ln>
          <a:effectLst>
            <a:glow rad="228600">
              <a:schemeClr val="accent6">
                <a:satMod val="175000"/>
                <a:alpha val="40000"/>
              </a:schemeClr>
            </a:glow>
            <a:outerShdw blurRad="76200" dir="18900000" sy="23000" kx="-1200000" algn="bl" rotWithShape="0">
              <a:prstClr val="black">
                <a:alpha val="20000"/>
              </a:prstClr>
            </a:outerShdw>
            <a:softEdge rad="635000"/>
          </a:effectLst>
          <a:scene3d>
            <a:camera prst="orthographicFront">
              <a:rot lat="0" lon="0" rev="0"/>
            </a:camera>
            <a:lightRig rig="contrasting" dir="t">
              <a:rot lat="0" lon="0" rev="7800000"/>
            </a:lightRig>
          </a:scene3d>
          <a:sp3d>
            <a:bevelT w="139700" h="139700" prst="artDeco"/>
          </a:sp3d>
        </p:spPr>
        <p:style>
          <a:lnRef idx="0">
            <a:schemeClr val="accent3"/>
          </a:lnRef>
          <a:fillRef idx="1001">
            <a:schemeClr val="dk2"/>
          </a:fillRef>
          <a:effectRef idx="3">
            <a:schemeClr val="accent3"/>
          </a:effectRef>
          <a:fontRef idx="minor">
            <a:schemeClr val="lt1"/>
          </a:fontRef>
        </p:style>
        <p:txBody>
          <a:bodyPr vert="horz" rtlCol="0" anchor="b">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4000" b="1" i="1" u="none" strike="noStrike" kern="1200" cap="none" spc="0" normalizeH="0" baseline="0" noProof="0" dirty="0" smtClean="0">
                <a:ln w="18415" cmpd="sng">
                  <a:solidFill>
                    <a:srgbClr val="FFFFFF"/>
                  </a:solidFill>
                  <a:prstDash val="solid"/>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a:effectLst>
                  <a:outerShdw blurRad="63500" dir="3600000" algn="tl" rotWithShape="0">
                    <a:srgbClr val="000000">
                      <a:alpha val="70000"/>
                    </a:srgbClr>
                  </a:outerShdw>
                </a:effectLst>
                <a:uLnTx/>
                <a:uFillTx/>
                <a:latin typeface="Arial" pitchFamily="34" charset="0"/>
                <a:ea typeface="+mn-ea"/>
                <a:cs typeface="Arial" pitchFamily="34" charset="0"/>
              </a:rPr>
              <a:t>“</a:t>
            </a:r>
            <a:r>
              <a:rPr kumimoji="0" lang="es-AR" sz="4000" b="1" i="1" u="none" strike="noStrike" kern="1200" cap="none" spc="0" normalizeH="0" baseline="0" noProof="0" dirty="0" smtClean="0">
                <a:ln w="18415" cmpd="sng">
                  <a:solidFill>
                    <a:srgbClr val="FFFFFF"/>
                  </a:solidFill>
                  <a:prstDash val="solid"/>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a:effectLst>
                  <a:outerShdw blurRad="63500" dir="3600000" algn="tl" rotWithShape="0">
                    <a:srgbClr val="000000">
                      <a:alpha val="70000"/>
                    </a:srgbClr>
                  </a:outerShdw>
                </a:effectLst>
                <a:uLnTx/>
                <a:uFillTx/>
                <a:latin typeface="Tahoma" pitchFamily="34" charset="0"/>
                <a:ea typeface="Tahoma" pitchFamily="34" charset="0"/>
                <a:cs typeface="Tahoma" pitchFamily="34" charset="0"/>
              </a:rPr>
              <a:t>Propuesta integral de ordenamiento y desarrollo territorial para el sector Sureste del piedemonte del Gran Mendoza” </a:t>
            </a:r>
            <a:endParaRPr kumimoji="0" lang="es-AR" sz="4000" b="1" i="1" u="none" strike="noStrike" kern="1200" cap="none" spc="0" normalizeH="0" baseline="0" noProof="0" dirty="0">
              <a:ln w="18415" cmpd="sng">
                <a:solidFill>
                  <a:srgbClr val="FFFFFF"/>
                </a:solidFill>
                <a:prstDash val="solid"/>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a:effectLst>
                <a:outerShdw blurRad="63500" dir="3600000" algn="tl" rotWithShape="0">
                  <a:srgbClr val="000000">
                    <a:alpha val="70000"/>
                  </a:srgbClr>
                </a:outerShdw>
              </a:effectLst>
              <a:uLnTx/>
              <a:uFillTx/>
              <a:latin typeface="Tahoma" pitchFamily="34" charset="0"/>
              <a:ea typeface="Tahoma" pitchFamily="34" charset="0"/>
              <a:cs typeface="Tahoma" pitchFamily="34" charset="0"/>
            </a:endParaRPr>
          </a:p>
        </p:txBody>
      </p:sp>
      <p:sp>
        <p:nvSpPr>
          <p:cNvPr id="8" name="7 Rectángulo"/>
          <p:cNvSpPr/>
          <p:nvPr/>
        </p:nvSpPr>
        <p:spPr>
          <a:xfrm>
            <a:off x="467544" y="548680"/>
            <a:ext cx="5256584" cy="1296144"/>
          </a:xfrm>
          <a:prstGeom prst="rect">
            <a:avLst/>
          </a:prstGeom>
          <a:solidFill>
            <a:srgbClr val="0033CC"/>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b="1" dirty="0" smtClean="0"/>
              <a:t>EL ORDENAMIENTO TRRITORIAL</a:t>
            </a:r>
            <a:endParaRPr lang="es-AR"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 Grupo"/>
          <p:cNvGrpSpPr/>
          <p:nvPr/>
        </p:nvGrpSpPr>
        <p:grpSpPr>
          <a:xfrm>
            <a:off x="-1" y="-184665"/>
            <a:ext cx="9144001" cy="6824496"/>
            <a:chOff x="0" y="-184666"/>
            <a:chExt cx="9144001" cy="6824496"/>
          </a:xfrm>
        </p:grpSpPr>
        <p:sp>
          <p:nvSpPr>
            <p:cNvPr id="17414" name="Rectangle 3"/>
            <p:cNvSpPr>
              <a:spLocks noChangeArrowheads="1"/>
            </p:cNvSpPr>
            <p:nvPr/>
          </p:nvSpPr>
          <p:spPr bwMode="auto">
            <a:xfrm>
              <a:off x="3" y="-184666"/>
              <a:ext cx="184731" cy="369332"/>
            </a:xfrm>
            <a:prstGeom prst="rect">
              <a:avLst/>
            </a:prstGeom>
            <a:noFill/>
            <a:ln w="9525">
              <a:solidFill>
                <a:schemeClr val="bg1"/>
              </a:solidFill>
              <a:miter lim="800000"/>
              <a:headEnd/>
              <a:tailEnd/>
            </a:ln>
          </p:spPr>
          <p:txBody>
            <a:bodyPr wrap="none" anchor="ctr">
              <a:spAutoFit/>
            </a:bodyPr>
            <a:lstStyle/>
            <a:p>
              <a:endParaRPr lang="es-ES">
                <a:latin typeface="Calibri" pitchFamily="34" charset="0"/>
              </a:endParaRPr>
            </a:p>
          </p:txBody>
        </p:sp>
        <p:sp>
          <p:nvSpPr>
            <p:cNvPr id="7" name="6 CuadroTexto"/>
            <p:cNvSpPr txBox="1"/>
            <p:nvPr/>
          </p:nvSpPr>
          <p:spPr>
            <a:xfrm>
              <a:off x="1" y="0"/>
              <a:ext cx="9144000" cy="1323439"/>
            </a:xfrm>
            <a:prstGeom prst="rect">
              <a:avLst/>
            </a:prstGeom>
            <a:solidFill>
              <a:srgbClr val="002060"/>
            </a:solidFill>
            <a:ln w="57150">
              <a:solidFill>
                <a:schemeClr val="bg1"/>
              </a:solidFill>
            </a:ln>
            <a:effectLst>
              <a:glow rad="63500">
                <a:schemeClr val="accent1">
                  <a:satMod val="175000"/>
                  <a:alpha val="40000"/>
                </a:schemeClr>
              </a:glow>
              <a:outerShdw blurRad="50800" dist="38100" dir="5400000" algn="t" rotWithShape="0">
                <a:prstClr val="black">
                  <a:alpha val="40000"/>
                </a:prstClr>
              </a:outerShdw>
            </a:effectLst>
            <a:scene3d>
              <a:camera prst="obliqueTopLeft" fov="600000">
                <a:rot lat="0" lon="0" rev="0"/>
              </a:camera>
              <a:lightRig rig="balanced" dir="t">
                <a:rot lat="0" lon="0" rev="19200000"/>
              </a:lightRig>
            </a:scene3d>
            <a:sp3d contourW="12700" prstMaterial="matte">
              <a:bevelT w="60000" h="50800" prst="relaxedInset"/>
              <a:contourClr>
                <a:schemeClr val="accent6">
                  <a:shade val="60000"/>
                  <a:satMod val="110000"/>
                </a:schemeClr>
              </a:contourClr>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es-AR" sz="2000" b="1" dirty="0" smtClean="0">
                  <a:solidFill>
                    <a:schemeClr val="bg1"/>
                  </a:solidFill>
                  <a:latin typeface="Tahoma" pitchFamily="34" charset="0"/>
                  <a:ea typeface="Tahoma" pitchFamily="34" charset="0"/>
                  <a:cs typeface="Tahoma" pitchFamily="34" charset="0"/>
                </a:rPr>
                <a:t>HIPOTESIS </a:t>
              </a:r>
              <a:r>
                <a:rPr lang="es-ES" sz="2000" b="1" i="1" dirty="0" smtClean="0">
                  <a:latin typeface="Tahoma" pitchFamily="34" charset="0"/>
                  <a:ea typeface="Tahoma" pitchFamily="34" charset="0"/>
                  <a:cs typeface="Tahoma" pitchFamily="34" charset="0"/>
                </a:rPr>
                <a:t>“LA COMPETENCIA POR EL USO DEL SUELO EN EL SURESTE  DEL PIEDEMONTE MENDOCINO, GENERA UN AVANCE URBANO HACIA ZONAS DE GRAN FRAGILIDAD PROVOCANDO UN DETERIORO AMBIENTAL PROGRESIVO</a:t>
              </a:r>
              <a:r>
                <a:rPr lang="es-AR" sz="2000" b="1" dirty="0" smtClean="0">
                  <a:solidFill>
                    <a:schemeClr val="bg1"/>
                  </a:solidFill>
                  <a:latin typeface="Tahoma" pitchFamily="34" charset="0"/>
                  <a:ea typeface="Tahoma" pitchFamily="34" charset="0"/>
                  <a:cs typeface="Tahoma" pitchFamily="34" charset="0"/>
                </a:rPr>
                <a:t> “</a:t>
              </a:r>
              <a:endParaRPr lang="es-AR" sz="2000" b="1" dirty="0">
                <a:solidFill>
                  <a:schemeClr val="bg1"/>
                </a:solidFill>
                <a:latin typeface="Tahoma" pitchFamily="34" charset="0"/>
                <a:ea typeface="Tahoma" pitchFamily="34" charset="0"/>
                <a:cs typeface="Tahoma" pitchFamily="34" charset="0"/>
              </a:endParaRPr>
            </a:p>
          </p:txBody>
        </p:sp>
        <p:grpSp>
          <p:nvGrpSpPr>
            <p:cNvPr id="3" name="8 Grupo"/>
            <p:cNvGrpSpPr/>
            <p:nvPr/>
          </p:nvGrpSpPr>
          <p:grpSpPr>
            <a:xfrm>
              <a:off x="0" y="3212975"/>
              <a:ext cx="4211961" cy="2448272"/>
              <a:chOff x="-1716540" y="2464784"/>
              <a:chExt cx="4957026" cy="1609204"/>
            </a:xfrm>
          </p:grpSpPr>
          <p:sp>
            <p:nvSpPr>
              <p:cNvPr id="10" name="9 Rectángulo redondeado"/>
              <p:cNvSpPr/>
              <p:nvPr/>
            </p:nvSpPr>
            <p:spPr>
              <a:xfrm>
                <a:off x="-1716539" y="2464784"/>
                <a:ext cx="4957025" cy="1609204"/>
              </a:xfrm>
              <a:prstGeom prst="roundRect">
                <a:avLst>
                  <a:gd name="adj" fmla="val 10000"/>
                </a:avLst>
              </a:prstGeom>
              <a:solidFill>
                <a:schemeClr val="accent4">
                  <a:lumMod val="75000"/>
                </a:schemeClr>
              </a:solidFill>
              <a:ln w="57150">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2" name="11 Rectángulo"/>
              <p:cNvSpPr/>
              <p:nvPr/>
            </p:nvSpPr>
            <p:spPr>
              <a:xfrm>
                <a:off x="-1716540" y="2464784"/>
                <a:ext cx="4957025" cy="1609204"/>
              </a:xfrm>
              <a:prstGeom prst="rect">
                <a:avLst/>
              </a:prstGeom>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400" b="1" kern="1200" dirty="0" smtClean="0">
                    <a:latin typeface="Tahoma" pitchFamily="34" charset="0"/>
                    <a:ea typeface="Tahoma" pitchFamily="34" charset="0"/>
                    <a:cs typeface="Tahoma" pitchFamily="34" charset="0"/>
                  </a:rPr>
                  <a:t>Contribuir a mejorar las condiciones ambientales en el sureste del piedemonte mendocino, a través de una propuesta de ordenamiento territorial.</a:t>
                </a:r>
                <a:endParaRPr lang="es-AR" sz="2400" b="1" kern="1200" dirty="0">
                  <a:latin typeface="Tahoma" pitchFamily="34" charset="0"/>
                  <a:ea typeface="Tahoma" pitchFamily="34" charset="0"/>
                  <a:cs typeface="Tahoma" pitchFamily="34" charset="0"/>
                </a:endParaRPr>
              </a:p>
            </p:txBody>
          </p:sp>
        </p:grpSp>
        <p:sp>
          <p:nvSpPr>
            <p:cNvPr id="14" name="13 Rectángulo redondeado"/>
            <p:cNvSpPr/>
            <p:nvPr/>
          </p:nvSpPr>
          <p:spPr>
            <a:xfrm>
              <a:off x="1907704" y="1628801"/>
              <a:ext cx="2664296" cy="720079"/>
            </a:xfrm>
            <a:prstGeom prst="roundRect">
              <a:avLst>
                <a:gd name="adj" fmla="val 10000"/>
              </a:avLst>
            </a:prstGeom>
            <a:solidFill>
              <a:srgbClr val="808000"/>
            </a:solidFill>
            <a:ln>
              <a:solidFill>
                <a:schemeClr val="bg1"/>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r>
                <a:rPr lang="es-AR" sz="3200" b="1" dirty="0" smtClean="0">
                  <a:solidFill>
                    <a:schemeClr val="bg1"/>
                  </a:solidFill>
                  <a:latin typeface="Tahoma" pitchFamily="34" charset="0"/>
                  <a:ea typeface="Tahoma" pitchFamily="34" charset="0"/>
                  <a:cs typeface="Tahoma" pitchFamily="34" charset="0"/>
                </a:rPr>
                <a:t>OBJETIVOS</a:t>
              </a:r>
              <a:endParaRPr lang="es-AR" sz="3200" b="1" dirty="0">
                <a:solidFill>
                  <a:schemeClr val="bg1"/>
                </a:solidFill>
                <a:latin typeface="Tahoma" pitchFamily="34" charset="0"/>
                <a:ea typeface="Tahoma" pitchFamily="34" charset="0"/>
                <a:cs typeface="Tahoma" pitchFamily="34" charset="0"/>
              </a:endParaRPr>
            </a:p>
          </p:txBody>
        </p:sp>
        <p:sp>
          <p:nvSpPr>
            <p:cNvPr id="17" name="16 Rectángulo redondeado"/>
            <p:cNvSpPr/>
            <p:nvPr/>
          </p:nvSpPr>
          <p:spPr>
            <a:xfrm>
              <a:off x="4932040" y="1484784"/>
              <a:ext cx="4211960" cy="1619317"/>
            </a:xfrm>
            <a:prstGeom prst="roundRect">
              <a:avLst>
                <a:gd name="adj" fmla="val 10000"/>
              </a:avLst>
            </a:prstGeom>
            <a:solidFill>
              <a:schemeClr val="accent1">
                <a:lumMod val="75000"/>
              </a:schemeClr>
            </a:solidFill>
            <a:ln>
              <a:solidFill>
                <a:schemeClr val="bg1"/>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r>
                <a:rPr lang="es-ES" sz="2000" b="1" dirty="0" smtClean="0">
                  <a:latin typeface="Tahoma" pitchFamily="34" charset="0"/>
                  <a:ea typeface="Tahoma" pitchFamily="34" charset="0"/>
                  <a:cs typeface="Tahoma" pitchFamily="34" charset="0"/>
                </a:rPr>
                <a:t>Alcanzar un conocimiento exhaustivo del área de estudio para esclarecer su capacidad de acogida</a:t>
              </a:r>
              <a:endParaRPr lang="es-AR" sz="2000" b="1" dirty="0">
                <a:latin typeface="Tahoma" pitchFamily="34" charset="0"/>
                <a:ea typeface="Tahoma" pitchFamily="34" charset="0"/>
                <a:cs typeface="Tahoma" pitchFamily="34" charset="0"/>
              </a:endParaRPr>
            </a:p>
          </p:txBody>
        </p:sp>
        <p:sp>
          <p:nvSpPr>
            <p:cNvPr id="20" name="19 Rectángulo redondeado"/>
            <p:cNvSpPr/>
            <p:nvPr/>
          </p:nvSpPr>
          <p:spPr>
            <a:xfrm>
              <a:off x="5004048" y="3212976"/>
              <a:ext cx="4139952" cy="1728192"/>
            </a:xfrm>
            <a:prstGeom prst="roundRect">
              <a:avLst>
                <a:gd name="adj" fmla="val 10000"/>
              </a:avLst>
            </a:prstGeom>
            <a:solidFill>
              <a:schemeClr val="accent1">
                <a:lumMod val="75000"/>
              </a:schemeClr>
            </a:solidFill>
            <a:ln>
              <a:solidFill>
                <a:schemeClr val="bg1"/>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r>
                <a:rPr lang="es-AR" sz="2000" b="1" dirty="0" smtClean="0">
                  <a:latin typeface="Tahoma" pitchFamily="34" charset="0"/>
                  <a:ea typeface="Tahoma" pitchFamily="34" charset="0"/>
                  <a:cs typeface="Tahoma" pitchFamily="34" charset="0"/>
                </a:rPr>
                <a:t>Obtener un diagnóstico del sistema territorial, para definir una propuesta coherente para el ordenamiento del territorio</a:t>
              </a:r>
              <a:endParaRPr lang="es-AR" sz="2000" b="1" dirty="0">
                <a:latin typeface="Tahoma" pitchFamily="34" charset="0"/>
                <a:ea typeface="Tahoma" pitchFamily="34" charset="0"/>
                <a:cs typeface="Tahoma" pitchFamily="34" charset="0"/>
              </a:endParaRPr>
            </a:p>
          </p:txBody>
        </p:sp>
        <p:sp>
          <p:nvSpPr>
            <p:cNvPr id="23" name="22 Rectángulo redondeado"/>
            <p:cNvSpPr/>
            <p:nvPr/>
          </p:nvSpPr>
          <p:spPr>
            <a:xfrm>
              <a:off x="5076056" y="5013176"/>
              <a:ext cx="4067944" cy="1626654"/>
            </a:xfrm>
            <a:prstGeom prst="roundRect">
              <a:avLst>
                <a:gd name="adj" fmla="val 10000"/>
              </a:avLst>
            </a:prstGeom>
            <a:solidFill>
              <a:schemeClr val="accent1">
                <a:lumMod val="75000"/>
              </a:schemeClr>
            </a:solidFill>
            <a:ln>
              <a:solidFill>
                <a:schemeClr val="bg1"/>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r>
                <a:rPr lang="es-AR" sz="2000" b="1" dirty="0" smtClean="0">
                  <a:latin typeface="Tahoma" pitchFamily="34" charset="0"/>
                  <a:ea typeface="Tahoma" pitchFamily="34" charset="0"/>
                  <a:cs typeface="Tahoma" pitchFamily="34" charset="0"/>
                </a:rPr>
                <a:t>Plantear sobre criterios científicos e integrados del escenario posible y deseable para el desarrollo de las intervenciones</a:t>
              </a:r>
              <a:endParaRPr lang="es-AR" sz="2000" b="1" dirty="0">
                <a:latin typeface="Tahoma" pitchFamily="34" charset="0"/>
                <a:ea typeface="Tahoma" pitchFamily="34" charset="0"/>
                <a:cs typeface="Tahoma" pitchFamily="34" charset="0"/>
              </a:endParaRPr>
            </a:p>
          </p:txBody>
        </p:sp>
      </p:grpSp>
      <p:cxnSp>
        <p:nvCxnSpPr>
          <p:cNvPr id="29" name="28 Conector recto de flecha"/>
          <p:cNvCxnSpPr/>
          <p:nvPr/>
        </p:nvCxnSpPr>
        <p:spPr>
          <a:xfrm rot="5400000">
            <a:off x="2556571" y="2780135"/>
            <a:ext cx="720080" cy="1588"/>
          </a:xfrm>
          <a:prstGeom prst="straightConnector1">
            <a:avLst/>
          </a:prstGeom>
          <a:ln w="47625">
            <a:solidFill>
              <a:srgbClr val="FF0000"/>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a:endCxn id="17" idx="1"/>
          </p:cNvCxnSpPr>
          <p:nvPr/>
        </p:nvCxnSpPr>
        <p:spPr>
          <a:xfrm flipV="1">
            <a:off x="4571999" y="2294444"/>
            <a:ext cx="360040" cy="12167"/>
          </a:xfrm>
          <a:prstGeom prst="straightConnector1">
            <a:avLst/>
          </a:prstGeom>
          <a:ln w="3810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51 Conector angular"/>
          <p:cNvCxnSpPr/>
          <p:nvPr/>
        </p:nvCxnSpPr>
        <p:spPr>
          <a:xfrm rot="16200000" flipH="1">
            <a:off x="3995936" y="2924947"/>
            <a:ext cx="1584178" cy="432047"/>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51 Conector angular"/>
          <p:cNvCxnSpPr/>
          <p:nvPr/>
        </p:nvCxnSpPr>
        <p:spPr>
          <a:xfrm rot="16200000" flipH="1">
            <a:off x="4062182" y="4442875"/>
            <a:ext cx="1595702" cy="576064"/>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52322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800" b="1" dirty="0" smtClean="0">
                <a:latin typeface="Tahoma" pitchFamily="34" charset="0"/>
                <a:ea typeface="Tahoma" pitchFamily="34" charset="0"/>
                <a:cs typeface="Tahoma" pitchFamily="34" charset="0"/>
              </a:rPr>
              <a:t>MÉTODOS DE TRABAJO</a:t>
            </a:r>
          </a:p>
        </p:txBody>
      </p:sp>
      <p:pic>
        <p:nvPicPr>
          <p:cNvPr id="2050" name="Diagrama 1"/>
          <p:cNvPicPr>
            <a:picLocks noChangeArrowheads="1"/>
          </p:cNvPicPr>
          <p:nvPr/>
        </p:nvPicPr>
        <p:blipFill>
          <a:blip r:embed="rId2" cstate="print"/>
          <a:srcRect l="-4593" t="-769" r="-6561" b="-3073"/>
          <a:stretch>
            <a:fillRect/>
          </a:stretch>
        </p:blipFill>
        <p:spPr bwMode="auto">
          <a:xfrm>
            <a:off x="0" y="548680"/>
            <a:ext cx="9144000" cy="6309320"/>
          </a:xfrm>
          <a:prstGeom prst="rect">
            <a:avLst/>
          </a:prstGeom>
          <a:ln>
            <a:noFill/>
          </a:ln>
          <a:effectLst>
            <a:outerShdw blurRad="292100" dist="139700" dir="2700000" algn="tl" rotWithShape="0">
              <a:srgbClr val="333333">
                <a:alpha val="65000"/>
              </a:srgbClr>
            </a:outerShdw>
          </a:effectLst>
        </p:spPr>
      </p:pic>
      <p:sp>
        <p:nvSpPr>
          <p:cNvPr id="6" name="5 CuadroTexto"/>
          <p:cNvSpPr txBox="1"/>
          <p:nvPr/>
        </p:nvSpPr>
        <p:spPr>
          <a:xfrm>
            <a:off x="0" y="1196753"/>
            <a:ext cx="2627784" cy="461665"/>
          </a:xfrm>
          <a:prstGeom prst="rect">
            <a:avLst/>
          </a:prstGeom>
          <a:solidFill>
            <a:srgbClr val="333399"/>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latin typeface="Tahoma" pitchFamily="34" charset="0"/>
                <a:ea typeface="Tahoma" pitchFamily="34" charset="0"/>
                <a:cs typeface="Tahoma" pitchFamily="34" charset="0"/>
              </a:rPr>
              <a:t>GÓMEZ OREA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aren B ecerra\Documents\Tesis OT\mapas\ULTIMO S 2011\MAPA GEOLOGICO2.jpg"/>
          <p:cNvPicPr>
            <a:picLocks noChangeAspect="1" noChangeArrowheads="1"/>
          </p:cNvPicPr>
          <p:nvPr/>
        </p:nvPicPr>
        <p:blipFill>
          <a:blip r:embed="rId2" cstate="print"/>
          <a:srcRect/>
          <a:stretch>
            <a:fillRect/>
          </a:stretch>
        </p:blipFill>
        <p:spPr bwMode="auto">
          <a:xfrm>
            <a:off x="0" y="55891"/>
            <a:ext cx="6948264" cy="5393061"/>
          </a:xfrm>
          <a:prstGeom prst="rect">
            <a:avLst/>
          </a:prstGeom>
          <a:ln>
            <a:noFill/>
          </a:ln>
          <a:effectLst>
            <a:outerShdw blurRad="190500" algn="tl" rotWithShape="0">
              <a:srgbClr val="000000">
                <a:alpha val="70000"/>
              </a:srgbClr>
            </a:outerShdw>
          </a:effectLst>
        </p:spPr>
      </p:pic>
      <p:pic>
        <p:nvPicPr>
          <p:cNvPr id="3" name="Picture 2" descr="D:\Caren B ecerra\Documents\Tesis OT\mapas\ULTIMO S 2011\Mapas\Mapa Geomorfologico.jpg"/>
          <p:cNvPicPr>
            <a:picLocks noChangeAspect="1" noChangeArrowheads="1"/>
          </p:cNvPicPr>
          <p:nvPr/>
        </p:nvPicPr>
        <p:blipFill>
          <a:blip r:embed="rId3" cstate="print"/>
          <a:srcRect/>
          <a:stretch>
            <a:fillRect/>
          </a:stretch>
        </p:blipFill>
        <p:spPr bwMode="auto">
          <a:xfrm>
            <a:off x="3657950" y="2492896"/>
            <a:ext cx="5702073" cy="4365104"/>
          </a:xfrm>
          <a:prstGeom prst="rect">
            <a:avLst/>
          </a:prstGeom>
          <a:ln>
            <a:noFill/>
          </a:ln>
          <a:effectLst>
            <a:outerShdw blurRad="190500" algn="tl" rotWithShape="0">
              <a:srgbClr val="000000">
                <a:alpha val="70000"/>
              </a:srgbClr>
            </a:outerShdw>
          </a:effectLst>
        </p:spPr>
      </p:pic>
      <p:sp>
        <p:nvSpPr>
          <p:cNvPr id="4" name="3 CuadroTexto"/>
          <p:cNvSpPr txBox="1"/>
          <p:nvPr/>
        </p:nvSpPr>
        <p:spPr>
          <a:xfrm>
            <a:off x="70992" y="0"/>
            <a:ext cx="9073008"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latin typeface="Tahoma" pitchFamily="34" charset="0"/>
                <a:ea typeface="Tahoma" pitchFamily="34" charset="0"/>
                <a:cs typeface="Tahoma" pitchFamily="34" charset="0"/>
              </a:rPr>
              <a:t>ANÁLISIS   TERRITORIAL- SUBSISTEMA   MEDIO  FISICO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Caren B ecerra\Documents\Tesis OT\mapas\ULTIMO S 2011\Mapas\Mapa Hidrografico.jpg"/>
          <p:cNvPicPr>
            <a:picLocks noChangeAspect="1" noChangeArrowheads="1"/>
          </p:cNvPicPr>
          <p:nvPr/>
        </p:nvPicPr>
        <p:blipFill>
          <a:blip r:embed="rId3" cstate="print"/>
          <a:srcRect/>
          <a:stretch>
            <a:fillRect/>
          </a:stretch>
        </p:blipFill>
        <p:spPr bwMode="auto">
          <a:xfrm>
            <a:off x="-468560" y="548680"/>
            <a:ext cx="7279272" cy="4824536"/>
          </a:xfrm>
          <a:prstGeom prst="rect">
            <a:avLst/>
          </a:prstGeom>
          <a:ln>
            <a:noFill/>
          </a:ln>
          <a:effectLst>
            <a:outerShdw blurRad="190500" algn="tl" rotWithShape="0">
              <a:srgbClr val="000000">
                <a:alpha val="70000"/>
              </a:srgbClr>
            </a:outerShdw>
          </a:effectLst>
        </p:spPr>
      </p:pic>
      <p:pic>
        <p:nvPicPr>
          <p:cNvPr id="5" name="Picture 2"/>
          <p:cNvPicPr>
            <a:picLocks noChangeAspect="1" noChangeArrowheads="1"/>
          </p:cNvPicPr>
          <p:nvPr/>
        </p:nvPicPr>
        <p:blipFill>
          <a:blip r:embed="rId4" cstate="print"/>
          <a:srcRect/>
          <a:stretch>
            <a:fillRect/>
          </a:stretch>
        </p:blipFill>
        <p:spPr bwMode="auto">
          <a:xfrm>
            <a:off x="3330751" y="2780928"/>
            <a:ext cx="5813250" cy="40770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5 CuadroTexto"/>
          <p:cNvSpPr txBox="1"/>
          <p:nvPr/>
        </p:nvSpPr>
        <p:spPr>
          <a:xfrm>
            <a:off x="0" y="0"/>
            <a:ext cx="9144000"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latin typeface="Tahoma" pitchFamily="34" charset="0"/>
                <a:ea typeface="Tahoma" pitchFamily="34" charset="0"/>
                <a:cs typeface="Tahoma" pitchFamily="34" charset="0"/>
              </a:rPr>
              <a:t>ANÁLISIS   TERRITORIAL- SUBSISTEMA   MEDIO  FISICO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4572000" y="0"/>
            <a:ext cx="4104456" cy="2204864"/>
          </a:xfrm>
          <a:prstGeom prst="roundRect">
            <a:avLst/>
          </a:prstGeom>
          <a:noFill/>
          <a:ln w="38100">
            <a:solidFill>
              <a:srgbClr val="FFFF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endParaRPr lang="es-AR" sz="2000" b="1" i="1" dirty="0" smtClean="0">
              <a:solidFill>
                <a:schemeClr val="bg1"/>
              </a:solidFill>
              <a:latin typeface="Tahoma" pitchFamily="34" charset="0"/>
              <a:ea typeface="Tahoma" pitchFamily="34" charset="0"/>
              <a:cs typeface="Tahoma" pitchFamily="34" charset="0"/>
            </a:endParaRPr>
          </a:p>
          <a:p>
            <a:pPr>
              <a:buFont typeface="Wingdings" pitchFamily="2" charset="2"/>
              <a:buChar char="ü"/>
            </a:pPr>
            <a:r>
              <a:rPr lang="es-AR" sz="2000" b="1" i="1" dirty="0" smtClean="0">
                <a:solidFill>
                  <a:schemeClr val="tx1"/>
                </a:solidFill>
                <a:latin typeface="Arial" pitchFamily="34" charset="0"/>
                <a:ea typeface="Tahoma" pitchFamily="34" charset="0"/>
                <a:cs typeface="Arial" pitchFamily="34" charset="0"/>
              </a:rPr>
              <a:t>En las cerrilladas</a:t>
            </a:r>
          </a:p>
          <a:p>
            <a:r>
              <a:rPr lang="es-AR" sz="2000" b="1" i="1" dirty="0" smtClean="0">
                <a:solidFill>
                  <a:schemeClr val="tx1"/>
                </a:solidFill>
                <a:latin typeface="Arial" pitchFamily="34" charset="0"/>
                <a:ea typeface="Tahoma" pitchFamily="34" charset="0"/>
                <a:cs typeface="Arial" pitchFamily="34" charset="0"/>
              </a:rPr>
              <a:t>existe  material   </a:t>
            </a:r>
          </a:p>
          <a:p>
            <a:r>
              <a:rPr lang="es-AR" sz="2000" b="1" i="1" dirty="0" smtClean="0">
                <a:solidFill>
                  <a:schemeClr val="tx1"/>
                </a:solidFill>
                <a:latin typeface="Arial" pitchFamily="34" charset="0"/>
                <a:ea typeface="Tahoma" pitchFamily="34" charset="0"/>
                <a:cs typeface="Arial" pitchFamily="34" charset="0"/>
              </a:rPr>
              <a:t>rocoso alterado  </a:t>
            </a:r>
          </a:p>
          <a:p>
            <a:r>
              <a:rPr lang="es-AR" sz="2000" b="1" i="1" dirty="0" smtClean="0">
                <a:solidFill>
                  <a:schemeClr val="tx1"/>
                </a:solidFill>
                <a:latin typeface="Arial" pitchFamily="34" charset="0"/>
                <a:ea typeface="Tahoma" pitchFamily="34" charset="0"/>
                <a:cs typeface="Arial" pitchFamily="34" charset="0"/>
              </a:rPr>
              <a:t>Y de alta fragilidad.</a:t>
            </a:r>
          </a:p>
          <a:p>
            <a:endParaRPr lang="es-AR" sz="2000" b="1" i="1" dirty="0" smtClean="0">
              <a:solidFill>
                <a:schemeClr val="bg1"/>
              </a:solidFill>
              <a:latin typeface="Tahoma" pitchFamily="34" charset="0"/>
              <a:ea typeface="Tahoma" pitchFamily="34" charset="0"/>
              <a:cs typeface="Tahoma" pitchFamily="34" charset="0"/>
            </a:endParaRPr>
          </a:p>
        </p:txBody>
      </p:sp>
      <p:sp>
        <p:nvSpPr>
          <p:cNvPr id="23" name="22 Rectángulo redondeado"/>
          <p:cNvSpPr/>
          <p:nvPr/>
        </p:nvSpPr>
        <p:spPr>
          <a:xfrm>
            <a:off x="3923928" y="4941168"/>
            <a:ext cx="3600400" cy="1916832"/>
          </a:xfrm>
          <a:prstGeom prst="roundRect">
            <a:avLst/>
          </a:prstGeom>
          <a:solidFill>
            <a:schemeClr val="accent1">
              <a:lumMod val="50000"/>
            </a:schemeClr>
          </a:solid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es-AR" sz="2000" b="1" i="1" dirty="0" smtClean="0">
                <a:solidFill>
                  <a:schemeClr val="bg1"/>
                </a:solidFill>
                <a:latin typeface="Arial" pitchFamily="34" charset="0"/>
                <a:ea typeface="Tahoma" pitchFamily="34" charset="0"/>
                <a:cs typeface="Arial" pitchFamily="34" charset="0"/>
              </a:rPr>
              <a:t>En el   Talud   Local </a:t>
            </a:r>
          </a:p>
          <a:p>
            <a:r>
              <a:rPr lang="es-AR" sz="2000" b="1" i="1" dirty="0" smtClean="0">
                <a:solidFill>
                  <a:schemeClr val="bg1"/>
                </a:solidFill>
                <a:latin typeface="Arial" pitchFamily="34" charset="0"/>
                <a:ea typeface="Tahoma" pitchFamily="34" charset="0"/>
                <a:cs typeface="Arial" pitchFamily="34" charset="0"/>
              </a:rPr>
              <a:t>Distal  depositación</a:t>
            </a:r>
            <a:endParaRPr lang="es-ES" sz="2000" dirty="0" smtClean="0">
              <a:solidFill>
                <a:schemeClr val="bg1"/>
              </a:solidFill>
              <a:latin typeface="Arial" pitchFamily="34" charset="0"/>
              <a:ea typeface="Tahoma" pitchFamily="34" charset="0"/>
              <a:cs typeface="Arial" pitchFamily="34" charset="0"/>
            </a:endParaRPr>
          </a:p>
          <a:p>
            <a:r>
              <a:rPr lang="es-AR" sz="2000" b="1" i="1" dirty="0" smtClean="0">
                <a:solidFill>
                  <a:schemeClr val="bg1"/>
                </a:solidFill>
                <a:latin typeface="Arial" pitchFamily="34" charset="0"/>
                <a:ea typeface="Tahoma" pitchFamily="34" charset="0"/>
                <a:cs typeface="Arial" pitchFamily="34" charset="0"/>
              </a:rPr>
              <a:t> del material   de menor granulometría  sin consolidar.</a:t>
            </a:r>
            <a:r>
              <a:rPr lang="es-AR" sz="2000" dirty="0" smtClean="0">
                <a:solidFill>
                  <a:schemeClr val="bg1"/>
                </a:solidFill>
                <a:latin typeface="Arial" pitchFamily="34" charset="0"/>
                <a:ea typeface="Tahoma" pitchFamily="34" charset="0"/>
                <a:cs typeface="Arial" pitchFamily="34" charset="0"/>
              </a:rPr>
              <a:t> </a:t>
            </a:r>
            <a:endParaRPr lang="es-AR" sz="2000" dirty="0">
              <a:solidFill>
                <a:schemeClr val="bg1"/>
              </a:solidFill>
              <a:latin typeface="Arial" pitchFamily="34" charset="0"/>
              <a:ea typeface="Tahoma" pitchFamily="34" charset="0"/>
              <a:cs typeface="Arial" pitchFamily="34" charset="0"/>
            </a:endParaRPr>
          </a:p>
        </p:txBody>
      </p:sp>
      <p:sp>
        <p:nvSpPr>
          <p:cNvPr id="3076" name="Rectangle 4"/>
          <p:cNvSpPr>
            <a:spLocks noChangeArrowheads="1"/>
          </p:cNvSpPr>
          <p:nvPr/>
        </p:nvSpPr>
        <p:spPr bwMode="auto">
          <a:xfrm>
            <a:off x="0" y="0"/>
            <a:ext cx="2448198" cy="461665"/>
          </a:xfrm>
          <a:prstGeom prst="rect">
            <a:avLst/>
          </a:prstGeom>
          <a:solidFill>
            <a:srgbClr val="808000"/>
          </a:solidFill>
          <a:ln w="28575">
            <a:solidFill>
              <a:schemeClr val="bg1"/>
            </a:solidFill>
            <a:miter lim="800000"/>
            <a:headEnd/>
            <a:tailEnd/>
          </a:ln>
          <a:effectLst>
            <a:outerShdw blurRad="76200" dir="18900000" sy="23000" kx="-1200000" algn="bl" rotWithShape="0">
              <a:prstClr val="black">
                <a:alpha val="20000"/>
              </a:prstClr>
            </a:outerShdw>
          </a:effectLst>
        </p:spPr>
        <p:txBody>
          <a:bodyPr wrap="square" anchor="ctr">
            <a:spAutoFit/>
          </a:bodyPr>
          <a:lstStyle/>
          <a:p>
            <a:r>
              <a:rPr lang="es-AR" sz="2400" b="1" i="1" dirty="0" smtClean="0">
                <a:solidFill>
                  <a:schemeClr val="bg1"/>
                </a:solidFill>
                <a:latin typeface="Tahoma" pitchFamily="34" charset="0"/>
                <a:ea typeface="Tahoma" pitchFamily="34" charset="0"/>
                <a:cs typeface="Tahoma" pitchFamily="34" charset="0"/>
              </a:rPr>
              <a:t>VEGETACIÓN</a:t>
            </a:r>
            <a:endParaRPr lang="es-AR" sz="2400" b="1" i="1" dirty="0">
              <a:solidFill>
                <a:schemeClr val="bg1"/>
              </a:solidFill>
              <a:latin typeface="Tahoma" pitchFamily="34" charset="0"/>
              <a:ea typeface="Tahoma" pitchFamily="34" charset="0"/>
              <a:cs typeface="Tahoma" pitchFamily="34" charset="0"/>
            </a:endParaRPr>
          </a:p>
        </p:txBody>
      </p:sp>
      <p:pic>
        <p:nvPicPr>
          <p:cNvPr id="14" name="13 Imagen" descr="D:\Caren B ecerra\Documents\fotos\fotos area\Fotos\DSC01052.JPG"/>
          <p:cNvPicPr/>
          <p:nvPr/>
        </p:nvPicPr>
        <p:blipFill>
          <a:blip r:embed="rId2" cstate="print"/>
          <a:srcRect/>
          <a:stretch>
            <a:fillRect/>
          </a:stretch>
        </p:blipFill>
        <p:spPr bwMode="auto">
          <a:xfrm>
            <a:off x="0" y="3645024"/>
            <a:ext cx="3635896" cy="3212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14 Imagen" descr="D:\Caren B ecerra\Documents\fotos\fotos area\Fotos\DSC01067.JPG"/>
          <p:cNvPicPr/>
          <p:nvPr/>
        </p:nvPicPr>
        <p:blipFill>
          <a:blip r:embed="rId3" cstate="print"/>
          <a:srcRect/>
          <a:stretch>
            <a:fillRect/>
          </a:stretch>
        </p:blipFill>
        <p:spPr bwMode="auto">
          <a:xfrm>
            <a:off x="1187624" y="4562475"/>
            <a:ext cx="2664296" cy="2295525"/>
          </a:xfrm>
          <a:prstGeom prst="ellipse">
            <a:avLst/>
          </a:prstGeom>
          <a:ln>
            <a:noFill/>
          </a:ln>
          <a:effectLst>
            <a:softEdge rad="112500"/>
          </a:effectLst>
        </p:spPr>
      </p:pic>
      <p:sp>
        <p:nvSpPr>
          <p:cNvPr id="13" name="12 Rectángulo redondeado"/>
          <p:cNvSpPr/>
          <p:nvPr/>
        </p:nvSpPr>
        <p:spPr>
          <a:xfrm>
            <a:off x="0" y="620688"/>
            <a:ext cx="3923928" cy="3672408"/>
          </a:xfrm>
          <a:prstGeom prst="roundRect">
            <a:avLst/>
          </a:prstGeom>
          <a:solidFill>
            <a:srgbClr val="669900"/>
          </a:solidFill>
          <a:ln w="38100">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es-AR" sz="2000" b="1" i="1" dirty="0" smtClean="0">
                <a:solidFill>
                  <a:schemeClr val="bg1"/>
                </a:solidFill>
                <a:latin typeface="Arial" pitchFamily="34" charset="0"/>
                <a:ea typeface="Tahoma" pitchFamily="34" charset="0"/>
                <a:cs typeface="Arial" pitchFamily="34" charset="0"/>
              </a:rPr>
              <a:t>Predomina  el matorral arbustivo abierto de Larrea Cuneifolia y  pastizales afectados por el fuego .</a:t>
            </a:r>
          </a:p>
          <a:p>
            <a:r>
              <a:rPr lang="es-AR" sz="2000" b="1" i="1" dirty="0" smtClean="0">
                <a:solidFill>
                  <a:schemeClr val="bg1"/>
                </a:solidFill>
                <a:latin typeface="Arial" pitchFamily="34" charset="0"/>
                <a:ea typeface="Tahoma" pitchFamily="34" charset="0"/>
                <a:cs typeface="Arial" pitchFamily="34" charset="0"/>
              </a:rPr>
              <a:t>Eliminación de la vegetación por   los movimientos del  suelo induciendo a los procesos erosivos,  pérdida de material  y potenciando  la desertificación.</a:t>
            </a:r>
            <a:endParaRPr lang="es-ES" sz="2000" b="1" i="1" dirty="0">
              <a:solidFill>
                <a:schemeClr val="bg1"/>
              </a:solidFill>
              <a:latin typeface="Arial" pitchFamily="34" charset="0"/>
              <a:ea typeface="Tahoma" pitchFamily="34" charset="0"/>
              <a:cs typeface="Arial" pitchFamily="34" charset="0"/>
            </a:endParaRPr>
          </a:p>
        </p:txBody>
      </p:sp>
      <p:pic>
        <p:nvPicPr>
          <p:cNvPr id="16" name="15 Imagen" descr="D:\Caren B ecerra\Documents\fotos\fotos area\Fotos\DSC01077.JPG"/>
          <p:cNvPicPr/>
          <p:nvPr/>
        </p:nvPicPr>
        <p:blipFill>
          <a:blip r:embed="rId4" cstate="print"/>
          <a:srcRect/>
          <a:stretch>
            <a:fillRect/>
          </a:stretch>
        </p:blipFill>
        <p:spPr bwMode="auto">
          <a:xfrm>
            <a:off x="7343800" y="0"/>
            <a:ext cx="1800200"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 descr="D:\Caren B ecerra\Documents\fotos\fotos area\Fotos\DSC01027.JPG"/>
          <p:cNvPicPr>
            <a:picLocks noChangeAspect="1" noChangeArrowheads="1"/>
          </p:cNvPicPr>
          <p:nvPr/>
        </p:nvPicPr>
        <p:blipFill>
          <a:blip r:embed="rId5" cstate="print"/>
          <a:srcRect/>
          <a:stretch>
            <a:fillRect/>
          </a:stretch>
        </p:blipFill>
        <p:spPr bwMode="auto">
          <a:xfrm>
            <a:off x="7164288" y="5021796"/>
            <a:ext cx="1979712" cy="1836204"/>
          </a:xfrm>
          <a:prstGeom prst="rect">
            <a:avLst/>
          </a:prstGeom>
          <a:ln>
            <a:noFill/>
          </a:ln>
          <a:effectLst>
            <a:outerShdw blurRad="292100" dist="139700" dir="2700000" algn="tl" rotWithShape="0">
              <a:srgbClr val="333333">
                <a:alpha val="65000"/>
              </a:srgbClr>
            </a:outerShdw>
          </a:effectLst>
        </p:spPr>
      </p:pic>
      <p:sp>
        <p:nvSpPr>
          <p:cNvPr id="21" name="20 Rectángulo redondeado"/>
          <p:cNvSpPr/>
          <p:nvPr/>
        </p:nvSpPr>
        <p:spPr>
          <a:xfrm>
            <a:off x="4283968" y="2492896"/>
            <a:ext cx="4680520" cy="1944216"/>
          </a:xfrm>
          <a:prstGeom prst="roundRect">
            <a:avLst/>
          </a:prstGeom>
          <a:solidFill>
            <a:schemeClr val="accent1">
              <a:lumMod val="60000"/>
              <a:lumOff val="4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es-AR" sz="2000" b="1" i="1" dirty="0" smtClean="0">
                <a:solidFill>
                  <a:schemeClr val="tx1"/>
                </a:solidFill>
                <a:latin typeface="Arial" pitchFamily="34" charset="0"/>
                <a:ea typeface="Tahoma" pitchFamily="34" charset="0"/>
                <a:cs typeface="Arial" pitchFamily="34" charset="0"/>
              </a:rPr>
              <a:t>En el Talud Local </a:t>
            </a:r>
          </a:p>
          <a:p>
            <a:r>
              <a:rPr lang="es-AR" sz="2000" b="1" i="1" dirty="0" smtClean="0">
                <a:solidFill>
                  <a:schemeClr val="tx1"/>
                </a:solidFill>
                <a:latin typeface="Arial" pitchFamily="34" charset="0"/>
                <a:ea typeface="Tahoma" pitchFamily="34" charset="0"/>
                <a:cs typeface="Arial" pitchFamily="34" charset="0"/>
              </a:rPr>
              <a:t>Proximal   predomina</a:t>
            </a:r>
          </a:p>
          <a:p>
            <a:r>
              <a:rPr lang="es-AR" sz="2000" b="1" i="1" dirty="0" err="1" smtClean="0">
                <a:solidFill>
                  <a:schemeClr val="tx1"/>
                </a:solidFill>
                <a:latin typeface="Arial" pitchFamily="34" charset="0"/>
                <a:ea typeface="Tahoma" pitchFamily="34" charset="0"/>
                <a:cs typeface="Arial" pitchFamily="34" charset="0"/>
              </a:rPr>
              <a:t>Conglomerádico</a:t>
            </a:r>
            <a:r>
              <a:rPr lang="es-AR" sz="2000" b="1" i="1" dirty="0" smtClean="0">
                <a:solidFill>
                  <a:schemeClr val="tx1"/>
                </a:solidFill>
                <a:latin typeface="Arial" pitchFamily="34" charset="0"/>
                <a:ea typeface="Tahoma" pitchFamily="34" charset="0"/>
                <a:cs typeface="Arial" pitchFamily="34" charset="0"/>
              </a:rPr>
              <a:t> </a:t>
            </a:r>
          </a:p>
          <a:p>
            <a:r>
              <a:rPr lang="es-AR" sz="2000" b="1" i="1" dirty="0" smtClean="0">
                <a:solidFill>
                  <a:schemeClr val="tx1"/>
                </a:solidFill>
                <a:latin typeface="Arial" pitchFamily="34" charset="0"/>
                <a:ea typeface="Tahoma" pitchFamily="34" charset="0"/>
                <a:cs typeface="Arial" pitchFamily="34" charset="0"/>
              </a:rPr>
              <a:t>material caótico con ma</a:t>
            </a:r>
          </a:p>
          <a:p>
            <a:r>
              <a:rPr lang="es-AR" sz="2000" b="1" i="1" dirty="0" smtClean="0">
                <a:solidFill>
                  <a:schemeClr val="tx1"/>
                </a:solidFill>
                <a:latin typeface="Arial" pitchFamily="34" charset="0"/>
                <a:ea typeface="Tahoma" pitchFamily="34" charset="0"/>
                <a:cs typeface="Arial" pitchFamily="34" charset="0"/>
              </a:rPr>
              <a:t>triz arenosa proclive a la erosión y arrastre.</a:t>
            </a:r>
          </a:p>
        </p:txBody>
      </p:sp>
      <p:pic>
        <p:nvPicPr>
          <p:cNvPr id="17" name="16 Imagen" descr="D:\Caren B ecerra\Documents\fotos\fotos area\Fotos\DSC01120.JPG"/>
          <p:cNvPicPr/>
          <p:nvPr/>
        </p:nvPicPr>
        <p:blipFill>
          <a:blip r:embed="rId6" cstate="print"/>
          <a:srcRect/>
          <a:stretch>
            <a:fillRect/>
          </a:stretch>
        </p:blipFill>
        <p:spPr bwMode="auto">
          <a:xfrm>
            <a:off x="7055768" y="2204864"/>
            <a:ext cx="2088232" cy="1800200"/>
          </a:xfrm>
          <a:prstGeom prst="ellipse">
            <a:avLst/>
          </a:prstGeom>
          <a:ln>
            <a:noFill/>
          </a:ln>
          <a:effectLst>
            <a:softEdge rad="112500"/>
          </a:effectLst>
        </p:spPr>
      </p:pic>
      <p:sp>
        <p:nvSpPr>
          <p:cNvPr id="3078" name="Rectangle 6"/>
          <p:cNvSpPr>
            <a:spLocks noChangeArrowheads="1"/>
          </p:cNvSpPr>
          <p:nvPr/>
        </p:nvSpPr>
        <p:spPr bwMode="auto">
          <a:xfrm>
            <a:off x="3995936" y="980728"/>
            <a:ext cx="432048" cy="3785652"/>
          </a:xfrm>
          <a:prstGeom prst="rect">
            <a:avLst/>
          </a:prstGeom>
          <a:solidFill>
            <a:schemeClr val="accent2"/>
          </a:solidFill>
          <a:ln w="28575">
            <a:solidFill>
              <a:srgbClr val="FFFF00"/>
            </a:solidFill>
            <a:miter lim="800000"/>
            <a:headEnd/>
            <a:tailEnd/>
          </a:ln>
          <a:effectLst>
            <a:outerShdw blurRad="76200" dir="18900000" sy="23000" kx="-1200000" algn="bl" rotWithShape="0">
              <a:prstClr val="black">
                <a:alpha val="20000"/>
              </a:prstClr>
            </a:outerShdw>
          </a:effectLst>
        </p:spPr>
        <p:txBody>
          <a:bodyPr wrap="square" anchor="ctr">
            <a:spAutoFit/>
          </a:bodyPr>
          <a:lstStyle/>
          <a:p>
            <a:r>
              <a:rPr lang="es-AR" sz="2400" b="1" i="1" dirty="0" smtClean="0">
                <a:solidFill>
                  <a:schemeClr val="bg1"/>
                </a:solidFill>
                <a:latin typeface="Tahoma" pitchFamily="34" charset="0"/>
                <a:ea typeface="Tahoma" pitchFamily="34" charset="0"/>
                <a:cs typeface="Tahoma" pitchFamily="34" charset="0"/>
              </a:rPr>
              <a:t>SEDIMENTOS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340768"/>
            <a:ext cx="7452320"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latin typeface="Tahoma" pitchFamily="34" charset="0"/>
                <a:ea typeface="Tahoma" pitchFamily="34" charset="0"/>
                <a:cs typeface="Tahoma" pitchFamily="34" charset="0"/>
              </a:rPr>
              <a:t> TENDENCIAS SOCIO-TERRITORIAL</a:t>
            </a:r>
          </a:p>
        </p:txBody>
      </p:sp>
      <p:sp>
        <p:nvSpPr>
          <p:cNvPr id="3" name="2 CuadroTexto"/>
          <p:cNvSpPr txBox="1"/>
          <p:nvPr/>
        </p:nvSpPr>
        <p:spPr>
          <a:xfrm>
            <a:off x="0" y="1"/>
            <a:ext cx="9144000"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latin typeface="Tahoma" pitchFamily="34" charset="0"/>
                <a:ea typeface="Tahoma" pitchFamily="34" charset="0"/>
                <a:cs typeface="Tahoma" pitchFamily="34" charset="0"/>
              </a:rPr>
              <a:t>ANALISIS TERRITORIAL- Subsistema de la población</a:t>
            </a:r>
          </a:p>
        </p:txBody>
      </p:sp>
      <p:sp>
        <p:nvSpPr>
          <p:cNvPr id="5" name="4 CuadroTexto"/>
          <p:cNvSpPr txBox="1"/>
          <p:nvPr/>
        </p:nvSpPr>
        <p:spPr>
          <a:xfrm>
            <a:off x="467544" y="1988840"/>
            <a:ext cx="7668344"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t> </a:t>
            </a:r>
            <a:r>
              <a:rPr lang="es-AR" sz="2400" b="1" dirty="0" smtClean="0">
                <a:latin typeface="Tahoma" pitchFamily="34" charset="0"/>
                <a:ea typeface="Tahoma" pitchFamily="34" charset="0"/>
                <a:cs typeface="Tahoma" pitchFamily="34" charset="0"/>
              </a:rPr>
              <a:t>POBLACIÓN- EVOLUCIÓN</a:t>
            </a:r>
          </a:p>
        </p:txBody>
      </p:sp>
      <p:sp>
        <p:nvSpPr>
          <p:cNvPr id="7" name="6 CuadroTexto"/>
          <p:cNvSpPr txBox="1"/>
          <p:nvPr/>
        </p:nvSpPr>
        <p:spPr>
          <a:xfrm>
            <a:off x="611560" y="2708920"/>
            <a:ext cx="8100392"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t> </a:t>
            </a:r>
            <a:r>
              <a:rPr lang="es-AR" sz="2400" b="1" dirty="0" smtClean="0">
                <a:latin typeface="Tahoma" pitchFamily="34" charset="0"/>
                <a:ea typeface="Tahoma" pitchFamily="34" charset="0"/>
                <a:cs typeface="Tahoma" pitchFamily="34" charset="0"/>
              </a:rPr>
              <a:t>FORMAS DE OCUPACIÓN TERRITORIAL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rot="10800000" flipV="1">
            <a:off x="0" y="0"/>
            <a:ext cx="9144000" cy="461665"/>
          </a:xfrm>
          <a:prstGeom prst="rect">
            <a:avLst/>
          </a:prstGeom>
          <a:solidFill>
            <a:srgbClr val="002060"/>
          </a:solidFill>
          <a:effectLst>
            <a:outerShdw blurRad="76200" dist="50800" dir="5400000" rotWithShape="0">
              <a:srgbClr val="4E3B30">
                <a:alpha val="60000"/>
              </a:srgbClr>
            </a:outerShdw>
            <a:reflection blurRad="6350" stA="50000" endA="300" endPos="38500" dist="50800" dir="5400000" sy="-100000" algn="bl" rotWithShape="0"/>
          </a:effectLst>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2400" b="1" dirty="0" smtClean="0">
                <a:latin typeface="Tahoma" pitchFamily="34" charset="0"/>
                <a:ea typeface="Tahoma" pitchFamily="34" charset="0"/>
                <a:cs typeface="Tahoma" pitchFamily="34" charset="0"/>
              </a:rPr>
              <a:t>POBLACIÓN: en el departamento de Godoy Cruz</a:t>
            </a:r>
          </a:p>
        </p:txBody>
      </p:sp>
      <p:grpSp>
        <p:nvGrpSpPr>
          <p:cNvPr id="2" name="7 Grupo"/>
          <p:cNvGrpSpPr/>
          <p:nvPr/>
        </p:nvGrpSpPr>
        <p:grpSpPr>
          <a:xfrm>
            <a:off x="0" y="476672"/>
            <a:ext cx="5796136" cy="4536504"/>
            <a:chOff x="2354812" y="1698625"/>
            <a:chExt cx="5401958" cy="3460750"/>
          </a:xfrm>
        </p:grpSpPr>
        <p:pic>
          <p:nvPicPr>
            <p:cNvPr id="11" name="3 Imagen"/>
            <p:cNvPicPr/>
            <p:nvPr/>
          </p:nvPicPr>
          <p:blipFill>
            <a:blip r:embed="rId2" cstate="print"/>
            <a:srcRect/>
            <a:stretch>
              <a:fillRect/>
            </a:stretch>
          </p:blipFill>
          <p:spPr bwMode="auto">
            <a:xfrm>
              <a:off x="2354812" y="1698625"/>
              <a:ext cx="5401958" cy="3460750"/>
            </a:xfrm>
            <a:prstGeom prst="rect">
              <a:avLst/>
            </a:prstGeom>
            <a:noFill/>
            <a:ln w="22225">
              <a:solidFill>
                <a:schemeClr val="tx1"/>
              </a:solidFill>
              <a:miter lim="800000"/>
              <a:headEnd/>
              <a:tailEnd/>
            </a:ln>
          </p:spPr>
        </p:pic>
        <p:sp>
          <p:nvSpPr>
            <p:cNvPr id="12" name="5 Cheurón"/>
            <p:cNvSpPr/>
            <p:nvPr/>
          </p:nvSpPr>
          <p:spPr>
            <a:xfrm rot="16200000">
              <a:off x="6876256" y="2132856"/>
              <a:ext cx="360040" cy="360040"/>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AR">
                <a:solidFill>
                  <a:schemeClr val="tx1"/>
                </a:solidFill>
              </a:endParaRPr>
            </a:p>
          </p:txBody>
        </p:sp>
        <p:sp>
          <p:nvSpPr>
            <p:cNvPr id="13" name="6 CuadroTexto"/>
            <p:cNvSpPr txBox="1"/>
            <p:nvPr/>
          </p:nvSpPr>
          <p:spPr>
            <a:xfrm>
              <a:off x="6804248" y="1700809"/>
              <a:ext cx="360040" cy="352189"/>
            </a:xfrm>
            <a:prstGeom prst="rect">
              <a:avLst/>
            </a:prstGeom>
            <a:noFill/>
          </p:spPr>
          <p:txBody>
            <a:bodyPr wrap="square" rtlCol="0">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2400" b="1" dirty="0">
                  <a:latin typeface="Algerian" pitchFamily="82" charset="0"/>
                </a:rPr>
                <a:t>N</a:t>
              </a:r>
            </a:p>
          </p:txBody>
        </p:sp>
      </p:grpSp>
      <p:sp>
        <p:nvSpPr>
          <p:cNvPr id="7" name="6 CuadroTexto"/>
          <p:cNvSpPr txBox="1"/>
          <p:nvPr/>
        </p:nvSpPr>
        <p:spPr>
          <a:xfrm>
            <a:off x="0" y="4509121"/>
            <a:ext cx="4499992" cy="1015663"/>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endParaRPr lang="es-AR" sz="2000" b="1" dirty="0" smtClean="0">
              <a:latin typeface="Arial" pitchFamily="34" charset="0"/>
              <a:ea typeface="Times New Roman" pitchFamily="18" charset="0"/>
              <a:cs typeface="Arial" pitchFamily="34" charset="0"/>
            </a:endParaRPr>
          </a:p>
          <a:p>
            <a:pPr lvl="0" algn="ctr"/>
            <a:r>
              <a:rPr lang="es-AR" sz="2000" b="1" dirty="0" smtClean="0">
                <a:latin typeface="Tahoma" pitchFamily="34" charset="0"/>
                <a:ea typeface="Tahoma" pitchFamily="34" charset="0"/>
                <a:cs typeface="Tahoma" pitchFamily="34" charset="0"/>
              </a:rPr>
              <a:t>El ritmo del crecimiento intercensal de la población </a:t>
            </a:r>
          </a:p>
        </p:txBody>
      </p:sp>
      <p:sp>
        <p:nvSpPr>
          <p:cNvPr id="8" name="7 Flecha curvada hacia la derecha"/>
          <p:cNvSpPr/>
          <p:nvPr/>
        </p:nvSpPr>
        <p:spPr>
          <a:xfrm rot="939973">
            <a:off x="214646" y="3626580"/>
            <a:ext cx="944613" cy="1216152"/>
          </a:xfrm>
          <a:prstGeom prst="curvedRightArrow">
            <a:avLst/>
          </a:prstGeom>
          <a:solidFill>
            <a:srgbClr val="FF0000"/>
          </a:solidFill>
          <a:effectLst>
            <a:reflection blurRad="6350" stA="52000" endA="30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4" name="13 CuadroTexto"/>
          <p:cNvSpPr txBox="1"/>
          <p:nvPr/>
        </p:nvSpPr>
        <p:spPr>
          <a:xfrm>
            <a:off x="6084168" y="548680"/>
            <a:ext cx="3059832" cy="1754326"/>
          </a:xfrm>
          <a:prstGeom prst="rect">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AR" b="1" dirty="0" smtClean="0">
                <a:latin typeface="Tahoma" pitchFamily="34" charset="0"/>
                <a:ea typeface="Tahoma" pitchFamily="34" charset="0"/>
                <a:cs typeface="Tahoma" pitchFamily="34" charset="0"/>
              </a:rPr>
              <a:t>Una de las tendencias  de crecimiento que tiene la población  en el Gran Mendoza, es  hacia el oeste y el piedemonte ofrece esas posibilidades </a:t>
            </a:r>
            <a:endParaRPr lang="es-AR" b="1" dirty="0">
              <a:latin typeface="Tahoma" pitchFamily="34" charset="0"/>
              <a:ea typeface="Tahoma" pitchFamily="34" charset="0"/>
              <a:cs typeface="Tahoma" pitchFamily="34" charset="0"/>
            </a:endParaRPr>
          </a:p>
        </p:txBody>
      </p:sp>
      <p:sp>
        <p:nvSpPr>
          <p:cNvPr id="18" name="17 CuadroTexto"/>
          <p:cNvSpPr txBox="1"/>
          <p:nvPr/>
        </p:nvSpPr>
        <p:spPr>
          <a:xfrm>
            <a:off x="285720" y="5842337"/>
            <a:ext cx="2123728" cy="1015663"/>
          </a:xfrm>
          <a:prstGeom prst="rect">
            <a:avLst/>
          </a:prstGeom>
          <a:solidFill>
            <a:srgbClr val="CCEC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r>
              <a:rPr lang="es-AR" sz="2000" b="1" dirty="0" smtClean="0">
                <a:solidFill>
                  <a:schemeClr val="tx1"/>
                </a:solidFill>
                <a:latin typeface="Tahoma" pitchFamily="34" charset="0"/>
                <a:ea typeface="Tahoma" pitchFamily="34" charset="0"/>
                <a:cs typeface="Tahoma" pitchFamily="34" charset="0"/>
              </a:rPr>
              <a:t>En el departamento</a:t>
            </a:r>
          </a:p>
          <a:p>
            <a:pPr lvl="0" algn="ctr"/>
            <a:r>
              <a:rPr lang="es-AR" sz="2000" b="1" dirty="0" smtClean="0">
                <a:solidFill>
                  <a:schemeClr val="tx1"/>
                </a:solidFill>
                <a:latin typeface="Tahoma" pitchFamily="34" charset="0"/>
                <a:ea typeface="Tahoma" pitchFamily="34" charset="0"/>
                <a:cs typeface="Tahoma" pitchFamily="34" charset="0"/>
              </a:rPr>
              <a:t>decreció</a:t>
            </a:r>
            <a:r>
              <a:rPr lang="es-AR" sz="2000" b="1" dirty="0" smtClean="0">
                <a:solidFill>
                  <a:schemeClr val="tx1"/>
                </a:solidFill>
                <a:latin typeface="Arial" pitchFamily="34" charset="0"/>
                <a:cs typeface="Arial" pitchFamily="34" charset="0"/>
              </a:rPr>
              <a:t> </a:t>
            </a:r>
          </a:p>
        </p:txBody>
      </p:sp>
      <p:sp>
        <p:nvSpPr>
          <p:cNvPr id="17" name="16 Flecha derecha"/>
          <p:cNvSpPr/>
          <p:nvPr/>
        </p:nvSpPr>
        <p:spPr>
          <a:xfrm rot="6171596">
            <a:off x="585038" y="5379678"/>
            <a:ext cx="537546" cy="672632"/>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18 CuadroTexto"/>
          <p:cNvSpPr txBox="1"/>
          <p:nvPr/>
        </p:nvSpPr>
        <p:spPr>
          <a:xfrm>
            <a:off x="2699792" y="5842337"/>
            <a:ext cx="2123728" cy="1015663"/>
          </a:xfrm>
          <a:prstGeom prst="rect">
            <a:avLst/>
          </a:prstGeom>
          <a:solidFill>
            <a:srgbClr val="CCEC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r>
              <a:rPr lang="es-AR" sz="2000" b="1" dirty="0" smtClean="0">
                <a:solidFill>
                  <a:schemeClr val="tx1"/>
                </a:solidFill>
                <a:latin typeface="Tahoma" pitchFamily="34" charset="0"/>
                <a:ea typeface="Tahoma" pitchFamily="34" charset="0"/>
                <a:cs typeface="Tahoma" pitchFamily="34" charset="0"/>
              </a:rPr>
              <a:t>EN EL ÁREA  DE ESTUDIO</a:t>
            </a:r>
          </a:p>
          <a:p>
            <a:pPr lvl="0" algn="ctr"/>
            <a:r>
              <a:rPr lang="es-AR" sz="2000" b="1" dirty="0" smtClean="0">
                <a:solidFill>
                  <a:schemeClr val="tx1"/>
                </a:solidFill>
                <a:latin typeface="Tahoma" pitchFamily="34" charset="0"/>
                <a:ea typeface="Tahoma" pitchFamily="34" charset="0"/>
                <a:cs typeface="Tahoma" pitchFamily="34" charset="0"/>
              </a:rPr>
              <a:t>CRECIÓ</a:t>
            </a:r>
          </a:p>
        </p:txBody>
      </p:sp>
      <p:sp>
        <p:nvSpPr>
          <p:cNvPr id="20" name="19 CuadroTexto"/>
          <p:cNvSpPr txBox="1"/>
          <p:nvPr/>
        </p:nvSpPr>
        <p:spPr>
          <a:xfrm>
            <a:off x="5868144" y="2924944"/>
            <a:ext cx="3275856" cy="923330"/>
          </a:xfrm>
          <a:prstGeom prst="rect">
            <a:avLst/>
          </a:prstGeom>
          <a:solidFill>
            <a:schemeClr val="accent6">
              <a:lumMod val="75000"/>
            </a:schemeClr>
          </a:solidFill>
          <a:ln w="38100">
            <a:solidFill>
              <a:srgbClr val="FFFFFF"/>
            </a:solidFill>
          </a:ln>
        </p:spPr>
        <p:txBody>
          <a:bodyPr wrap="square" rtlCol="0">
            <a:spAutoFit/>
          </a:bodyPr>
          <a:lstStyle/>
          <a:p>
            <a:pPr algn="ctr"/>
            <a:r>
              <a:rPr lang="es-AR" b="1" dirty="0" smtClean="0">
                <a:solidFill>
                  <a:schemeClr val="bg1"/>
                </a:solidFill>
                <a:latin typeface="Tahoma" pitchFamily="34" charset="0"/>
                <a:ea typeface="Tahoma" pitchFamily="34" charset="0"/>
                <a:cs typeface="Tahoma" pitchFamily="34" charset="0"/>
              </a:rPr>
              <a:t>ADQUIERE GRAN IMPORTANCIA EL TALUD LOCAL SECTOR DISTAL</a:t>
            </a:r>
            <a:r>
              <a:rPr lang="es-AR" dirty="0" smtClean="0">
                <a:latin typeface="Arial" pitchFamily="34" charset="0"/>
                <a:ea typeface="Times New Roman" pitchFamily="18" charset="0"/>
                <a:cs typeface="Arial" pitchFamily="34" charset="0"/>
              </a:rPr>
              <a:t>.</a:t>
            </a:r>
            <a:endParaRPr lang="es-AR" dirty="0"/>
          </a:p>
        </p:txBody>
      </p:sp>
      <p:sp>
        <p:nvSpPr>
          <p:cNvPr id="22" name="21 Flecha derecha"/>
          <p:cNvSpPr/>
          <p:nvPr/>
        </p:nvSpPr>
        <p:spPr>
          <a:xfrm rot="5400000">
            <a:off x="7292872" y="2436320"/>
            <a:ext cx="659512" cy="484632"/>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Flecha derecha"/>
          <p:cNvSpPr/>
          <p:nvPr/>
        </p:nvSpPr>
        <p:spPr>
          <a:xfrm rot="3589313">
            <a:off x="3348235" y="5391494"/>
            <a:ext cx="519772" cy="650971"/>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aren B ecerra\Documents\Tesis OT\mapas\revisados para imprimir\Evolución del crecimiento de los barrios.jpg"/>
          <p:cNvPicPr>
            <a:picLocks noChangeAspect="1" noChangeArrowheads="1"/>
          </p:cNvPicPr>
          <p:nvPr/>
        </p:nvPicPr>
        <p:blipFill>
          <a:blip r:embed="rId2" cstate="print"/>
          <a:srcRect/>
          <a:stretch>
            <a:fillRect/>
          </a:stretch>
        </p:blipFill>
        <p:spPr bwMode="auto">
          <a:xfrm>
            <a:off x="467544" y="0"/>
            <a:ext cx="9144000" cy="6858000"/>
          </a:xfrm>
          <a:prstGeom prst="rect">
            <a:avLst/>
          </a:prstGeom>
          <a:ln>
            <a:noFill/>
          </a:ln>
          <a:effectLst>
            <a:softEdge rad="112500"/>
          </a:effectLst>
        </p:spPr>
      </p:pic>
      <p:pic>
        <p:nvPicPr>
          <p:cNvPr id="3" name="2 Imagen"/>
          <p:cNvPicPr/>
          <p:nvPr/>
        </p:nvPicPr>
        <p:blipFill>
          <a:blip r:embed="rId3" cstate="print"/>
          <a:srcRect/>
          <a:stretch>
            <a:fillRect/>
          </a:stretch>
        </p:blipFill>
        <p:spPr bwMode="auto">
          <a:xfrm>
            <a:off x="0" y="3933056"/>
            <a:ext cx="3491880" cy="2924944"/>
          </a:xfrm>
          <a:prstGeom prst="rect">
            <a:avLst/>
          </a:prstGeom>
          <a:ln>
            <a:noFill/>
          </a:ln>
          <a:effectLst>
            <a:outerShdw blurRad="190500" algn="tl" rotWithShape="0">
              <a:srgbClr val="000000">
                <a:alpha val="70000"/>
              </a:srgbClr>
            </a:outerShdw>
          </a:effectLst>
        </p:spPr>
      </p:pic>
      <p:sp>
        <p:nvSpPr>
          <p:cNvPr id="5" name="4 CuadroTexto"/>
          <p:cNvSpPr txBox="1"/>
          <p:nvPr/>
        </p:nvSpPr>
        <p:spPr>
          <a:xfrm>
            <a:off x="0" y="0"/>
            <a:ext cx="4572000" cy="40011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Arial" pitchFamily="34" charset="0"/>
                <a:cs typeface="Arial" pitchFamily="34" charset="0"/>
              </a:rPr>
              <a:t> </a:t>
            </a:r>
            <a:r>
              <a:rPr lang="es-AR" sz="2000" b="1" dirty="0" smtClean="0">
                <a:latin typeface="Tahoma" pitchFamily="34" charset="0"/>
                <a:ea typeface="Tahoma" pitchFamily="34" charset="0"/>
                <a:cs typeface="Tahoma" pitchFamily="34" charset="0"/>
              </a:rPr>
              <a:t>CRECIMIENTO DE LA POBLACIÓN</a:t>
            </a:r>
          </a:p>
        </p:txBody>
      </p:sp>
      <p:sp>
        <p:nvSpPr>
          <p:cNvPr id="6" name="5 Elipse"/>
          <p:cNvSpPr/>
          <p:nvPr/>
        </p:nvSpPr>
        <p:spPr>
          <a:xfrm rot="19641686">
            <a:off x="1364163" y="5091704"/>
            <a:ext cx="626368" cy="67928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8" name="7 Conector recto de flecha"/>
          <p:cNvCxnSpPr/>
          <p:nvPr/>
        </p:nvCxnSpPr>
        <p:spPr>
          <a:xfrm flipV="1">
            <a:off x="1907704" y="4293096"/>
            <a:ext cx="864096" cy="792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827584" y="548680"/>
            <a:ext cx="1403647" cy="369332"/>
          </a:xfrm>
          <a:prstGeom prst="rect">
            <a:avLst/>
          </a:prstGeom>
          <a:ln w="19050">
            <a:noFill/>
          </a:ln>
        </p:spPr>
        <p:txBody>
          <a:bodyPr wrap="square">
            <a:spAutoFit/>
          </a:bodyPr>
          <a:lstStyle/>
          <a:p>
            <a:r>
              <a:rPr lang="es-AR" b="1" dirty="0" smtClean="0">
                <a:latin typeface="Tahoma" pitchFamily="34" charset="0"/>
                <a:ea typeface="Tahoma" pitchFamily="34" charset="0"/>
                <a:cs typeface="Tahoma" pitchFamily="34" charset="0"/>
              </a:rPr>
              <a:t>Terremoto</a:t>
            </a:r>
          </a:p>
        </p:txBody>
      </p:sp>
      <p:sp>
        <p:nvSpPr>
          <p:cNvPr id="16" name="15 Rectángulo"/>
          <p:cNvSpPr/>
          <p:nvPr/>
        </p:nvSpPr>
        <p:spPr>
          <a:xfrm>
            <a:off x="1115616" y="908720"/>
            <a:ext cx="1656184" cy="646331"/>
          </a:xfrm>
          <a:prstGeom prst="rect">
            <a:avLst/>
          </a:prstGeom>
          <a:ln w="28575">
            <a:noFill/>
          </a:ln>
        </p:spPr>
        <p:txBody>
          <a:bodyPr wrap="square">
            <a:spAutoFit/>
          </a:bodyPr>
          <a:lstStyle/>
          <a:p>
            <a:r>
              <a:rPr lang="es-AR" b="1" dirty="0" smtClean="0">
                <a:latin typeface="Tahoma" pitchFamily="34" charset="0"/>
                <a:ea typeface="Tahoma" pitchFamily="34" charset="0"/>
                <a:cs typeface="Tahoma" pitchFamily="34" charset="0"/>
              </a:rPr>
              <a:t>Corredor </a:t>
            </a:r>
          </a:p>
          <a:p>
            <a:r>
              <a:rPr lang="es-AR" b="1" dirty="0" smtClean="0">
                <a:latin typeface="Tahoma" pitchFamily="34" charset="0"/>
                <a:ea typeface="Tahoma" pitchFamily="34" charset="0"/>
                <a:cs typeface="Tahoma" pitchFamily="34" charset="0"/>
              </a:rPr>
              <a:t>del Oeste</a:t>
            </a:r>
          </a:p>
        </p:txBody>
      </p:sp>
      <p:sp>
        <p:nvSpPr>
          <p:cNvPr id="17" name="16 Rectángulo"/>
          <p:cNvSpPr/>
          <p:nvPr/>
        </p:nvSpPr>
        <p:spPr>
          <a:xfrm>
            <a:off x="0" y="908720"/>
            <a:ext cx="899592" cy="369332"/>
          </a:xfrm>
          <a:prstGeom prst="rect">
            <a:avLst/>
          </a:prstGeom>
          <a:solidFill>
            <a:srgbClr val="002060"/>
          </a:solidFill>
          <a:ln w="28575">
            <a:solidFill>
              <a:schemeClr val="bg1"/>
            </a:solidFill>
          </a:ln>
        </p:spPr>
        <p:txBody>
          <a:bodyPr wrap="square">
            <a:spAutoFit/>
          </a:bodyPr>
          <a:lstStyle/>
          <a:p>
            <a:r>
              <a:rPr lang="es-AR" b="1" dirty="0" smtClean="0">
                <a:solidFill>
                  <a:schemeClr val="bg1"/>
                </a:solidFill>
                <a:latin typeface="Tahoma" pitchFamily="34" charset="0"/>
                <a:ea typeface="Tahoma" pitchFamily="34" charset="0"/>
                <a:cs typeface="Tahoma" pitchFamily="34" charset="0"/>
              </a:rPr>
              <a:t>1999</a:t>
            </a:r>
            <a:endParaRPr lang="es-AR" dirty="0">
              <a:solidFill>
                <a:schemeClr val="bg1"/>
              </a:solidFill>
              <a:latin typeface="Tahoma" pitchFamily="34" charset="0"/>
              <a:ea typeface="Tahoma" pitchFamily="34" charset="0"/>
              <a:cs typeface="Tahoma" pitchFamily="34" charset="0"/>
            </a:endParaRPr>
          </a:p>
        </p:txBody>
      </p:sp>
      <p:sp>
        <p:nvSpPr>
          <p:cNvPr id="18" name="17 Rectángulo"/>
          <p:cNvSpPr/>
          <p:nvPr/>
        </p:nvSpPr>
        <p:spPr>
          <a:xfrm>
            <a:off x="0" y="476672"/>
            <a:ext cx="899592" cy="369332"/>
          </a:xfrm>
          <a:prstGeom prst="rect">
            <a:avLst/>
          </a:prstGeom>
          <a:solidFill>
            <a:srgbClr val="002060"/>
          </a:solidFill>
          <a:ln w="28575">
            <a:solidFill>
              <a:schemeClr val="bg1"/>
            </a:solidFill>
          </a:ln>
        </p:spPr>
        <p:txBody>
          <a:bodyPr wrap="square">
            <a:spAutoFit/>
          </a:bodyPr>
          <a:lstStyle/>
          <a:p>
            <a:r>
              <a:rPr lang="es-AR" b="1" dirty="0" smtClean="0">
                <a:solidFill>
                  <a:schemeClr val="bg1"/>
                </a:solidFill>
                <a:latin typeface="Tahoma" pitchFamily="34" charset="0"/>
                <a:ea typeface="Tahoma" pitchFamily="34" charset="0"/>
                <a:cs typeface="Tahoma" pitchFamily="34" charset="0"/>
              </a:rPr>
              <a:t>1985</a:t>
            </a:r>
            <a:endParaRPr lang="es-AR" dirty="0">
              <a:solidFill>
                <a:schemeClr val="bg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Caren B ecerra\Documents\fotos\fotos del área\DSC02787.JPG"/>
          <p:cNvPicPr>
            <a:picLocks noChangeAspect="1" noChangeArrowheads="1"/>
          </p:cNvPicPr>
          <p:nvPr/>
        </p:nvPicPr>
        <p:blipFill>
          <a:blip r:embed="rId2" cstate="print"/>
          <a:srcRect/>
          <a:stretch>
            <a:fillRect/>
          </a:stretch>
        </p:blipFill>
        <p:spPr bwMode="auto">
          <a:xfrm>
            <a:off x="827584" y="1556792"/>
            <a:ext cx="4176464" cy="3132348"/>
          </a:xfrm>
          <a:prstGeom prst="ellipse">
            <a:avLst/>
          </a:prstGeom>
          <a:ln>
            <a:noFill/>
          </a:ln>
          <a:effectLst>
            <a:softEdge rad="112500"/>
          </a:effectLst>
        </p:spPr>
      </p:pic>
      <p:pic>
        <p:nvPicPr>
          <p:cNvPr id="2052" name="Picture 4" descr="D:\Caren B ecerra\Documents\fotos\fotos del área\DSC02846.JPG"/>
          <p:cNvPicPr>
            <a:picLocks noChangeAspect="1" noChangeArrowheads="1"/>
          </p:cNvPicPr>
          <p:nvPr/>
        </p:nvPicPr>
        <p:blipFill>
          <a:blip r:embed="rId3" cstate="print"/>
          <a:srcRect/>
          <a:stretch>
            <a:fillRect/>
          </a:stretch>
        </p:blipFill>
        <p:spPr bwMode="auto">
          <a:xfrm>
            <a:off x="4572000" y="-243408"/>
            <a:ext cx="4248472" cy="3186354"/>
          </a:xfrm>
          <a:prstGeom prst="ellipse">
            <a:avLst/>
          </a:prstGeom>
          <a:ln>
            <a:noFill/>
          </a:ln>
          <a:effectLst>
            <a:softEdge rad="112500"/>
          </a:effectLst>
        </p:spPr>
      </p:pic>
      <p:sp>
        <p:nvSpPr>
          <p:cNvPr id="7" name="6 CuadroTexto"/>
          <p:cNvSpPr txBox="1"/>
          <p:nvPr/>
        </p:nvSpPr>
        <p:spPr>
          <a:xfrm>
            <a:off x="0" y="0"/>
            <a:ext cx="1619672" cy="40011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INFORMAL</a:t>
            </a:r>
            <a:r>
              <a:rPr lang="es-AR" sz="2000" b="1" dirty="0" smtClean="0"/>
              <a:t>  </a:t>
            </a:r>
          </a:p>
        </p:txBody>
      </p:sp>
      <p:sp>
        <p:nvSpPr>
          <p:cNvPr id="8" name="7 CuadroTexto"/>
          <p:cNvSpPr txBox="1"/>
          <p:nvPr/>
        </p:nvSpPr>
        <p:spPr>
          <a:xfrm>
            <a:off x="5076056" y="3284984"/>
            <a:ext cx="1619672" cy="40011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FORMAL</a:t>
            </a:r>
            <a:r>
              <a:rPr lang="es-AR" sz="2000" b="1" dirty="0" smtClean="0"/>
              <a:t>  </a:t>
            </a:r>
          </a:p>
        </p:txBody>
      </p:sp>
      <p:pic>
        <p:nvPicPr>
          <p:cNvPr id="2053" name="Picture 5" descr="D:\Caren B ecerra\Documents\fotos\fotos del área\DSC02682.JPG"/>
          <p:cNvPicPr>
            <a:picLocks noChangeAspect="1" noChangeArrowheads="1"/>
          </p:cNvPicPr>
          <p:nvPr/>
        </p:nvPicPr>
        <p:blipFill>
          <a:blip r:embed="rId4" cstate="print"/>
          <a:srcRect/>
          <a:stretch>
            <a:fillRect/>
          </a:stretch>
        </p:blipFill>
        <p:spPr bwMode="auto">
          <a:xfrm>
            <a:off x="4764021" y="3573016"/>
            <a:ext cx="4379979" cy="3284984"/>
          </a:xfrm>
          <a:prstGeom prst="ellipse">
            <a:avLst/>
          </a:prstGeom>
          <a:ln>
            <a:noFill/>
          </a:ln>
          <a:effectLst>
            <a:softEdge rad="112500"/>
          </a:effectLst>
        </p:spPr>
      </p:pic>
      <p:pic>
        <p:nvPicPr>
          <p:cNvPr id="10" name="Picture 2" descr="D:\Caren B ecerra\Documents\Tesis OT\mapas\mapa base.png"/>
          <p:cNvPicPr>
            <a:picLocks noChangeAspect="1" noChangeArrowheads="1"/>
          </p:cNvPicPr>
          <p:nvPr/>
        </p:nvPicPr>
        <p:blipFill>
          <a:blip r:embed="rId5" cstate="print"/>
          <a:srcRect/>
          <a:stretch>
            <a:fillRect/>
          </a:stretch>
        </p:blipFill>
        <p:spPr bwMode="auto">
          <a:xfrm>
            <a:off x="7092280" y="2420888"/>
            <a:ext cx="2485691" cy="2232248"/>
          </a:xfrm>
          <a:prstGeom prst="rect">
            <a:avLst/>
          </a:prstGeom>
          <a:noFill/>
        </p:spPr>
      </p:pic>
      <p:sp>
        <p:nvSpPr>
          <p:cNvPr id="14" name="13 Elipse"/>
          <p:cNvSpPr/>
          <p:nvPr/>
        </p:nvSpPr>
        <p:spPr>
          <a:xfrm rot="20941776">
            <a:off x="8343452" y="2521869"/>
            <a:ext cx="408213" cy="1080120"/>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n>
                <a:solidFill>
                  <a:schemeClr val="tx1"/>
                </a:solidFill>
                <a:prstDash val="dash"/>
              </a:ln>
            </a:endParaRPr>
          </a:p>
        </p:txBody>
      </p:sp>
      <p:sp>
        <p:nvSpPr>
          <p:cNvPr id="15" name="14 Elipse"/>
          <p:cNvSpPr/>
          <p:nvPr/>
        </p:nvSpPr>
        <p:spPr>
          <a:xfrm rot="2511983">
            <a:off x="7983460" y="3568763"/>
            <a:ext cx="408213" cy="1100467"/>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n>
                <a:solidFill>
                  <a:schemeClr val="tx1"/>
                </a:solidFill>
                <a:prstDash val="dash"/>
              </a:ln>
            </a:endParaRPr>
          </a:p>
        </p:txBody>
      </p:sp>
      <p:cxnSp>
        <p:nvCxnSpPr>
          <p:cNvPr id="17" name="16 Conector recto de flecha"/>
          <p:cNvCxnSpPr/>
          <p:nvPr/>
        </p:nvCxnSpPr>
        <p:spPr>
          <a:xfrm flipV="1">
            <a:off x="7020272" y="4221088"/>
            <a:ext cx="1152128"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1 CuadroTexto"/>
          <p:cNvSpPr txBox="1"/>
          <p:nvPr/>
        </p:nvSpPr>
        <p:spPr>
          <a:xfrm>
            <a:off x="2699792" y="0"/>
            <a:ext cx="3419872" cy="40011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FORMAS  DE OCUPACIÓN</a:t>
            </a:r>
          </a:p>
        </p:txBody>
      </p:sp>
      <p:pic>
        <p:nvPicPr>
          <p:cNvPr id="40961" name="Picture 1"/>
          <p:cNvPicPr>
            <a:picLocks noChangeAspect="1" noChangeArrowheads="1"/>
          </p:cNvPicPr>
          <p:nvPr/>
        </p:nvPicPr>
        <p:blipFill>
          <a:blip r:embed="rId6" cstate="print"/>
          <a:srcRect/>
          <a:stretch>
            <a:fillRect/>
          </a:stretch>
        </p:blipFill>
        <p:spPr bwMode="auto">
          <a:xfrm>
            <a:off x="0" y="332657"/>
            <a:ext cx="2807867" cy="1944216"/>
          </a:xfrm>
          <a:prstGeom prst="rect">
            <a:avLst/>
          </a:prstGeom>
          <a:noFill/>
          <a:ln w="9525">
            <a:noFill/>
            <a:miter lim="800000"/>
            <a:headEnd/>
            <a:tailEnd/>
          </a:ln>
          <a:effectLst/>
        </p:spPr>
      </p:pic>
      <p:sp>
        <p:nvSpPr>
          <p:cNvPr id="5" name="4 Elipse"/>
          <p:cNvSpPr/>
          <p:nvPr/>
        </p:nvSpPr>
        <p:spPr>
          <a:xfrm>
            <a:off x="467544" y="620688"/>
            <a:ext cx="612576" cy="936104"/>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n>
                <a:solidFill>
                  <a:schemeClr val="tx1"/>
                </a:solidFill>
                <a:prstDash val="dash"/>
              </a:ln>
            </a:endParaRPr>
          </a:p>
        </p:txBody>
      </p:sp>
      <p:sp>
        <p:nvSpPr>
          <p:cNvPr id="23" name="22 Rectángulo redondeado"/>
          <p:cNvSpPr/>
          <p:nvPr/>
        </p:nvSpPr>
        <p:spPr>
          <a:xfrm>
            <a:off x="0" y="4725144"/>
            <a:ext cx="4427984" cy="2132856"/>
          </a:xfrm>
          <a:prstGeom prst="roundRect">
            <a:avLst/>
          </a:prstGeom>
          <a:solidFill>
            <a:srgbClr val="808000"/>
          </a:solidFill>
          <a:effectLst>
            <a:outerShdw blurRad="76200" dir="18900000" sy="23000" kx="-1200000" algn="bl" rotWithShape="0">
              <a:prstClr val="black">
                <a:alpha val="20000"/>
              </a:prstClr>
            </a:outerShdw>
          </a:effectLst>
          <a:scene3d>
            <a:camera prst="obliqueTopRight"/>
            <a:lightRig rig="balanced" dir="t">
              <a:rot lat="0" lon="0" rev="19200000"/>
            </a:lightRig>
          </a:scene3d>
          <a:sp3d contourW="12700" prstMaterial="matte">
            <a:bevelT w="60000" h="50800" prst="relaxedInset"/>
            <a:contourClr>
              <a:schemeClr val="accent6">
                <a:shade val="60000"/>
                <a:satMod val="110000"/>
              </a:schemeClr>
            </a:contourClr>
          </a:sp3d>
        </p:spPr>
        <p:style>
          <a:lnRef idx="0">
            <a:schemeClr val="accent6"/>
          </a:lnRef>
          <a:fillRef idx="3">
            <a:schemeClr val="accent6"/>
          </a:fillRef>
          <a:effectRef idx="3">
            <a:schemeClr val="accent6"/>
          </a:effectRef>
          <a:fontRef idx="minor">
            <a:schemeClr val="lt1"/>
          </a:fontRef>
        </p:style>
        <p:txBody>
          <a:bodyPr rtlCol="0" anchor="ctr"/>
          <a:lstStyle/>
          <a:p>
            <a:pPr lvl="0"/>
            <a:r>
              <a:rPr lang="es-AR" b="1" dirty="0" smtClean="0">
                <a:solidFill>
                  <a:schemeClr val="bg1"/>
                </a:solidFill>
                <a:latin typeface="Tahoma" pitchFamily="34" charset="0"/>
                <a:ea typeface="Tahoma" pitchFamily="34" charset="0"/>
                <a:cs typeface="Tahoma" pitchFamily="34" charset="0"/>
              </a:rPr>
              <a:t>Un16% de la población tiene sus necesidades básicas insatisfechas Lo que denota una baja calidad de vida. El 56% está representado por niños y adolescentes. EL hijo es considerado  un aporte más al trabajo familiar.</a:t>
            </a:r>
          </a:p>
        </p:txBody>
      </p:sp>
      <p:cxnSp>
        <p:nvCxnSpPr>
          <p:cNvPr id="18" name="17 Conector recto de flecha"/>
          <p:cNvCxnSpPr/>
          <p:nvPr/>
        </p:nvCxnSpPr>
        <p:spPr>
          <a:xfrm rot="16200000" flipH="1">
            <a:off x="7712732" y="2321260"/>
            <a:ext cx="144016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19 Conector recto de flecha"/>
          <p:cNvCxnSpPr/>
          <p:nvPr/>
        </p:nvCxnSpPr>
        <p:spPr>
          <a:xfrm rot="16200000" flipH="1">
            <a:off x="503548" y="1592796"/>
            <a:ext cx="144016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
            <a:ext cx="2123728" cy="707886"/>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ANALISIS TERRITORIAL</a:t>
            </a:r>
          </a:p>
        </p:txBody>
      </p:sp>
      <p:pic>
        <p:nvPicPr>
          <p:cNvPr id="3075" name="Picture 3" descr="D:\Caren B ecerra\Documents\fotos\fotos area\Fotos\DSC01150.JPG"/>
          <p:cNvPicPr>
            <a:picLocks noChangeAspect="1" noChangeArrowheads="1"/>
          </p:cNvPicPr>
          <p:nvPr/>
        </p:nvPicPr>
        <p:blipFill>
          <a:blip r:embed="rId2" cstate="print"/>
          <a:srcRect/>
          <a:stretch>
            <a:fillRect/>
          </a:stretch>
        </p:blipFill>
        <p:spPr bwMode="auto">
          <a:xfrm>
            <a:off x="1" y="980728"/>
            <a:ext cx="9144000" cy="5877272"/>
          </a:xfrm>
          <a:prstGeom prst="rect">
            <a:avLst/>
          </a:prstGeom>
          <a:noFill/>
        </p:spPr>
      </p:pic>
      <p:sp>
        <p:nvSpPr>
          <p:cNvPr id="9" name="8 CuadroTexto"/>
          <p:cNvSpPr txBox="1"/>
          <p:nvPr/>
        </p:nvSpPr>
        <p:spPr>
          <a:xfrm>
            <a:off x="4788024" y="1052736"/>
            <a:ext cx="3579826" cy="1323439"/>
          </a:xfrm>
          <a:prstGeom prst="rect">
            <a:avLst/>
          </a:prstGeom>
          <a:noFill/>
        </p:spPr>
        <p:txBody>
          <a:bodyPr wrap="none" rtlCol="0">
            <a:spAutoFit/>
          </a:bodyPr>
          <a:lstStyle/>
          <a:p>
            <a:r>
              <a:rPr lang="es-AR" sz="2000" b="1" dirty="0" smtClean="0">
                <a:latin typeface="Tahoma" pitchFamily="34" charset="0"/>
                <a:ea typeface="Tahoma" pitchFamily="34" charset="0"/>
                <a:cs typeface="Tahoma" pitchFamily="34" charset="0"/>
              </a:rPr>
              <a:t>Los movimientos de tierra</a:t>
            </a:r>
          </a:p>
          <a:p>
            <a:r>
              <a:rPr lang="es-AR" sz="2000" b="1" dirty="0" smtClean="0">
                <a:latin typeface="Tahoma" pitchFamily="34" charset="0"/>
                <a:ea typeface="Tahoma" pitchFamily="34" charset="0"/>
                <a:cs typeface="Tahoma" pitchFamily="34" charset="0"/>
              </a:rPr>
              <a:t>modificaron la morfología </a:t>
            </a:r>
          </a:p>
          <a:p>
            <a:r>
              <a:rPr lang="es-AR" sz="2000" b="1" dirty="0" smtClean="0">
                <a:latin typeface="Tahoma" pitchFamily="34" charset="0"/>
                <a:ea typeface="Tahoma" pitchFamily="34" charset="0"/>
                <a:cs typeface="Tahoma" pitchFamily="34" charset="0"/>
              </a:rPr>
              <a:t>natural y se eliminó la</a:t>
            </a:r>
          </a:p>
          <a:p>
            <a:r>
              <a:rPr lang="es-AR" sz="2000" b="1" dirty="0" smtClean="0">
                <a:latin typeface="Tahoma" pitchFamily="34" charset="0"/>
                <a:ea typeface="Tahoma" pitchFamily="34" charset="0"/>
                <a:cs typeface="Tahoma" pitchFamily="34" charset="0"/>
              </a:rPr>
              <a:t>vegetación y fauna local</a:t>
            </a:r>
            <a:endParaRPr lang="es-AR" sz="2000" b="1" dirty="0">
              <a:latin typeface="Tahoma" pitchFamily="34" charset="0"/>
              <a:ea typeface="Tahoma" pitchFamily="34" charset="0"/>
              <a:cs typeface="Tahoma" pitchFamily="34" charset="0"/>
            </a:endParaRPr>
          </a:p>
        </p:txBody>
      </p:sp>
      <p:pic>
        <p:nvPicPr>
          <p:cNvPr id="3076" name="Picture 4" descr="D:\Caren B ecerra\Documents\fotos\fotos area\DSC02269.JPG"/>
          <p:cNvPicPr>
            <a:picLocks noChangeAspect="1" noChangeArrowheads="1"/>
          </p:cNvPicPr>
          <p:nvPr/>
        </p:nvPicPr>
        <p:blipFill>
          <a:blip r:embed="rId3" cstate="print"/>
          <a:srcRect/>
          <a:stretch>
            <a:fillRect/>
          </a:stretch>
        </p:blipFill>
        <p:spPr bwMode="auto">
          <a:xfrm>
            <a:off x="5244075" y="3933056"/>
            <a:ext cx="3899925" cy="2924944"/>
          </a:xfrm>
          <a:prstGeom prst="ellipse">
            <a:avLst/>
          </a:prstGeom>
          <a:ln>
            <a:noFill/>
          </a:ln>
          <a:effectLst>
            <a:softEdge rad="112500"/>
          </a:effectLst>
        </p:spPr>
      </p:pic>
      <p:sp>
        <p:nvSpPr>
          <p:cNvPr id="10" name="9 CuadroTexto"/>
          <p:cNvSpPr txBox="1"/>
          <p:nvPr/>
        </p:nvSpPr>
        <p:spPr>
          <a:xfrm>
            <a:off x="1043608" y="5934670"/>
            <a:ext cx="4464496" cy="923330"/>
          </a:xfrm>
          <a:prstGeom prst="rect">
            <a:avLst/>
          </a:prstGeom>
          <a:solidFill>
            <a:srgbClr val="808000"/>
          </a:solidFill>
          <a:effectLst/>
          <a:scene3d>
            <a:camera prst="orthographicFront"/>
            <a:lightRig rig="threePt" dir="t"/>
          </a:scene3d>
          <a:sp3d>
            <a:bevelT/>
          </a:sp3d>
        </p:spPr>
        <p:txBody>
          <a:bodyPr wrap="square" rtlCol="0">
            <a:spAutoFit/>
          </a:bodyPr>
          <a:lstStyle/>
          <a:p>
            <a:r>
              <a:rPr lang="es-AR" b="1" dirty="0" smtClean="0">
                <a:solidFill>
                  <a:schemeClr val="bg1"/>
                </a:solidFill>
                <a:latin typeface="Tahoma" pitchFamily="34" charset="0"/>
                <a:ea typeface="Tahoma" pitchFamily="34" charset="0"/>
                <a:cs typeface="Tahoma" pitchFamily="34" charset="0"/>
              </a:rPr>
              <a:t>CAVAS ABANDONADAS utilizadas para depósitos de basura</a:t>
            </a:r>
          </a:p>
          <a:p>
            <a:r>
              <a:rPr lang="es-AR" b="1" dirty="0" smtClean="0">
                <a:solidFill>
                  <a:schemeClr val="bg1"/>
                </a:solidFill>
                <a:latin typeface="Tahoma" pitchFamily="34" charset="0"/>
                <a:ea typeface="Tahoma" pitchFamily="34" charset="0"/>
                <a:cs typeface="Tahoma" pitchFamily="34" charset="0"/>
              </a:rPr>
              <a:t>Aumento de la erosión diferencial</a:t>
            </a:r>
            <a:endParaRPr lang="es-AR" b="1" dirty="0" smtClean="0">
              <a:latin typeface="Tahoma" pitchFamily="34" charset="0"/>
              <a:ea typeface="Tahoma" pitchFamily="34" charset="0"/>
              <a:cs typeface="Tahoma" pitchFamily="34" charset="0"/>
            </a:endParaRPr>
          </a:p>
        </p:txBody>
      </p:sp>
      <p:sp>
        <p:nvSpPr>
          <p:cNvPr id="6" name="5 CuadroTexto"/>
          <p:cNvSpPr txBox="1"/>
          <p:nvPr/>
        </p:nvSpPr>
        <p:spPr>
          <a:xfrm>
            <a:off x="0" y="764704"/>
            <a:ext cx="4176464" cy="400110"/>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LA EXTRACCIÓN DE ÁRIDOS</a:t>
            </a:r>
          </a:p>
        </p:txBody>
      </p:sp>
      <p:sp>
        <p:nvSpPr>
          <p:cNvPr id="8" name="7 CuadroTexto"/>
          <p:cNvSpPr txBox="1"/>
          <p:nvPr/>
        </p:nvSpPr>
        <p:spPr>
          <a:xfrm>
            <a:off x="3275856" y="0"/>
            <a:ext cx="5868144" cy="707886"/>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Subsistema de las actividades población, producción, consumo  y relación social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827584" y="2708920"/>
            <a:ext cx="7776864" cy="3816424"/>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4000" dirty="0" smtClean="0"/>
              <a:t>Las personas se asientan en zonas inadecuadas, que luego o abandonan o no pueden alcanzar una vida digna, expuestas a un riesgo permanente de vida</a:t>
            </a:r>
            <a:endParaRPr lang="es-AR" sz="4000" dirty="0"/>
          </a:p>
        </p:txBody>
      </p:sp>
      <p:sp>
        <p:nvSpPr>
          <p:cNvPr id="3" name="2 Rectángulo redondeado"/>
          <p:cNvSpPr/>
          <p:nvPr/>
        </p:nvSpPr>
        <p:spPr>
          <a:xfrm>
            <a:off x="755576" y="476672"/>
            <a:ext cx="7776864" cy="1224136"/>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4000" dirty="0" smtClean="0"/>
              <a:t>¿Porqué es necesario ordenar el territorio?</a:t>
            </a:r>
            <a:endParaRPr lang="es-AR" sz="4000" dirty="0"/>
          </a:p>
        </p:txBody>
      </p:sp>
      <p:sp>
        <p:nvSpPr>
          <p:cNvPr id="4" name="3 Flecha a la derecha con bandas"/>
          <p:cNvSpPr/>
          <p:nvPr/>
        </p:nvSpPr>
        <p:spPr>
          <a:xfrm rot="5400000">
            <a:off x="4025154" y="1311550"/>
            <a:ext cx="978408" cy="1900941"/>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Caren B ecerra\Documents\fotos\fotos area\DSC02287.JPG"/>
          <p:cNvPicPr>
            <a:picLocks noChangeAspect="1" noChangeArrowheads="1"/>
          </p:cNvPicPr>
          <p:nvPr/>
        </p:nvPicPr>
        <p:blipFill>
          <a:blip r:embed="rId2" cstate="print"/>
          <a:srcRect/>
          <a:stretch>
            <a:fillRect/>
          </a:stretch>
        </p:blipFill>
        <p:spPr bwMode="auto">
          <a:xfrm>
            <a:off x="-1" y="908720"/>
            <a:ext cx="7134803" cy="5949280"/>
          </a:xfrm>
          <a:prstGeom prst="rect">
            <a:avLst/>
          </a:prstGeom>
          <a:noFill/>
          <a:effectLst/>
        </p:spPr>
      </p:pic>
      <p:sp>
        <p:nvSpPr>
          <p:cNvPr id="2" name="1 CuadroTexto"/>
          <p:cNvSpPr txBox="1"/>
          <p:nvPr/>
        </p:nvSpPr>
        <p:spPr>
          <a:xfrm>
            <a:off x="0" y="1"/>
            <a:ext cx="4716016" cy="1015663"/>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Arial" pitchFamily="34" charset="0"/>
                <a:cs typeface="Arial" pitchFamily="34" charset="0"/>
              </a:rPr>
              <a:t>Subsistema de las actividades población, producción, consumo  y relación social </a:t>
            </a:r>
          </a:p>
        </p:txBody>
      </p:sp>
      <p:sp>
        <p:nvSpPr>
          <p:cNvPr id="8" name="7 CuadroTexto"/>
          <p:cNvSpPr txBox="1"/>
          <p:nvPr/>
        </p:nvSpPr>
        <p:spPr>
          <a:xfrm>
            <a:off x="5364088" y="0"/>
            <a:ext cx="3779912" cy="400110"/>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Arial" pitchFamily="34" charset="0"/>
                <a:cs typeface="Arial" pitchFamily="34" charset="0"/>
              </a:rPr>
              <a:t>Tratamiento de la basura</a:t>
            </a:r>
          </a:p>
        </p:txBody>
      </p:sp>
      <p:sp>
        <p:nvSpPr>
          <p:cNvPr id="10" name="9 Rectángulo redondeado"/>
          <p:cNvSpPr/>
          <p:nvPr/>
        </p:nvSpPr>
        <p:spPr>
          <a:xfrm>
            <a:off x="5724128" y="5301208"/>
            <a:ext cx="3419872" cy="1368152"/>
          </a:xfrm>
          <a:prstGeom prst="roundRect">
            <a:avLst/>
          </a:prstGeom>
          <a:solidFill>
            <a:srgbClr val="808000"/>
          </a:solid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smtClean="0">
                <a:solidFill>
                  <a:schemeClr val="bg1"/>
                </a:solidFill>
                <a:latin typeface="Arial" pitchFamily="34" charset="0"/>
                <a:cs typeface="Arial" pitchFamily="34" charset="0"/>
              </a:rPr>
              <a:t>El vertedero municipal tiene una gran extensión (1,8 km</a:t>
            </a:r>
            <a:r>
              <a:rPr lang="es-AR" b="1" baseline="30000" dirty="0" smtClean="0">
                <a:solidFill>
                  <a:schemeClr val="bg1"/>
                </a:solidFill>
                <a:latin typeface="Arial" pitchFamily="34" charset="0"/>
                <a:cs typeface="Arial" pitchFamily="34" charset="0"/>
              </a:rPr>
              <a:t>2</a:t>
            </a:r>
            <a:r>
              <a:rPr lang="es-AR" b="1" baseline="-25000" dirty="0" smtClean="0">
                <a:solidFill>
                  <a:schemeClr val="bg1"/>
                </a:solidFill>
                <a:latin typeface="Arial" pitchFamily="34" charset="0"/>
                <a:cs typeface="Arial" pitchFamily="34" charset="0"/>
              </a:rPr>
              <a:t>).</a:t>
            </a:r>
            <a:r>
              <a:rPr lang="es-AR" b="1" dirty="0" smtClean="0">
                <a:solidFill>
                  <a:schemeClr val="bg1"/>
                </a:solidFill>
                <a:latin typeface="Arial" pitchFamily="34" charset="0"/>
                <a:cs typeface="Arial" pitchFamily="34" charset="0"/>
              </a:rPr>
              <a:t> Se utilizan métodos muy precarios: a cielo abierto.</a:t>
            </a:r>
            <a:endParaRPr lang="es-AR" b="1" dirty="0">
              <a:solidFill>
                <a:schemeClr val="bg1"/>
              </a:solidFill>
              <a:latin typeface="Arial" pitchFamily="34" charset="0"/>
              <a:cs typeface="Arial" pitchFamily="34" charset="0"/>
            </a:endParaRPr>
          </a:p>
        </p:txBody>
      </p:sp>
      <p:sp>
        <p:nvSpPr>
          <p:cNvPr id="11" name="10 Rectángulo redondeado"/>
          <p:cNvSpPr/>
          <p:nvPr/>
        </p:nvSpPr>
        <p:spPr>
          <a:xfrm>
            <a:off x="5364088" y="1700808"/>
            <a:ext cx="3779912" cy="1440160"/>
          </a:xfrm>
          <a:prstGeom prst="roundRect">
            <a:avLst/>
          </a:prstGeom>
          <a:solidFill>
            <a:srgbClr val="808000"/>
          </a:solid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smtClean="0">
                <a:solidFill>
                  <a:schemeClr val="bg1"/>
                </a:solidFill>
                <a:latin typeface="Arial" pitchFamily="34" charset="0"/>
                <a:cs typeface="Arial" pitchFamily="34" charset="0"/>
              </a:rPr>
              <a:t>La población del área de estudio tiene una alta dependencia de la actividad, es la fuente de ingreso diaria que poseen</a:t>
            </a:r>
            <a:endParaRPr lang="es-AR" b="1" dirty="0">
              <a:solidFill>
                <a:schemeClr val="bg1"/>
              </a:solidFill>
              <a:latin typeface="Arial" pitchFamily="34" charset="0"/>
              <a:cs typeface="Arial" pitchFamily="34" charset="0"/>
            </a:endParaRPr>
          </a:p>
        </p:txBody>
      </p:sp>
      <p:sp>
        <p:nvSpPr>
          <p:cNvPr id="12" name="11 Rectángulo redondeado"/>
          <p:cNvSpPr/>
          <p:nvPr/>
        </p:nvSpPr>
        <p:spPr>
          <a:xfrm>
            <a:off x="539552" y="5301208"/>
            <a:ext cx="3563888" cy="1080120"/>
          </a:xfrm>
          <a:prstGeom prst="roundRect">
            <a:avLst/>
          </a:prstGeom>
          <a:solidFill>
            <a:srgbClr val="808000"/>
          </a:solid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smtClean="0">
                <a:solidFill>
                  <a:schemeClr val="bg1"/>
                </a:solidFill>
                <a:latin typeface="Arial" pitchFamily="34" charset="0"/>
                <a:cs typeface="Arial" pitchFamily="34" charset="0"/>
              </a:rPr>
              <a:t>Pueden contraer enfermedades infecciosas de la piel y/o respiratorias</a:t>
            </a:r>
            <a:endParaRPr lang="es-AR"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rot="10800000" flipV="1">
            <a:off x="0" y="-184666"/>
            <a:ext cx="8676456" cy="830997"/>
          </a:xfrm>
          <a:prstGeom prst="rect">
            <a:avLst/>
          </a:prstGeom>
          <a:solidFill>
            <a:srgbClr val="0000FF"/>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bg1"/>
                </a:solidFill>
                <a:latin typeface="Tahoma" pitchFamily="34" charset="0"/>
                <a:ea typeface="Tahoma" pitchFamily="34" charset="0"/>
                <a:cs typeface="Tahoma" pitchFamily="34" charset="0"/>
              </a:rPr>
              <a:t>ANALISIS TERRITORIAL- Subsistema  Marco Legal  e Institucional </a:t>
            </a:r>
          </a:p>
        </p:txBody>
      </p:sp>
      <p:sp>
        <p:nvSpPr>
          <p:cNvPr id="3" name="2 CuadroTexto"/>
          <p:cNvSpPr txBox="1"/>
          <p:nvPr/>
        </p:nvSpPr>
        <p:spPr>
          <a:xfrm>
            <a:off x="0" y="548680"/>
            <a:ext cx="5724128" cy="830997"/>
          </a:xfrm>
          <a:prstGeom prst="rect">
            <a:avLst/>
          </a:prstGeom>
          <a:solidFill>
            <a:srgbClr val="0000FF"/>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bg1"/>
                </a:solidFill>
                <a:latin typeface="Tahoma" pitchFamily="34" charset="0"/>
                <a:ea typeface="Tahoma" pitchFamily="34" charset="0"/>
                <a:cs typeface="Tahoma" pitchFamily="34" charset="0"/>
              </a:rPr>
              <a:t>EL SISTEMA NORMATIVO DEL PIEDEMONTE</a:t>
            </a:r>
          </a:p>
        </p:txBody>
      </p:sp>
      <p:sp>
        <p:nvSpPr>
          <p:cNvPr id="10" name="9 Rectángulo redondeado"/>
          <p:cNvSpPr/>
          <p:nvPr/>
        </p:nvSpPr>
        <p:spPr>
          <a:xfrm>
            <a:off x="5796136" y="692696"/>
            <a:ext cx="3347864" cy="1152128"/>
          </a:xfrm>
          <a:prstGeom prst="roundRect">
            <a:avLst>
              <a:gd name="adj" fmla="val 0"/>
            </a:avLst>
          </a:prstGeom>
          <a:solidFill>
            <a:schemeClr val="bg1"/>
          </a:solidFill>
          <a:ln>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relaxedInse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b="1" i="1" dirty="0" smtClean="0">
                <a:solidFill>
                  <a:schemeClr val="tx1"/>
                </a:solidFill>
                <a:latin typeface="Tahoma" pitchFamily="34" charset="0"/>
                <a:ea typeface="Tahoma" pitchFamily="34" charset="0"/>
                <a:cs typeface="Tahoma" pitchFamily="34" charset="0"/>
              </a:rPr>
              <a:t>Es de destacar el constante desfasaje legislativo y la construcción de barrios</a:t>
            </a:r>
            <a:r>
              <a:rPr lang="es-ES" b="1" i="1" dirty="0" smtClean="0">
                <a:solidFill>
                  <a:schemeClr val="tx1"/>
                </a:solidFill>
                <a:latin typeface="Arial" pitchFamily="34" charset="0"/>
                <a:cs typeface="Arial" pitchFamily="34" charset="0"/>
              </a:rPr>
              <a:t>. </a:t>
            </a:r>
            <a:endParaRPr lang="es-AR" dirty="0">
              <a:solidFill>
                <a:schemeClr val="tx1"/>
              </a:solidFill>
            </a:endParaRPr>
          </a:p>
        </p:txBody>
      </p:sp>
      <p:pic>
        <p:nvPicPr>
          <p:cNvPr id="1026" name="Picture 2" descr="D:\Caren B ecerra\Documents\fotos\fotos del área\DSC02843.JPG"/>
          <p:cNvPicPr>
            <a:picLocks noChangeAspect="1" noChangeArrowheads="1"/>
          </p:cNvPicPr>
          <p:nvPr/>
        </p:nvPicPr>
        <p:blipFill>
          <a:blip r:embed="rId2" cstate="print"/>
          <a:srcRect/>
          <a:stretch>
            <a:fillRect/>
          </a:stretch>
        </p:blipFill>
        <p:spPr bwMode="auto">
          <a:xfrm>
            <a:off x="4919531" y="1628800"/>
            <a:ext cx="4224469" cy="4032448"/>
          </a:xfrm>
          <a:prstGeom prst="ellipse">
            <a:avLst/>
          </a:prstGeom>
          <a:ln>
            <a:noFill/>
          </a:ln>
          <a:effectLst>
            <a:softEdge rad="112500"/>
          </a:effectLst>
        </p:spPr>
      </p:pic>
      <p:sp>
        <p:nvSpPr>
          <p:cNvPr id="12" name="11 Rectángulo"/>
          <p:cNvSpPr/>
          <p:nvPr/>
        </p:nvSpPr>
        <p:spPr>
          <a:xfrm>
            <a:off x="0" y="5842337"/>
            <a:ext cx="9144000" cy="1015663"/>
          </a:xfrm>
          <a:prstGeom prst="rect">
            <a:avLst/>
          </a:prstGeom>
          <a:solidFill>
            <a:schemeClr val="bg1"/>
          </a:solidFill>
          <a:ln w="38100">
            <a:solidFill>
              <a:schemeClr val="bg1"/>
            </a:solidFill>
          </a:ln>
        </p:spPr>
        <p:txBody>
          <a:bodyPr wrap="square">
            <a:spAutoFit/>
          </a:bodyPr>
          <a:lstStyle/>
          <a:p>
            <a:r>
              <a:rPr lang="es-AR" sz="2000" b="1" dirty="0" smtClean="0">
                <a:latin typeface="Tahoma" pitchFamily="34" charset="0"/>
                <a:ea typeface="Tahoma" pitchFamily="34" charset="0"/>
                <a:cs typeface="Tahoma" pitchFamily="34" charset="0"/>
              </a:rPr>
              <a:t>La aprobación de la ley de Ordenamiento Territorial Mendoza, N° 8051/09 y el Decreto 1535.  Abre nuevas expectativas  de solución  a los desequilibrios territoriales.</a:t>
            </a:r>
            <a:endParaRPr lang="es-AR" sz="2000" b="1" dirty="0">
              <a:latin typeface="Tahoma" pitchFamily="34" charset="0"/>
              <a:ea typeface="Tahoma" pitchFamily="34" charset="0"/>
              <a:cs typeface="Tahoma" pitchFamily="34" charset="0"/>
            </a:endParaRPr>
          </a:p>
        </p:txBody>
      </p:sp>
      <p:sp>
        <p:nvSpPr>
          <p:cNvPr id="13" name="12 Flecha derecha"/>
          <p:cNvSpPr/>
          <p:nvPr/>
        </p:nvSpPr>
        <p:spPr>
          <a:xfrm>
            <a:off x="2411760" y="47971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aphicFrame>
        <p:nvGraphicFramePr>
          <p:cNvPr id="14" name="13 Tabla"/>
          <p:cNvGraphicFramePr>
            <a:graphicFrameLocks noGrp="1"/>
          </p:cNvGraphicFramePr>
          <p:nvPr/>
        </p:nvGraphicFramePr>
        <p:xfrm>
          <a:off x="0" y="1628800"/>
          <a:ext cx="4968552" cy="4399280"/>
        </p:xfrm>
        <a:graphic>
          <a:graphicData uri="http://schemas.openxmlformats.org/drawingml/2006/table">
            <a:tbl>
              <a:tblPr firstRow="1" bandRow="1">
                <a:tableStyleId>{37CE84F3-28C3-443E-9E96-99CF82512B78}</a:tableStyleId>
              </a:tblPr>
              <a:tblGrid>
                <a:gridCol w="2297955"/>
                <a:gridCol w="2670597"/>
              </a:tblGrid>
              <a:tr h="370840">
                <a:tc>
                  <a:txBody>
                    <a:bodyPr/>
                    <a:lstStyle/>
                    <a:p>
                      <a:r>
                        <a:rPr lang="es-AR" dirty="0" smtClean="0">
                          <a:solidFill>
                            <a:schemeClr val="bg1"/>
                          </a:solidFill>
                          <a:latin typeface="Tahoma" pitchFamily="34" charset="0"/>
                          <a:ea typeface="Tahoma" pitchFamily="34" charset="0"/>
                          <a:cs typeface="Tahoma" pitchFamily="34" charset="0"/>
                        </a:rPr>
                        <a:t>Se</a:t>
                      </a:r>
                      <a:r>
                        <a:rPr lang="es-AR" baseline="0" dirty="0" smtClean="0">
                          <a:solidFill>
                            <a:schemeClr val="bg1"/>
                          </a:solidFill>
                          <a:latin typeface="Tahoma" pitchFamily="34" charset="0"/>
                          <a:ea typeface="Tahoma" pitchFamily="34" charset="0"/>
                          <a:cs typeface="Tahoma" pitchFamily="34" charset="0"/>
                        </a:rPr>
                        <a:t> reglamentó</a:t>
                      </a:r>
                      <a:endParaRPr lang="es-AR" dirty="0">
                        <a:solidFill>
                          <a:schemeClr val="bg1"/>
                        </a:solidFill>
                        <a:latin typeface="Tahoma" pitchFamily="34" charset="0"/>
                        <a:ea typeface="Tahoma" pitchFamily="34" charset="0"/>
                        <a:cs typeface="Tahoma" pitchFamily="34" charset="0"/>
                      </a:endParaRPr>
                    </a:p>
                  </a:txBody>
                  <a:tcPr/>
                </a:tc>
                <a:tc>
                  <a:txBody>
                    <a:bodyPr/>
                    <a:lstStyle/>
                    <a:p>
                      <a:pPr algn="r"/>
                      <a:r>
                        <a:rPr lang="es-AR" dirty="0" smtClean="0">
                          <a:solidFill>
                            <a:schemeClr val="bg1"/>
                          </a:solidFill>
                          <a:latin typeface="Tahoma" pitchFamily="34" charset="0"/>
                          <a:ea typeface="Tahoma" pitchFamily="34" charset="0"/>
                          <a:cs typeface="Tahoma" pitchFamily="34" charset="0"/>
                        </a:rPr>
                        <a:t>Se   modificó</a:t>
                      </a:r>
                      <a:endParaRPr lang="es-AR" dirty="0">
                        <a:solidFill>
                          <a:schemeClr val="bg1"/>
                        </a:solidFill>
                        <a:latin typeface="Tahoma" pitchFamily="34" charset="0"/>
                        <a:ea typeface="Tahoma" pitchFamily="34" charset="0"/>
                        <a:cs typeface="Tahoma" pitchFamily="34" charset="0"/>
                      </a:endParaRPr>
                    </a:p>
                  </a:txBody>
                  <a:tcPr/>
                </a:tc>
              </a:tr>
              <a:tr h="370840">
                <a:tc>
                  <a:txBody>
                    <a:bodyPr/>
                    <a:lstStyle/>
                    <a:p>
                      <a:r>
                        <a:rPr lang="es-AR" dirty="0" smtClean="0"/>
                        <a:t>Evitar la urbanización masiva</a:t>
                      </a:r>
                      <a:endParaRPr lang="es-AR" dirty="0">
                        <a:latin typeface="Tahoma" pitchFamily="34" charset="0"/>
                        <a:ea typeface="Tahoma" pitchFamily="34" charset="0"/>
                        <a:cs typeface="Tahoma" pitchFamily="34" charset="0"/>
                      </a:endParaRPr>
                    </a:p>
                  </a:txBody>
                  <a:tcPr/>
                </a:tc>
                <a:tc>
                  <a:txBody>
                    <a:bodyPr/>
                    <a:lstStyle/>
                    <a:p>
                      <a:r>
                        <a:rPr lang="es-AR" dirty="0" smtClean="0"/>
                        <a:t>Modifica  los usos de la zona 13 de la Ley 4886</a:t>
                      </a:r>
                      <a:endParaRPr lang="es-AR" dirty="0">
                        <a:latin typeface="Tahoma" pitchFamily="34" charset="0"/>
                        <a:ea typeface="Tahoma" pitchFamily="34" charset="0"/>
                        <a:cs typeface="Tahoma" pitchFamily="34" charset="0"/>
                      </a:endParaRPr>
                    </a:p>
                  </a:txBody>
                  <a:tcPr/>
                </a:tc>
              </a:tr>
              <a:tr h="370840">
                <a:tc>
                  <a:txBody>
                    <a:bodyPr/>
                    <a:lstStyle/>
                    <a:p>
                      <a:r>
                        <a:rPr lang="es-AR" dirty="0" smtClean="0"/>
                        <a:t>Zona 13:</a:t>
                      </a:r>
                      <a:r>
                        <a:rPr lang="es-AR" baseline="0" dirty="0" smtClean="0"/>
                        <a:t> lotes  1000m2</a:t>
                      </a:r>
                      <a:endParaRPr lang="es-AR" dirty="0">
                        <a:latin typeface="Tahoma" pitchFamily="34" charset="0"/>
                        <a:ea typeface="Tahoma" pitchFamily="34" charset="0"/>
                        <a:cs typeface="Tahoma" pitchFamily="34" charset="0"/>
                      </a:endParaRPr>
                    </a:p>
                  </a:txBody>
                  <a:tcPr/>
                </a:tc>
                <a:tc>
                  <a:txBody>
                    <a:bodyPr/>
                    <a:lstStyle/>
                    <a:p>
                      <a:endParaRPr lang="es-AR" dirty="0">
                        <a:latin typeface="Tahoma" pitchFamily="34" charset="0"/>
                        <a:ea typeface="Tahoma" pitchFamily="34" charset="0"/>
                        <a:cs typeface="Tahoma" pitchFamily="34" charset="0"/>
                      </a:endParaRPr>
                    </a:p>
                  </a:txBody>
                  <a:tcPr/>
                </a:tc>
              </a:tr>
              <a:tr h="370840">
                <a:tc>
                  <a:txBody>
                    <a:bodyPr/>
                    <a:lstStyle/>
                    <a:p>
                      <a:r>
                        <a:rPr lang="es-AR" dirty="0" smtClean="0"/>
                        <a:t>FOS máximo 35%</a:t>
                      </a:r>
                      <a:endParaRPr lang="es-AR" dirty="0">
                        <a:latin typeface="Tahoma" pitchFamily="34" charset="0"/>
                        <a:ea typeface="Tahoma" pitchFamily="34" charset="0"/>
                        <a:cs typeface="Tahoma" pitchFamily="34" charset="0"/>
                      </a:endParaRPr>
                    </a:p>
                  </a:txBody>
                  <a:tcPr/>
                </a:tc>
                <a:tc>
                  <a:txBody>
                    <a:bodyPr/>
                    <a:lstStyle/>
                    <a:p>
                      <a:endParaRPr lang="es-AR" dirty="0">
                        <a:latin typeface="Tahoma" pitchFamily="34" charset="0"/>
                        <a:ea typeface="Tahoma" pitchFamily="34" charset="0"/>
                        <a:cs typeface="Tahoma" pitchFamily="34" charset="0"/>
                      </a:endParaRPr>
                    </a:p>
                  </a:txBody>
                  <a:tcPr/>
                </a:tc>
              </a:tr>
              <a:tr h="370840">
                <a:tc>
                  <a:txBody>
                    <a:bodyPr/>
                    <a:lstStyle/>
                    <a:p>
                      <a:r>
                        <a:rPr lang="es-AR" dirty="0" smtClean="0"/>
                        <a:t>Uso</a:t>
                      </a:r>
                      <a:r>
                        <a:rPr lang="es-AR" baseline="0" dirty="0" smtClean="0"/>
                        <a:t> rural, recreacional, turístico, parque urbanización</a:t>
                      </a:r>
                      <a:endParaRPr lang="es-AR" dirty="0">
                        <a:latin typeface="Tahoma" pitchFamily="34" charset="0"/>
                        <a:ea typeface="Tahoma" pitchFamily="34" charset="0"/>
                        <a:cs typeface="Tahoma" pitchFamily="34" charset="0"/>
                      </a:endParaRPr>
                    </a:p>
                  </a:txBody>
                  <a:tcPr/>
                </a:tc>
                <a:tc>
                  <a:txBody>
                    <a:bodyPr/>
                    <a:lstStyle/>
                    <a:p>
                      <a:r>
                        <a:rPr lang="es-AR" dirty="0" smtClean="0"/>
                        <a:t>Uso predom</a:t>
                      </a:r>
                      <a:r>
                        <a:rPr lang="es-AR" baseline="0" dirty="0" smtClean="0"/>
                        <a:t>inante residencial, ídem. Se inhabilita  clubes campo, urbanización parque</a:t>
                      </a:r>
                      <a:endParaRPr lang="es-AR" dirty="0">
                        <a:latin typeface="Tahoma" pitchFamily="34" charset="0"/>
                        <a:ea typeface="Tahoma" pitchFamily="34" charset="0"/>
                        <a:cs typeface="Tahoma" pitchFamily="34" charset="0"/>
                      </a:endParaRPr>
                    </a:p>
                  </a:txBody>
                  <a:tcPr/>
                </a:tc>
              </a:tr>
              <a:tr h="370840">
                <a:tc>
                  <a:txBody>
                    <a:bodyPr/>
                    <a:lstStyle/>
                    <a:p>
                      <a:r>
                        <a:rPr lang="es-AR" dirty="0" smtClean="0"/>
                        <a:t>Densidad máxima 175 hab./ha.</a:t>
                      </a:r>
                      <a:endParaRPr lang="es-AR" dirty="0">
                        <a:latin typeface="Tahoma" pitchFamily="34" charset="0"/>
                        <a:ea typeface="Tahoma" pitchFamily="34" charset="0"/>
                        <a:cs typeface="Tahoma" pitchFamily="34" charset="0"/>
                      </a:endParaRPr>
                    </a:p>
                  </a:txBody>
                  <a:tcPr/>
                </a:tc>
                <a:tc>
                  <a:txBody>
                    <a:bodyPr/>
                    <a:lstStyle/>
                    <a:p>
                      <a:r>
                        <a:rPr lang="es-AR" dirty="0" smtClean="0"/>
                        <a:t>Densidad máxima 250 hab/ha</a:t>
                      </a:r>
                      <a:endParaRPr lang="es-AR" dirty="0">
                        <a:latin typeface="Tahoma" pitchFamily="34" charset="0"/>
                        <a:ea typeface="Tahoma" pitchFamily="34" charset="0"/>
                        <a:cs typeface="Tahoma"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
            <a:ext cx="9144000" cy="830997"/>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2400" b="1" dirty="0" smtClean="0">
                <a:latin typeface="Tahoma" pitchFamily="34" charset="0"/>
                <a:ea typeface="Tahoma" pitchFamily="34" charset="0"/>
                <a:cs typeface="Tahoma" pitchFamily="34" charset="0"/>
              </a:rPr>
              <a:t>INTEGRACION DE LOS  ELEMENTOS DE ANÁLISIS</a:t>
            </a:r>
          </a:p>
          <a:p>
            <a:pPr algn="ctr"/>
            <a:r>
              <a:rPr lang="es-AR" sz="2400" b="1" dirty="0" smtClean="0">
                <a:latin typeface="Tahoma" pitchFamily="34" charset="0"/>
                <a:ea typeface="Tahoma" pitchFamily="34" charset="0"/>
                <a:cs typeface="Tahoma" pitchFamily="34" charset="0"/>
              </a:rPr>
              <a:t>DIAGNÓSTICO INTEGRAL</a:t>
            </a:r>
          </a:p>
        </p:txBody>
      </p:sp>
      <p:sp>
        <p:nvSpPr>
          <p:cNvPr id="3" name="2 CuadroTexto"/>
          <p:cNvSpPr txBox="1"/>
          <p:nvPr/>
        </p:nvSpPr>
        <p:spPr>
          <a:xfrm>
            <a:off x="179512" y="1268760"/>
            <a:ext cx="8964488" cy="461665"/>
          </a:xfrm>
          <a:prstGeom prst="rect">
            <a:avLst/>
          </a:prstGeom>
          <a:no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tx1"/>
                </a:solidFill>
                <a:latin typeface="Tahoma" pitchFamily="34" charset="0"/>
                <a:ea typeface="Tahoma" pitchFamily="34" charset="0"/>
                <a:cs typeface="Tahoma" pitchFamily="34" charset="0"/>
              </a:rPr>
              <a:t>Limitantes de la zona: zonificación de riesgos</a:t>
            </a:r>
          </a:p>
        </p:txBody>
      </p:sp>
      <p:sp>
        <p:nvSpPr>
          <p:cNvPr id="4" name="3 CuadroTexto"/>
          <p:cNvSpPr txBox="1"/>
          <p:nvPr/>
        </p:nvSpPr>
        <p:spPr>
          <a:xfrm>
            <a:off x="1115616" y="4149080"/>
            <a:ext cx="8028384" cy="461665"/>
          </a:xfrm>
          <a:prstGeom prst="rect">
            <a:avLst/>
          </a:prstGeom>
          <a:no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tx1"/>
                </a:solidFill>
                <a:latin typeface="Tahoma" pitchFamily="34" charset="0"/>
                <a:ea typeface="Tahoma" pitchFamily="34" charset="0"/>
                <a:cs typeface="Tahoma" pitchFamily="34" charset="0"/>
              </a:rPr>
              <a:t>Identificación de las potencialidades del área</a:t>
            </a:r>
          </a:p>
        </p:txBody>
      </p:sp>
      <p:sp>
        <p:nvSpPr>
          <p:cNvPr id="5" name="4 CuadroTexto"/>
          <p:cNvSpPr txBox="1"/>
          <p:nvPr/>
        </p:nvSpPr>
        <p:spPr>
          <a:xfrm>
            <a:off x="683568" y="1988840"/>
            <a:ext cx="8460432" cy="461665"/>
          </a:xfrm>
          <a:prstGeom prst="rect">
            <a:avLst/>
          </a:prstGeom>
          <a:no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tx1"/>
                </a:solidFill>
                <a:latin typeface="Tahoma" pitchFamily="34" charset="0"/>
                <a:ea typeface="Tahoma" pitchFamily="34" charset="0"/>
                <a:cs typeface="Tahoma" pitchFamily="34" charset="0"/>
              </a:rPr>
              <a:t>Definición de la capacidad de acogida</a:t>
            </a:r>
          </a:p>
        </p:txBody>
      </p:sp>
      <p:sp>
        <p:nvSpPr>
          <p:cNvPr id="6" name="5 CuadroTexto"/>
          <p:cNvSpPr txBox="1"/>
          <p:nvPr/>
        </p:nvSpPr>
        <p:spPr>
          <a:xfrm>
            <a:off x="899592" y="2708920"/>
            <a:ext cx="8244408" cy="1200329"/>
          </a:xfrm>
          <a:prstGeom prst="rect">
            <a:avLst/>
          </a:prstGeom>
          <a:no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tx1"/>
                </a:solidFill>
                <a:latin typeface="Tahoma" pitchFamily="34" charset="0"/>
                <a:ea typeface="Tahoma" pitchFamily="34" charset="0"/>
                <a:cs typeface="Tahoma" pitchFamily="34" charset="0"/>
              </a:rPr>
              <a:t>Identificación  de Fortalezas- Oportunidades y Debilidades y Amenazas- (FODA). Determinación de estrategias</a:t>
            </a:r>
          </a:p>
        </p:txBody>
      </p:sp>
      <p:sp>
        <p:nvSpPr>
          <p:cNvPr id="8" name="7 CuadroTexto"/>
          <p:cNvSpPr txBox="1"/>
          <p:nvPr/>
        </p:nvSpPr>
        <p:spPr>
          <a:xfrm>
            <a:off x="1331640" y="4869160"/>
            <a:ext cx="7812360" cy="830997"/>
          </a:xfrm>
          <a:prstGeom prst="rect">
            <a:avLst/>
          </a:prstGeom>
          <a:no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400" b="1" dirty="0" smtClean="0">
                <a:solidFill>
                  <a:schemeClr val="tx1"/>
                </a:solidFill>
                <a:latin typeface="Tahoma" pitchFamily="34" charset="0"/>
                <a:ea typeface="Tahoma" pitchFamily="34" charset="0"/>
                <a:cs typeface="Tahoma" pitchFamily="34" charset="0"/>
              </a:rPr>
              <a:t>Diagnóstico  de las UT a partir de la matriz integral  de los  elementos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aren B ecerra\Documents\Tesis OT\mapas\revisados para imprimir\Mapa de Zonificación de Riesgos.jpg"/>
          <p:cNvPicPr>
            <a:picLocks noChangeAspect="1" noChangeArrowheads="1"/>
          </p:cNvPicPr>
          <p:nvPr/>
        </p:nvPicPr>
        <p:blipFill>
          <a:blip r:embed="rId2" cstate="print"/>
          <a:srcRect/>
          <a:stretch>
            <a:fillRect/>
          </a:stretch>
        </p:blipFill>
        <p:spPr bwMode="auto">
          <a:xfrm>
            <a:off x="-252535" y="0"/>
            <a:ext cx="9396536" cy="6858000"/>
          </a:xfrm>
          <a:prstGeom prst="rect">
            <a:avLst/>
          </a:prstGeom>
          <a:ln>
            <a:noFill/>
          </a:ln>
          <a:effectLst>
            <a:softEdge rad="112500"/>
          </a:effectLst>
        </p:spPr>
      </p:pic>
      <p:sp>
        <p:nvSpPr>
          <p:cNvPr id="5" name="4 CuadroTexto"/>
          <p:cNvSpPr txBox="1"/>
          <p:nvPr/>
        </p:nvSpPr>
        <p:spPr>
          <a:xfrm>
            <a:off x="5724128" y="0"/>
            <a:ext cx="3419872" cy="707886"/>
          </a:xfrm>
          <a:prstGeom prst="rect">
            <a:avLst/>
          </a:prstGeom>
          <a:solidFill>
            <a:srgbClr val="000099"/>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MAPA DE ZONIFICACIÓN DE RIESGOS (MZR)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p:cNvPicPr>
            <a:picLocks noChangeAspect="1" noChangeArrowheads="1"/>
          </p:cNvPicPr>
          <p:nvPr/>
        </p:nvPicPr>
        <p:blipFill>
          <a:blip r:embed="rId2" cstate="print"/>
          <a:srcRect/>
          <a:stretch>
            <a:fillRect/>
          </a:stretch>
        </p:blipFill>
        <p:spPr bwMode="auto">
          <a:xfrm>
            <a:off x="0" y="397757"/>
            <a:ext cx="6300192" cy="6460243"/>
          </a:xfrm>
          <a:prstGeom prst="rect">
            <a:avLst/>
          </a:prstGeom>
          <a:noFill/>
          <a:ln w="9525">
            <a:noFill/>
            <a:miter lim="800000"/>
            <a:headEnd/>
            <a:tailEnd/>
          </a:ln>
        </p:spPr>
      </p:pic>
      <p:sp>
        <p:nvSpPr>
          <p:cNvPr id="11" name="10 Flecha derecha"/>
          <p:cNvSpPr/>
          <p:nvPr/>
        </p:nvSpPr>
        <p:spPr>
          <a:xfrm>
            <a:off x="3491880" y="3429000"/>
            <a:ext cx="734953" cy="484632"/>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Flecha derecha"/>
          <p:cNvSpPr/>
          <p:nvPr/>
        </p:nvSpPr>
        <p:spPr>
          <a:xfrm rot="21389581">
            <a:off x="4010014" y="1364639"/>
            <a:ext cx="795301" cy="484632"/>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1 CuadroTexto"/>
          <p:cNvSpPr txBox="1"/>
          <p:nvPr/>
        </p:nvSpPr>
        <p:spPr>
          <a:xfrm>
            <a:off x="0" y="0"/>
            <a:ext cx="9144000" cy="400110"/>
          </a:xfrm>
          <a:prstGeom prst="rect">
            <a:avLst/>
          </a:prstGeom>
          <a:solidFill>
            <a:srgbClr val="002060"/>
          </a:solidFill>
          <a:effectLst>
            <a:outerShdw blurRad="76200" dist="50800" dir="5400000" rotWithShape="0">
              <a:srgbClr val="4E3B30">
                <a:alpha val="60000"/>
              </a:srgb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s-AR" sz="2000" b="1" dirty="0" smtClean="0">
                <a:latin typeface="Tahoma" pitchFamily="34" charset="0"/>
                <a:ea typeface="Tahoma" pitchFamily="34" charset="0"/>
                <a:cs typeface="Tahoma" pitchFamily="34" charset="0"/>
              </a:rPr>
              <a:t>MATRIZ DE INTEGRACIÓN ESPACIAL</a:t>
            </a:r>
          </a:p>
        </p:txBody>
      </p:sp>
      <p:sp>
        <p:nvSpPr>
          <p:cNvPr id="9" name="8 Rectángulo redondeado"/>
          <p:cNvSpPr/>
          <p:nvPr/>
        </p:nvSpPr>
        <p:spPr>
          <a:xfrm>
            <a:off x="4932040" y="476672"/>
            <a:ext cx="3888432" cy="2088232"/>
          </a:xfrm>
          <a:prstGeom prst="roundRect">
            <a:avLst/>
          </a:prstGeom>
          <a:solidFill>
            <a:srgbClr val="FFCC00"/>
          </a:solidFill>
          <a:ln w="57150">
            <a:solidFill>
              <a:schemeClr val="bg1"/>
            </a:solidFill>
          </a:ln>
        </p:spPr>
        <p:style>
          <a:lnRef idx="3">
            <a:schemeClr val="lt1"/>
          </a:lnRef>
          <a:fillRef idx="1">
            <a:schemeClr val="accent6"/>
          </a:fillRef>
          <a:effectRef idx="1">
            <a:schemeClr val="accent6"/>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Área consolidada con predominio del uso residencial. Crecimiento continuo sin una planificación previa. Insuficiente. Equipamiento y servicios </a:t>
            </a:r>
          </a:p>
        </p:txBody>
      </p:sp>
      <p:sp>
        <p:nvSpPr>
          <p:cNvPr id="12" name="11 Rectángulo redondeado"/>
          <p:cNvSpPr/>
          <p:nvPr/>
        </p:nvSpPr>
        <p:spPr>
          <a:xfrm>
            <a:off x="4499992" y="2852936"/>
            <a:ext cx="4392488" cy="2304256"/>
          </a:xfrm>
          <a:prstGeom prst="roundRect">
            <a:avLst/>
          </a:prstGeom>
          <a:solidFill>
            <a:srgbClr val="FFCCFF"/>
          </a:solidFill>
          <a:ln w="57150"/>
        </p:spPr>
        <p:style>
          <a:lnRef idx="3">
            <a:schemeClr val="lt1"/>
          </a:lnRef>
          <a:fillRef idx="1">
            <a:schemeClr val="accent2"/>
          </a:fillRef>
          <a:effectRef idx="1">
            <a:schemeClr val="accent2"/>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Área   degradada  ambientalmente extracción de áridos progresiva  erosión y contaminación del  terreno  y del aire. Crecimiento de los asentamientos inestables, basurales .</a:t>
            </a:r>
          </a:p>
        </p:txBody>
      </p:sp>
      <p:sp>
        <p:nvSpPr>
          <p:cNvPr id="8" name="7 Rectángulo redondeado"/>
          <p:cNvSpPr/>
          <p:nvPr/>
        </p:nvSpPr>
        <p:spPr>
          <a:xfrm>
            <a:off x="0" y="908720"/>
            <a:ext cx="2555776" cy="1512168"/>
          </a:xfrm>
          <a:prstGeom prst="roundRect">
            <a:avLst/>
          </a:prstGeom>
          <a:solidFill>
            <a:srgbClr val="008000"/>
          </a:solidFill>
          <a:effectLst>
            <a:outerShdw blurRad="76200" dist="50800" dir="5400000" rotWithShape="0">
              <a:srgbClr val="4E3B30">
                <a:alpha val="60000"/>
              </a:srgbClr>
            </a:outerShdw>
          </a:effectLst>
        </p:spPr>
        <p:style>
          <a:lnRef idx="3">
            <a:schemeClr val="lt1"/>
          </a:lnRef>
          <a:fillRef idx="1">
            <a:schemeClr val="accent5"/>
          </a:fillRef>
          <a:effectRef idx="1">
            <a:schemeClr val="accent5"/>
          </a:effectRef>
          <a:fontRef idx="minor">
            <a:schemeClr val="lt1"/>
          </a:fontRef>
        </p:style>
        <p:txBody>
          <a:bodyPr rtlCol="0" anchor="ctr"/>
          <a:lstStyle/>
          <a:p>
            <a:r>
              <a:rPr lang="es-AR" sz="2000" b="1" i="1" dirty="0" smtClean="0">
                <a:latin typeface="Tahoma" pitchFamily="34" charset="0"/>
                <a:ea typeface="Tahoma" pitchFamily="34" charset="0"/>
                <a:cs typeface="Tahoma" pitchFamily="34" charset="0"/>
              </a:rPr>
              <a:t>Área    no   degradada con posibilidades de ser preservada</a:t>
            </a:r>
            <a:endParaRPr lang="es-AR" sz="2000" i="1" dirty="0">
              <a:latin typeface="Tahoma" pitchFamily="34" charset="0"/>
              <a:ea typeface="Tahoma" pitchFamily="34" charset="0"/>
              <a:cs typeface="Tahoma" pitchFamily="34" charset="0"/>
            </a:endParaRPr>
          </a:p>
        </p:txBody>
      </p:sp>
      <p:sp>
        <p:nvSpPr>
          <p:cNvPr id="13" name="12 Rectángulo redondeado"/>
          <p:cNvSpPr/>
          <p:nvPr/>
        </p:nvSpPr>
        <p:spPr>
          <a:xfrm>
            <a:off x="251520" y="4365104"/>
            <a:ext cx="3240360" cy="1944216"/>
          </a:xfrm>
          <a:prstGeom prst="roundRect">
            <a:avLst/>
          </a:prstGeom>
          <a:solidFill>
            <a:srgbClr val="92D050"/>
          </a:solidFill>
        </p:spPr>
        <p:style>
          <a:lnRef idx="3">
            <a:schemeClr val="lt1"/>
          </a:lnRef>
          <a:fillRef idx="1">
            <a:schemeClr val="accent5"/>
          </a:fillRef>
          <a:effectRef idx="1">
            <a:schemeClr val="accent5"/>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Área en proceso de consolidación. Se advierten medidas ambientales requeridas para el uso residencial. </a:t>
            </a:r>
          </a:p>
        </p:txBody>
      </p:sp>
      <p:sp>
        <p:nvSpPr>
          <p:cNvPr id="14" name="13 Flecha derecha"/>
          <p:cNvSpPr/>
          <p:nvPr/>
        </p:nvSpPr>
        <p:spPr>
          <a:xfrm rot="9389945">
            <a:off x="3345473" y="4906902"/>
            <a:ext cx="651254" cy="484632"/>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Flecha derecha"/>
          <p:cNvSpPr/>
          <p:nvPr/>
        </p:nvSpPr>
        <p:spPr>
          <a:xfrm rot="11716514">
            <a:off x="1889548" y="2198766"/>
            <a:ext cx="565340" cy="484632"/>
          </a:xfrm>
          <a:prstGeom prst="rightArrow">
            <a:avLst/>
          </a:prstGeom>
          <a:solidFill>
            <a:srgbClr val="FF0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Rectángulo redondeado"/>
          <p:cNvSpPr/>
          <p:nvPr/>
        </p:nvSpPr>
        <p:spPr>
          <a:xfrm>
            <a:off x="6444208" y="5661248"/>
            <a:ext cx="2376264" cy="1196752"/>
          </a:xfrm>
          <a:prstGeom prst="round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smtClean="0">
                <a:solidFill>
                  <a:schemeClr val="bg1"/>
                </a:solidFill>
                <a:latin typeface="Tahoma" pitchFamily="34" charset="0"/>
                <a:ea typeface="Tahoma" pitchFamily="34" charset="0"/>
                <a:cs typeface="Tahoma" pitchFamily="34" charset="0"/>
              </a:rPr>
              <a:t>Falta de Fiscalización</a:t>
            </a:r>
          </a:p>
          <a:p>
            <a:pPr algn="ctr"/>
            <a:r>
              <a:rPr lang="es-AR" sz="2400" b="1" dirty="0" smtClean="0">
                <a:solidFill>
                  <a:schemeClr val="bg1"/>
                </a:solidFill>
                <a:latin typeface="Tahoma" pitchFamily="34" charset="0"/>
                <a:ea typeface="Tahoma" pitchFamily="34" charset="0"/>
                <a:cs typeface="Tahoma" pitchFamily="34" charset="0"/>
              </a:rPr>
              <a:t>Territorial</a:t>
            </a:r>
            <a:endParaRPr lang="es-AR" sz="2400" b="1" dirty="0">
              <a:solidFill>
                <a:schemeClr val="bg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179512" y="1090080"/>
          <a:ext cx="8964488" cy="576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0" y="0"/>
            <a:ext cx="9144000" cy="46166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2400" b="1" i="1" dirty="0" smtClean="0">
                <a:latin typeface="Tahoma" pitchFamily="34" charset="0"/>
                <a:ea typeface="Tahoma" pitchFamily="34" charset="0"/>
                <a:cs typeface="Tahoma" pitchFamily="34" charset="0"/>
              </a:rPr>
              <a:t>CONCLUSIONES DEL TRABAJO</a:t>
            </a:r>
          </a:p>
        </p:txBody>
      </p:sp>
      <p:sp>
        <p:nvSpPr>
          <p:cNvPr id="7" name="6 CuadroTexto"/>
          <p:cNvSpPr txBox="1"/>
          <p:nvPr/>
        </p:nvSpPr>
        <p:spPr>
          <a:xfrm>
            <a:off x="251520" y="620688"/>
            <a:ext cx="5392823" cy="369332"/>
          </a:xfrm>
          <a:prstGeom prst="rect">
            <a:avLst/>
          </a:prstGeom>
          <a:noFill/>
        </p:spPr>
        <p:txBody>
          <a:bodyPr wrap="none" rtlCol="0">
            <a:spAutoFit/>
          </a:bodyPr>
          <a:lstStyle/>
          <a:p>
            <a:r>
              <a:rPr lang="es-AR" b="1" i="1" dirty="0" smtClean="0">
                <a:latin typeface="Tahoma" pitchFamily="34" charset="0"/>
                <a:ea typeface="Tahoma" pitchFamily="34" charset="0"/>
                <a:cs typeface="Tahoma" pitchFamily="34" charset="0"/>
              </a:rPr>
              <a:t>SE FORMULO LA IMAGEN OBJETIVO-FUTURA</a:t>
            </a:r>
            <a:endParaRPr lang="es-AR" b="1" i="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D:\Caren B ecerra\Documents\Tesis OT\mapas\revisados para imprimir\Mapa Imagen Objetivo Futura.jpg"/>
          <p:cNvPicPr>
            <a:picLocks noChangeAspect="1" noChangeArrowheads="1"/>
          </p:cNvPicPr>
          <p:nvPr/>
        </p:nvPicPr>
        <p:blipFill>
          <a:blip r:embed="rId2" cstate="print"/>
          <a:srcRect/>
          <a:stretch>
            <a:fillRect/>
          </a:stretch>
        </p:blipFill>
        <p:spPr bwMode="auto">
          <a:xfrm>
            <a:off x="323851" y="950914"/>
            <a:ext cx="8532813" cy="5907087"/>
          </a:xfrm>
          <a:prstGeom prst="rect">
            <a:avLst/>
          </a:prstGeom>
          <a:noFill/>
          <a:ln w="9525">
            <a:noFill/>
            <a:miter lim="800000"/>
            <a:headEnd/>
            <a:tailEnd/>
          </a:ln>
        </p:spPr>
      </p:pic>
      <p:sp>
        <p:nvSpPr>
          <p:cNvPr id="4" name="3 CuadroTexto"/>
          <p:cNvSpPr txBox="1"/>
          <p:nvPr/>
        </p:nvSpPr>
        <p:spPr>
          <a:xfrm>
            <a:off x="0" y="476672"/>
            <a:ext cx="5220072" cy="400110"/>
          </a:xfrm>
          <a:prstGeom prst="rect">
            <a:avLst/>
          </a:prstGeom>
          <a:noFill/>
          <a:ln>
            <a:noFill/>
          </a:ln>
          <a:effectLst/>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s-AR" sz="2000" b="1" i="1" dirty="0">
                <a:solidFill>
                  <a:schemeClr val="tx1"/>
                </a:solidFill>
                <a:latin typeface="Tahoma" pitchFamily="34" charset="0"/>
                <a:ea typeface="Tahoma" pitchFamily="34" charset="0"/>
                <a:cs typeface="Tahoma" pitchFamily="34" charset="0"/>
              </a:rPr>
              <a:t>SE </a:t>
            </a:r>
            <a:r>
              <a:rPr lang="es-AR" sz="2000" b="1" i="1" dirty="0" smtClean="0">
                <a:solidFill>
                  <a:schemeClr val="tx1"/>
                </a:solidFill>
                <a:latin typeface="Tahoma" pitchFamily="34" charset="0"/>
                <a:ea typeface="Tahoma" pitchFamily="34" charset="0"/>
                <a:cs typeface="Tahoma" pitchFamily="34" charset="0"/>
              </a:rPr>
              <a:t>ESTABLECIÓ </a:t>
            </a:r>
            <a:r>
              <a:rPr lang="es-AR" sz="2000" b="1" i="1" dirty="0">
                <a:solidFill>
                  <a:schemeClr val="tx1"/>
                </a:solidFill>
                <a:latin typeface="Tahoma" pitchFamily="34" charset="0"/>
                <a:ea typeface="Tahoma" pitchFamily="34" charset="0"/>
                <a:cs typeface="Tahoma" pitchFamily="34" charset="0"/>
              </a:rPr>
              <a:t>LA </a:t>
            </a:r>
            <a:r>
              <a:rPr lang="es-AR" sz="2000" b="1" i="1" dirty="0" smtClean="0">
                <a:solidFill>
                  <a:schemeClr val="tx1"/>
                </a:solidFill>
                <a:latin typeface="Tahoma" pitchFamily="34" charset="0"/>
                <a:ea typeface="Tahoma" pitchFamily="34" charset="0"/>
                <a:cs typeface="Tahoma" pitchFamily="34" charset="0"/>
              </a:rPr>
              <a:t>IMAGEN-OBJETIVO</a:t>
            </a:r>
            <a:endParaRPr lang="es-AR" sz="2000" b="1" i="1" dirty="0">
              <a:solidFill>
                <a:schemeClr val="tx1"/>
              </a:solidFill>
              <a:latin typeface="Tahoma" pitchFamily="34" charset="0"/>
              <a:ea typeface="Tahoma" pitchFamily="34" charset="0"/>
              <a:cs typeface="Tahoma" pitchFamily="34" charset="0"/>
            </a:endParaRPr>
          </a:p>
        </p:txBody>
      </p:sp>
      <p:sp>
        <p:nvSpPr>
          <p:cNvPr id="4100" name="Rectangle 7"/>
          <p:cNvSpPr>
            <a:spLocks noChangeArrowheads="1"/>
          </p:cNvSpPr>
          <p:nvPr/>
        </p:nvSpPr>
        <p:spPr bwMode="auto">
          <a:xfrm>
            <a:off x="0" y="1"/>
            <a:ext cx="9144000" cy="461665"/>
          </a:xfrm>
          <a:prstGeom prst="rect">
            <a:avLst/>
          </a:prstGeom>
          <a:solidFill>
            <a:srgbClr val="000099"/>
          </a:solidFill>
          <a:ln w="38100">
            <a:solidFill>
              <a:schemeClr val="bg1"/>
            </a:solidFill>
            <a:miter lim="800000"/>
            <a:headEnd/>
            <a:tailEnd/>
          </a:ln>
        </p:spPr>
        <p:txBody>
          <a:bodyPr wrap="square">
            <a:spAutoFit/>
          </a:bodyPr>
          <a:lstStyle/>
          <a:p>
            <a:pPr algn="ctr"/>
            <a:r>
              <a:rPr lang="es-AR" sz="2400" b="1" i="1" dirty="0">
                <a:solidFill>
                  <a:schemeClr val="bg1"/>
                </a:solidFill>
                <a:latin typeface="Tahoma" pitchFamily="34" charset="0"/>
                <a:ea typeface="Tahoma" pitchFamily="34" charset="0"/>
                <a:cs typeface="Tahoma" pitchFamily="34" charset="0"/>
              </a:rPr>
              <a:t>CONCLUSIONES DEL TRABAJO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67544" y="0"/>
          <a:ext cx="846043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80528" y="0"/>
            <a:ext cx="6156176" cy="7042266"/>
          </a:xfrm>
          <a:prstGeom prst="rect">
            <a:avLst/>
          </a:prstGeom>
          <a:noFill/>
          <a:ln w="9525">
            <a:noFill/>
            <a:miter lim="800000"/>
            <a:headEnd/>
            <a:tailEnd/>
          </a:ln>
        </p:spPr>
      </p:pic>
      <p:sp>
        <p:nvSpPr>
          <p:cNvPr id="5" name="4 Rectángulo"/>
          <p:cNvSpPr/>
          <p:nvPr/>
        </p:nvSpPr>
        <p:spPr>
          <a:xfrm>
            <a:off x="6300192" y="0"/>
            <a:ext cx="2843808" cy="707886"/>
          </a:xfrm>
          <a:prstGeom prst="rect">
            <a:avLst/>
          </a:prstGeom>
          <a:solidFill>
            <a:srgbClr val="0000FF"/>
          </a:solidFill>
          <a:ln w="38100">
            <a:solidFill>
              <a:schemeClr val="bg1"/>
            </a:solidFill>
          </a:ln>
        </p:spPr>
        <p:txBody>
          <a:bodyPr wrap="square">
            <a:spAutoFit/>
          </a:bodyPr>
          <a:lstStyle/>
          <a:p>
            <a:r>
              <a:rPr lang="es-ES" sz="2000" b="1" i="1" dirty="0" smtClean="0">
                <a:solidFill>
                  <a:schemeClr val="bg1"/>
                </a:solidFill>
                <a:latin typeface="Tahoma" pitchFamily="34" charset="0"/>
                <a:ea typeface="Tahoma" pitchFamily="34" charset="0"/>
                <a:cs typeface="Tahoma" pitchFamily="34" charset="0"/>
              </a:rPr>
              <a:t>ÁREA DESTINADA A LA CONSERVACIÓN</a:t>
            </a:r>
            <a:endParaRPr lang="es-AR" sz="2000" dirty="0">
              <a:solidFill>
                <a:schemeClr val="bg1"/>
              </a:solidFill>
              <a:latin typeface="Tahoma" pitchFamily="34" charset="0"/>
              <a:ea typeface="Tahoma" pitchFamily="34" charset="0"/>
              <a:cs typeface="Tahoma" pitchFamily="34" charset="0"/>
            </a:endParaRPr>
          </a:p>
        </p:txBody>
      </p:sp>
      <p:cxnSp>
        <p:nvCxnSpPr>
          <p:cNvPr id="7" name="6 Conector recto de flecha"/>
          <p:cNvCxnSpPr/>
          <p:nvPr/>
        </p:nvCxnSpPr>
        <p:spPr>
          <a:xfrm rot="10800000" flipV="1">
            <a:off x="2627784" y="2420888"/>
            <a:ext cx="2448272"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10 Rectángulo"/>
          <p:cNvSpPr/>
          <p:nvPr/>
        </p:nvSpPr>
        <p:spPr>
          <a:xfrm>
            <a:off x="5076056" y="1628800"/>
            <a:ext cx="1872208" cy="1323439"/>
          </a:xfrm>
          <a:prstGeom prst="rect">
            <a:avLst/>
          </a:prstGeom>
          <a:solidFill>
            <a:srgbClr val="D6FCBA">
              <a:alpha val="70980"/>
            </a:srgbClr>
          </a:solidFill>
          <a:ln w="28575">
            <a:solidFill>
              <a:srgbClr val="00B050"/>
            </a:solidFill>
          </a:ln>
        </p:spPr>
        <p:txBody>
          <a:bodyPr wrap="square">
            <a:spAutoFit/>
          </a:bodyPr>
          <a:lstStyle/>
          <a:p>
            <a:r>
              <a:rPr lang="es-ES" sz="2000" b="1" i="1" dirty="0" smtClean="0">
                <a:latin typeface="Tahoma" pitchFamily="34" charset="0"/>
                <a:ea typeface="Tahoma" pitchFamily="34" charset="0"/>
                <a:cs typeface="Tahoma" pitchFamily="34" charset="0"/>
              </a:rPr>
              <a:t>Implementar medidas </a:t>
            </a:r>
          </a:p>
          <a:p>
            <a:r>
              <a:rPr lang="es-ES" sz="2000" b="1" i="1" dirty="0" smtClean="0">
                <a:latin typeface="Tahoma" pitchFamily="34" charset="0"/>
                <a:ea typeface="Tahoma" pitchFamily="34" charset="0"/>
                <a:cs typeface="Tahoma" pitchFamily="34" charset="0"/>
              </a:rPr>
              <a:t>de Mitigación </a:t>
            </a:r>
            <a:endParaRPr lang="es-AR" sz="2000" dirty="0">
              <a:latin typeface="Tahoma" pitchFamily="34" charset="0"/>
              <a:ea typeface="Tahoma" pitchFamily="34" charset="0"/>
              <a:cs typeface="Tahoma" pitchFamily="34" charset="0"/>
            </a:endParaRPr>
          </a:p>
        </p:txBody>
      </p:sp>
      <p:sp>
        <p:nvSpPr>
          <p:cNvPr id="12" name="11 Rectángulo"/>
          <p:cNvSpPr/>
          <p:nvPr/>
        </p:nvSpPr>
        <p:spPr>
          <a:xfrm>
            <a:off x="6444208" y="764704"/>
            <a:ext cx="2699792" cy="646331"/>
          </a:xfrm>
          <a:prstGeom prst="rect">
            <a:avLst/>
          </a:prstGeom>
        </p:spPr>
        <p:txBody>
          <a:bodyPr wrap="square">
            <a:spAutoFit/>
          </a:bodyPr>
          <a:lstStyle/>
          <a:p>
            <a:r>
              <a:rPr lang="es-ES" b="1" i="1" dirty="0" smtClean="0">
                <a:latin typeface="Tahoma" pitchFamily="34" charset="0"/>
                <a:ea typeface="Tahoma" pitchFamily="34" charset="0"/>
                <a:cs typeface="Tahoma" pitchFamily="34" charset="0"/>
              </a:rPr>
              <a:t>ÁREA DESTINADA  A  SER PROTEGIDAS </a:t>
            </a:r>
          </a:p>
        </p:txBody>
      </p:sp>
      <p:sp>
        <p:nvSpPr>
          <p:cNvPr id="9" name="8 Rectángulo"/>
          <p:cNvSpPr/>
          <p:nvPr/>
        </p:nvSpPr>
        <p:spPr>
          <a:xfrm>
            <a:off x="7055768" y="1628800"/>
            <a:ext cx="2088232" cy="5016758"/>
          </a:xfrm>
          <a:prstGeom prst="rect">
            <a:avLst/>
          </a:prstGeom>
          <a:solidFill>
            <a:srgbClr val="D6FCBA">
              <a:alpha val="70980"/>
            </a:srgbClr>
          </a:solidFill>
          <a:ln w="28575">
            <a:solidFill>
              <a:srgbClr val="00B050"/>
            </a:solidFill>
          </a:ln>
        </p:spPr>
        <p:txBody>
          <a:bodyPr wrap="square">
            <a:spAutoFit/>
          </a:bodyPr>
          <a:lstStyle/>
          <a:p>
            <a:pPr>
              <a:buFont typeface="Arial" pitchFamily="34" charset="0"/>
              <a:buChar char="•"/>
            </a:pPr>
            <a:r>
              <a:rPr lang="es-ES" sz="2000" b="1" i="1" dirty="0" smtClean="0">
                <a:latin typeface="Tahoma" pitchFamily="34" charset="0"/>
                <a:ea typeface="Tahoma" pitchFamily="34" charset="0"/>
                <a:cs typeface="Tahoma" pitchFamily="34" charset="0"/>
              </a:rPr>
              <a:t>Delimitar el área de la Cerrilladas a  proteger . A la vez que favorece  el valor escénico </a:t>
            </a:r>
          </a:p>
          <a:p>
            <a:pPr>
              <a:buFont typeface="Arial" pitchFamily="34" charset="0"/>
              <a:buChar char="•"/>
            </a:pPr>
            <a:r>
              <a:rPr lang="es-ES" sz="2000" b="1" i="1" dirty="0" smtClean="0">
                <a:latin typeface="Tahoma" pitchFamily="34" charset="0"/>
                <a:ea typeface="Tahoma" pitchFamily="34" charset="0"/>
                <a:cs typeface="Tahoma" pitchFamily="34" charset="0"/>
              </a:rPr>
              <a:t>Identificar senderos para caminatas: propiciar el conocimiento de la zona, disfrute, valorización y cuidado</a:t>
            </a:r>
            <a:endParaRPr lang="es-AR" sz="2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 y="0"/>
            <a:ext cx="6228184" cy="6858000"/>
          </a:xfrm>
          <a:prstGeom prst="rect">
            <a:avLst/>
          </a:prstGeom>
          <a:noFill/>
          <a:ln w="9525">
            <a:noFill/>
            <a:miter lim="800000"/>
            <a:headEnd/>
            <a:tailEnd/>
          </a:ln>
        </p:spPr>
      </p:pic>
      <p:sp>
        <p:nvSpPr>
          <p:cNvPr id="5" name="4 Rectángulo"/>
          <p:cNvSpPr/>
          <p:nvPr/>
        </p:nvSpPr>
        <p:spPr>
          <a:xfrm>
            <a:off x="6084168" y="0"/>
            <a:ext cx="3059832" cy="707886"/>
          </a:xfrm>
          <a:prstGeom prst="rect">
            <a:avLst/>
          </a:prstGeom>
          <a:solidFill>
            <a:srgbClr val="0000FF"/>
          </a:solidFill>
          <a:ln w="38100">
            <a:solidFill>
              <a:schemeClr val="bg1"/>
            </a:solidFill>
          </a:ln>
        </p:spPr>
        <p:txBody>
          <a:bodyPr wrap="square">
            <a:spAutoFit/>
          </a:bodyPr>
          <a:lstStyle/>
          <a:p>
            <a:r>
              <a:rPr lang="es-ES" sz="2000" b="1" i="1" dirty="0" smtClean="0">
                <a:solidFill>
                  <a:schemeClr val="bg1"/>
                </a:solidFill>
                <a:latin typeface="Arial" pitchFamily="34" charset="0"/>
                <a:cs typeface="Arial" pitchFamily="34" charset="0"/>
              </a:rPr>
              <a:t>ÁREA   DE REHABILITACIÓN </a:t>
            </a:r>
            <a:endParaRPr lang="es-AR" sz="2000" dirty="0">
              <a:solidFill>
                <a:schemeClr val="bg1"/>
              </a:solidFill>
              <a:latin typeface="Arial" pitchFamily="34" charset="0"/>
              <a:cs typeface="Arial" pitchFamily="34" charset="0"/>
            </a:endParaRPr>
          </a:p>
        </p:txBody>
      </p:sp>
      <p:cxnSp>
        <p:nvCxnSpPr>
          <p:cNvPr id="7" name="6 Conector recto de flecha"/>
          <p:cNvCxnSpPr>
            <a:stCxn id="11" idx="1"/>
          </p:cNvCxnSpPr>
          <p:nvPr/>
        </p:nvCxnSpPr>
        <p:spPr>
          <a:xfrm rot="10800000">
            <a:off x="2915816" y="1628809"/>
            <a:ext cx="2016224" cy="19253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10 Rectángulo"/>
          <p:cNvSpPr/>
          <p:nvPr/>
        </p:nvSpPr>
        <p:spPr>
          <a:xfrm>
            <a:off x="4932040" y="2276872"/>
            <a:ext cx="2016224" cy="2554545"/>
          </a:xfrm>
          <a:prstGeom prst="rect">
            <a:avLst/>
          </a:prstGeom>
          <a:solidFill>
            <a:srgbClr val="FFCCCC"/>
          </a:solidFill>
          <a:ln w="19050">
            <a:solidFill>
              <a:srgbClr val="CC99FF"/>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buFont typeface="Wingdings" pitchFamily="2" charset="2"/>
              <a:buChar char="§"/>
            </a:pPr>
            <a:r>
              <a:rPr lang="es-ES" sz="2000" b="1" i="1" dirty="0" smtClean="0">
                <a:solidFill>
                  <a:schemeClr val="tx1"/>
                </a:solidFill>
                <a:latin typeface="Tahoma" pitchFamily="34" charset="0"/>
                <a:ea typeface="Tahoma" pitchFamily="34" charset="0"/>
                <a:cs typeface="Tahoma" pitchFamily="34" charset="0"/>
              </a:rPr>
              <a:t>Implementar medidas de mitigación  en zonas degradadas para el aumento de la seguridad</a:t>
            </a:r>
          </a:p>
        </p:txBody>
      </p:sp>
      <p:sp>
        <p:nvSpPr>
          <p:cNvPr id="12" name="11 Rectángulo"/>
          <p:cNvSpPr/>
          <p:nvPr/>
        </p:nvSpPr>
        <p:spPr>
          <a:xfrm>
            <a:off x="6228184" y="764704"/>
            <a:ext cx="2915816" cy="707886"/>
          </a:xfrm>
          <a:prstGeom prst="rect">
            <a:avLst/>
          </a:prstGeom>
          <a:noFill/>
          <a:ln w="38100">
            <a:solidFill>
              <a:srgbClr val="FF0000"/>
            </a:solidFill>
          </a:ln>
        </p:spPr>
        <p:txBody>
          <a:bodyPr wrap="square">
            <a:spAutoFit/>
          </a:bodyPr>
          <a:lstStyle/>
          <a:p>
            <a:r>
              <a:rPr lang="es-ES" sz="2000" b="1" i="1" dirty="0" smtClean="0">
                <a:latin typeface="Tahoma" pitchFamily="34" charset="0"/>
                <a:ea typeface="Tahoma" pitchFamily="34" charset="0"/>
                <a:cs typeface="Tahoma" pitchFamily="34" charset="0"/>
              </a:rPr>
              <a:t>RECUPERAR ZONAS DEGRADADAS</a:t>
            </a:r>
          </a:p>
        </p:txBody>
      </p:sp>
      <p:cxnSp>
        <p:nvCxnSpPr>
          <p:cNvPr id="10" name="9 Conector recto de flecha"/>
          <p:cNvCxnSpPr/>
          <p:nvPr/>
        </p:nvCxnSpPr>
        <p:spPr>
          <a:xfrm rot="10800000">
            <a:off x="3563888" y="692696"/>
            <a:ext cx="2160240" cy="15121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99330" name="Imagen 1" descr="Ripiera3"/>
          <p:cNvPicPr>
            <a:picLocks noChangeAspect="1" noChangeArrowheads="1"/>
          </p:cNvPicPr>
          <p:nvPr/>
        </p:nvPicPr>
        <p:blipFill>
          <a:blip r:embed="rId3" cstate="print"/>
          <a:srcRect/>
          <a:stretch>
            <a:fillRect/>
          </a:stretch>
        </p:blipFill>
        <p:spPr bwMode="auto">
          <a:xfrm>
            <a:off x="0" y="3185473"/>
            <a:ext cx="3275856" cy="3517871"/>
          </a:xfrm>
          <a:prstGeom prst="ellipse">
            <a:avLst/>
          </a:prstGeom>
          <a:ln>
            <a:noFill/>
          </a:ln>
          <a:effectLst>
            <a:softEdge rad="112500"/>
          </a:effectLst>
        </p:spPr>
      </p:pic>
      <p:cxnSp>
        <p:nvCxnSpPr>
          <p:cNvPr id="17" name="16 Conector recto de flecha"/>
          <p:cNvCxnSpPr/>
          <p:nvPr/>
        </p:nvCxnSpPr>
        <p:spPr>
          <a:xfrm rot="10800000" flipV="1">
            <a:off x="1979712" y="2996952"/>
            <a:ext cx="1440160" cy="8640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13 Rectángulo"/>
          <p:cNvSpPr/>
          <p:nvPr/>
        </p:nvSpPr>
        <p:spPr>
          <a:xfrm>
            <a:off x="7236296" y="1595021"/>
            <a:ext cx="1907704" cy="4401205"/>
          </a:xfrm>
          <a:prstGeom prst="rect">
            <a:avLst/>
          </a:prstGeom>
          <a:solidFill>
            <a:srgbClr val="FFCCCC"/>
          </a:solidFill>
          <a:ln w="19050">
            <a:solidFill>
              <a:srgbClr val="CC99FF"/>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es-ES" sz="2000" b="1" i="1" dirty="0" smtClean="0">
                <a:solidFill>
                  <a:schemeClr val="tx1"/>
                </a:solidFill>
                <a:latin typeface="Tahoma" pitchFamily="34" charset="0"/>
                <a:ea typeface="Tahoma" pitchFamily="34" charset="0"/>
                <a:cs typeface="Tahoma" pitchFamily="34" charset="0"/>
              </a:rPr>
              <a:t>Utilización</a:t>
            </a:r>
          </a:p>
          <a:p>
            <a:r>
              <a:rPr lang="es-ES" sz="2000" b="1" i="1" dirty="0" smtClean="0">
                <a:solidFill>
                  <a:schemeClr val="tx1"/>
                </a:solidFill>
                <a:latin typeface="Tahoma" pitchFamily="34" charset="0"/>
                <a:ea typeface="Tahoma" pitchFamily="34" charset="0"/>
                <a:cs typeface="Tahoma" pitchFamily="34" charset="0"/>
              </a:rPr>
              <a:t>como :</a:t>
            </a:r>
          </a:p>
          <a:p>
            <a:r>
              <a:rPr lang="es-ES" sz="2000" b="1" i="1" dirty="0" smtClean="0">
                <a:solidFill>
                  <a:schemeClr val="tx1"/>
                </a:solidFill>
                <a:latin typeface="Tahoma" pitchFamily="34" charset="0"/>
                <a:ea typeface="Tahoma" pitchFamily="34" charset="0"/>
                <a:cs typeface="Tahoma" pitchFamily="34" charset="0"/>
              </a:rPr>
              <a:t>  embalses </a:t>
            </a:r>
          </a:p>
          <a:p>
            <a:r>
              <a:rPr lang="es-ES" sz="2000" b="1" i="1" dirty="0" smtClean="0">
                <a:solidFill>
                  <a:schemeClr val="tx1"/>
                </a:solidFill>
                <a:latin typeface="Tahoma" pitchFamily="34" charset="0"/>
                <a:ea typeface="Tahoma" pitchFamily="34" charset="0"/>
                <a:cs typeface="Tahoma" pitchFamily="34" charset="0"/>
              </a:rPr>
              <a:t>Retardadores de crecidas.</a:t>
            </a:r>
          </a:p>
          <a:p>
            <a:r>
              <a:rPr lang="es-ES" sz="2000" b="1" i="1" dirty="0" smtClean="0">
                <a:solidFill>
                  <a:schemeClr val="tx1"/>
                </a:solidFill>
                <a:latin typeface="Tahoma" pitchFamily="34" charset="0"/>
                <a:ea typeface="Tahoma" pitchFamily="34" charset="0"/>
                <a:cs typeface="Tahoma" pitchFamily="34" charset="0"/>
              </a:rPr>
              <a:t>  </a:t>
            </a:r>
          </a:p>
          <a:p>
            <a:r>
              <a:rPr lang="es-ES" sz="2000" b="1" i="1" dirty="0" smtClean="0">
                <a:solidFill>
                  <a:schemeClr val="tx1"/>
                </a:solidFill>
                <a:latin typeface="Tahoma" pitchFamily="34" charset="0"/>
                <a:ea typeface="Tahoma" pitchFamily="34" charset="0"/>
                <a:cs typeface="Tahoma" pitchFamily="34" charset="0"/>
              </a:rPr>
              <a:t>Restricción de usos: espacios verdes  en  las ripieras,  o  adaptados para  la recreación</a:t>
            </a:r>
            <a:endParaRPr lang="es-AR" sz="2000" dirty="0">
              <a:solidFill>
                <a:schemeClr val="tx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3419872" y="-891480"/>
            <a:ext cx="2808312" cy="3528392"/>
          </a:xfrm>
          <a:prstGeom prst="rect">
            <a:avLst/>
          </a:prstGeom>
          <a:noFill/>
        </p:spPr>
      </p:pic>
      <p:pic>
        <p:nvPicPr>
          <p:cNvPr id="5" name="4 Imagen" descr="D:\Documents\fotos\fotos del área\DSC02827.JPG"/>
          <p:cNvPicPr/>
          <p:nvPr/>
        </p:nvPicPr>
        <p:blipFill>
          <a:blip r:embed="rId3" cstate="print"/>
          <a:srcRect/>
          <a:stretch>
            <a:fillRect/>
          </a:stretch>
        </p:blipFill>
        <p:spPr bwMode="auto">
          <a:xfrm>
            <a:off x="0" y="4486275"/>
            <a:ext cx="3162300" cy="2371725"/>
          </a:xfrm>
          <a:prstGeom prst="rect">
            <a:avLst/>
          </a:prstGeom>
          <a:noFill/>
          <a:ln w="9525">
            <a:noFill/>
            <a:miter lim="800000"/>
            <a:headEnd/>
            <a:tailEnd/>
          </a:ln>
        </p:spPr>
      </p:pic>
      <p:pic>
        <p:nvPicPr>
          <p:cNvPr id="6" name="5 Imagen" descr="D:\Documents\fotos\San Salvador nov 2010\DSC03600.JPG"/>
          <p:cNvPicPr/>
          <p:nvPr/>
        </p:nvPicPr>
        <p:blipFill>
          <a:blip r:embed="rId4" cstate="print"/>
          <a:srcRect/>
          <a:stretch>
            <a:fillRect/>
          </a:stretch>
        </p:blipFill>
        <p:spPr bwMode="auto">
          <a:xfrm>
            <a:off x="0" y="0"/>
            <a:ext cx="3289300" cy="2466975"/>
          </a:xfrm>
          <a:prstGeom prst="rect">
            <a:avLst/>
          </a:prstGeom>
          <a:noFill/>
          <a:ln w="9525">
            <a:noFill/>
            <a:miter lim="800000"/>
            <a:headEnd/>
            <a:tailEnd/>
          </a:ln>
        </p:spPr>
      </p:pic>
      <p:pic>
        <p:nvPicPr>
          <p:cNvPr id="7" name="6 Imagen"/>
          <p:cNvPicPr/>
          <p:nvPr/>
        </p:nvPicPr>
        <p:blipFill>
          <a:blip r:embed="rId5" cstate="print"/>
          <a:srcRect/>
          <a:stretch>
            <a:fillRect/>
          </a:stretch>
        </p:blipFill>
        <p:spPr bwMode="auto">
          <a:xfrm>
            <a:off x="4755757" y="4481736"/>
            <a:ext cx="4388243" cy="2376264"/>
          </a:xfrm>
          <a:prstGeom prst="rect">
            <a:avLst/>
          </a:prstGeom>
          <a:noFill/>
        </p:spPr>
      </p:pic>
      <p:pic>
        <p:nvPicPr>
          <p:cNvPr id="1027" name="Picture 3"/>
          <p:cNvPicPr>
            <a:picLocks noChangeAspect="1" noChangeArrowheads="1"/>
          </p:cNvPicPr>
          <p:nvPr/>
        </p:nvPicPr>
        <p:blipFill>
          <a:blip r:embed="rId6" cstate="print"/>
          <a:srcRect/>
          <a:stretch>
            <a:fillRect/>
          </a:stretch>
        </p:blipFill>
        <p:spPr bwMode="auto">
          <a:xfrm>
            <a:off x="4139952" y="2204864"/>
            <a:ext cx="4206467" cy="2808312"/>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cstate="print"/>
          <a:srcRect/>
          <a:stretch>
            <a:fillRect/>
          </a:stretch>
        </p:blipFill>
        <p:spPr bwMode="auto">
          <a:xfrm>
            <a:off x="0" y="2276872"/>
            <a:ext cx="4131019" cy="2757941"/>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cstate="print"/>
          <a:srcRect/>
          <a:stretch>
            <a:fillRect/>
          </a:stretch>
        </p:blipFill>
        <p:spPr bwMode="auto">
          <a:xfrm>
            <a:off x="6084169" y="0"/>
            <a:ext cx="3059832" cy="2584826"/>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cstate="print"/>
          <a:srcRect/>
          <a:stretch>
            <a:fillRect/>
          </a:stretch>
        </p:blipFill>
        <p:spPr bwMode="auto">
          <a:xfrm>
            <a:off x="2555776" y="4438668"/>
            <a:ext cx="4460279" cy="24193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 y="4374"/>
            <a:ext cx="5652119" cy="6853626"/>
          </a:xfrm>
          <a:prstGeom prst="rect">
            <a:avLst/>
          </a:prstGeom>
          <a:noFill/>
          <a:ln w="9525">
            <a:noFill/>
            <a:miter lim="800000"/>
            <a:headEnd/>
            <a:tailEnd/>
          </a:ln>
        </p:spPr>
      </p:pic>
      <p:sp>
        <p:nvSpPr>
          <p:cNvPr id="5" name="4 Rectángulo"/>
          <p:cNvSpPr/>
          <p:nvPr/>
        </p:nvSpPr>
        <p:spPr>
          <a:xfrm>
            <a:off x="5148064" y="0"/>
            <a:ext cx="3995936" cy="400110"/>
          </a:xfrm>
          <a:prstGeom prst="rect">
            <a:avLst/>
          </a:prstGeom>
          <a:solidFill>
            <a:srgbClr val="0070C0"/>
          </a:solidFill>
          <a:ln w="38100">
            <a:solidFill>
              <a:schemeClr val="bg1"/>
            </a:solidFill>
          </a:ln>
        </p:spPr>
        <p:txBody>
          <a:bodyPr wrap="square">
            <a:spAutoFit/>
          </a:bodyPr>
          <a:lstStyle/>
          <a:p>
            <a:pPr algn="ctr"/>
            <a:r>
              <a:rPr lang="es-ES" sz="2000" b="1" i="1" dirty="0" smtClean="0">
                <a:solidFill>
                  <a:schemeClr val="bg1"/>
                </a:solidFill>
                <a:latin typeface="Tahoma" pitchFamily="34" charset="0"/>
                <a:ea typeface="Tahoma" pitchFamily="34" charset="0"/>
                <a:cs typeface="Tahoma" pitchFamily="34" charset="0"/>
              </a:rPr>
              <a:t>ÁREA  DE  EXPLOTACIÓN</a:t>
            </a:r>
            <a:endParaRPr lang="es-AR" sz="2000" dirty="0">
              <a:solidFill>
                <a:schemeClr val="bg1"/>
              </a:solidFill>
              <a:latin typeface="Tahoma" pitchFamily="34" charset="0"/>
              <a:ea typeface="Tahoma" pitchFamily="34" charset="0"/>
              <a:cs typeface="Tahoma" pitchFamily="34" charset="0"/>
            </a:endParaRPr>
          </a:p>
        </p:txBody>
      </p:sp>
      <p:sp>
        <p:nvSpPr>
          <p:cNvPr id="11" name="10 Rectángulo"/>
          <p:cNvSpPr/>
          <p:nvPr/>
        </p:nvSpPr>
        <p:spPr>
          <a:xfrm>
            <a:off x="4211960" y="4869160"/>
            <a:ext cx="2232248" cy="1323439"/>
          </a:xfrm>
          <a:prstGeom prst="rect">
            <a:avLst/>
          </a:prstGeom>
          <a:solidFill>
            <a:srgbClr val="FFFF00">
              <a:alpha val="69804"/>
            </a:srgbClr>
          </a:solidFill>
          <a:ln>
            <a:solidFill>
              <a:srgbClr val="FFFF00"/>
            </a:solidFill>
          </a:ln>
        </p:spPr>
        <p:txBody>
          <a:bodyPr wrap="square">
            <a:spAutoFit/>
          </a:bodyPr>
          <a:lstStyle/>
          <a:p>
            <a:r>
              <a:rPr lang="es-AR" sz="2000" b="1" i="1" dirty="0" smtClean="0">
                <a:latin typeface="Tahoma" pitchFamily="34" charset="0"/>
                <a:ea typeface="Tahoma" pitchFamily="34" charset="0"/>
                <a:cs typeface="Tahoma" pitchFamily="34" charset="0"/>
              </a:rPr>
              <a:t>Promover la implementación del marco normativo</a:t>
            </a:r>
            <a:r>
              <a:rPr lang="es-AR" sz="2000" b="1" i="1" dirty="0" smtClean="0">
                <a:cs typeface="Times New Roman" pitchFamily="18" charset="0"/>
              </a:rPr>
              <a:t>.</a:t>
            </a:r>
          </a:p>
        </p:txBody>
      </p:sp>
      <p:sp>
        <p:nvSpPr>
          <p:cNvPr id="12" name="11 Rectángulo"/>
          <p:cNvSpPr/>
          <p:nvPr/>
        </p:nvSpPr>
        <p:spPr>
          <a:xfrm>
            <a:off x="5796136" y="3933056"/>
            <a:ext cx="3347864" cy="646331"/>
          </a:xfrm>
          <a:prstGeom prst="rect">
            <a:avLst/>
          </a:prstGeom>
          <a:ln w="28575">
            <a:solidFill>
              <a:srgbClr val="FFFF00"/>
            </a:solidFill>
          </a:ln>
        </p:spPr>
        <p:txBody>
          <a:bodyPr wrap="square">
            <a:spAutoFit/>
          </a:bodyPr>
          <a:lstStyle/>
          <a:p>
            <a:pPr algn="ctr"/>
            <a:r>
              <a:rPr lang="es-ES"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PARA LA EXPLOTACIÓN </a:t>
            </a:r>
          </a:p>
          <a:p>
            <a:pPr algn="ctr"/>
            <a:r>
              <a:rPr lang="es-ES"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DE ÁRIDOS</a:t>
            </a:r>
          </a:p>
        </p:txBody>
      </p:sp>
      <p:cxnSp>
        <p:nvCxnSpPr>
          <p:cNvPr id="7" name="6 Conector recto de flecha"/>
          <p:cNvCxnSpPr/>
          <p:nvPr/>
        </p:nvCxnSpPr>
        <p:spPr>
          <a:xfrm rot="10800000">
            <a:off x="2987824" y="3212976"/>
            <a:ext cx="2808312" cy="11521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13 Rectángulo"/>
          <p:cNvSpPr/>
          <p:nvPr/>
        </p:nvSpPr>
        <p:spPr>
          <a:xfrm>
            <a:off x="4355976" y="1196752"/>
            <a:ext cx="1872208" cy="2554545"/>
          </a:xfrm>
          <a:prstGeom prst="rect">
            <a:avLst/>
          </a:prstGeom>
          <a:solidFill>
            <a:srgbClr val="FF9966">
              <a:alpha val="70980"/>
            </a:srgbClr>
          </a:solidFill>
          <a:ln>
            <a:solidFill>
              <a:srgbClr val="FFC000"/>
            </a:solidFill>
          </a:ln>
        </p:spPr>
        <p:txBody>
          <a:bodyPr wrap="square">
            <a:spAutoFit/>
          </a:bodyPr>
          <a:lstStyle/>
          <a:p>
            <a:r>
              <a:rPr lang="es-AR" sz="2000" b="1" i="1" dirty="0" smtClean="0">
                <a:latin typeface="Tahoma" pitchFamily="34" charset="0"/>
                <a:ea typeface="Tahoma" pitchFamily="34" charset="0"/>
                <a:cs typeface="Tahoma" pitchFamily="34" charset="0"/>
              </a:rPr>
              <a:t>Promover proceso participativo para el cambio cultural  y de gestión:</a:t>
            </a:r>
          </a:p>
          <a:p>
            <a:r>
              <a:rPr lang="es-AR" sz="2000" b="1" i="1" dirty="0" smtClean="0">
                <a:latin typeface="Tahoma" pitchFamily="34" charset="0"/>
                <a:ea typeface="Tahoma" pitchFamily="34" charset="0"/>
                <a:cs typeface="Tahoma" pitchFamily="34" charset="0"/>
              </a:rPr>
              <a:t>   	</a:t>
            </a:r>
            <a:endParaRPr lang="es-AR" sz="2000" b="1" i="1" dirty="0">
              <a:latin typeface="Tahoma" pitchFamily="34" charset="0"/>
              <a:ea typeface="Tahoma" pitchFamily="34" charset="0"/>
              <a:cs typeface="Tahoma" pitchFamily="34" charset="0"/>
            </a:endParaRPr>
          </a:p>
        </p:txBody>
      </p:sp>
      <p:cxnSp>
        <p:nvCxnSpPr>
          <p:cNvPr id="15" name="14 Conector recto de flecha"/>
          <p:cNvCxnSpPr/>
          <p:nvPr/>
        </p:nvCxnSpPr>
        <p:spPr>
          <a:xfrm rot="10800000" flipV="1">
            <a:off x="3131840" y="980728"/>
            <a:ext cx="2592288" cy="5760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9 Rectángulo"/>
          <p:cNvSpPr/>
          <p:nvPr/>
        </p:nvSpPr>
        <p:spPr>
          <a:xfrm>
            <a:off x="5724128" y="404664"/>
            <a:ext cx="3419872" cy="646331"/>
          </a:xfrm>
          <a:prstGeom prst="rect">
            <a:avLst/>
          </a:prstGeom>
          <a:ln w="28575">
            <a:solidFill>
              <a:srgbClr val="FF9966"/>
            </a:solidFill>
          </a:ln>
        </p:spPr>
        <p:txBody>
          <a:bodyPr wrap="square">
            <a:spAutoFit/>
          </a:bodyPr>
          <a:lstStyle/>
          <a:p>
            <a:pPr algn="ctr"/>
            <a:r>
              <a:rPr lang="es-ES"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PAR A LA GESTIÓN DE RESIDUOS SÓLIDOS</a:t>
            </a:r>
          </a:p>
        </p:txBody>
      </p:sp>
      <p:sp>
        <p:nvSpPr>
          <p:cNvPr id="13" name="12 Rectángulo"/>
          <p:cNvSpPr/>
          <p:nvPr/>
        </p:nvSpPr>
        <p:spPr>
          <a:xfrm>
            <a:off x="6372200" y="1052736"/>
            <a:ext cx="2771800" cy="2862322"/>
          </a:xfrm>
          <a:prstGeom prst="rect">
            <a:avLst/>
          </a:prstGeom>
          <a:solidFill>
            <a:srgbClr val="FF9966"/>
          </a:solidFill>
          <a:ln w="28575">
            <a:solidFill>
              <a:srgbClr val="FFC000"/>
            </a:solidFill>
          </a:ln>
        </p:spPr>
        <p:txBody>
          <a:bodyPr wrap="square">
            <a:spAutoFit/>
          </a:bodyPr>
          <a:lstStyle/>
          <a:p>
            <a:pPr>
              <a:buFont typeface="Wingdings" pitchFamily="2" charset="2"/>
              <a:buChar char="§"/>
            </a:pPr>
            <a:r>
              <a:rPr lang="es-AR" sz="2000" b="1" i="1" dirty="0" smtClean="0">
                <a:latin typeface="Tahoma" pitchFamily="34" charset="0"/>
                <a:ea typeface="Tahoma" pitchFamily="34" charset="0"/>
                <a:cs typeface="Tahoma" pitchFamily="34" charset="0"/>
              </a:rPr>
              <a:t>Definir estrategias para capacitación , concientización   </a:t>
            </a:r>
          </a:p>
          <a:p>
            <a:r>
              <a:rPr lang="es-AR" sz="2000" b="1" i="1" dirty="0" smtClean="0">
                <a:latin typeface="Tahoma" pitchFamily="34" charset="0"/>
                <a:ea typeface="Tahoma" pitchFamily="34" charset="0"/>
                <a:cs typeface="Tahoma" pitchFamily="34" charset="0"/>
              </a:rPr>
              <a:t>	</a:t>
            </a:r>
          </a:p>
          <a:p>
            <a:pPr>
              <a:buFont typeface="Wingdings" pitchFamily="2" charset="2"/>
              <a:buChar char="§"/>
            </a:pPr>
            <a:r>
              <a:rPr lang="es-AR" sz="2000" b="1" i="1" dirty="0" smtClean="0">
                <a:latin typeface="Tahoma" pitchFamily="34" charset="0"/>
                <a:ea typeface="Tahoma" pitchFamily="34" charset="0"/>
                <a:cs typeface="Tahoma" pitchFamily="34" charset="0"/>
              </a:rPr>
              <a:t>Definir e implementar medidas prioritarias de mitigación y prevención..</a:t>
            </a:r>
            <a:endParaRPr lang="es-AR" sz="2000" b="1" i="1" dirty="0">
              <a:latin typeface="Tahoma" pitchFamily="34" charset="0"/>
              <a:ea typeface="Tahoma" pitchFamily="34" charset="0"/>
              <a:cs typeface="Tahoma" pitchFamily="34" charset="0"/>
            </a:endParaRPr>
          </a:p>
        </p:txBody>
      </p:sp>
      <p:sp>
        <p:nvSpPr>
          <p:cNvPr id="16" name="15 Rectángulo"/>
          <p:cNvSpPr/>
          <p:nvPr/>
        </p:nvSpPr>
        <p:spPr>
          <a:xfrm>
            <a:off x="6588224" y="4611231"/>
            <a:ext cx="2555776" cy="2246769"/>
          </a:xfrm>
          <a:prstGeom prst="rect">
            <a:avLst/>
          </a:prstGeom>
          <a:solidFill>
            <a:srgbClr val="FFFF00"/>
          </a:solidFill>
          <a:ln>
            <a:solidFill>
              <a:srgbClr val="FFFF00"/>
            </a:solidFill>
          </a:ln>
        </p:spPr>
        <p:txBody>
          <a:bodyPr wrap="square">
            <a:spAutoFit/>
          </a:bodyPr>
          <a:lstStyle/>
          <a:p>
            <a:r>
              <a:rPr lang="es-AR" sz="2000" b="1" i="1" dirty="0" smtClean="0">
                <a:latin typeface="Tahoma" pitchFamily="34" charset="0"/>
                <a:ea typeface="Tahoma" pitchFamily="34" charset="0"/>
                <a:cs typeface="Tahoma" pitchFamily="34" charset="0"/>
              </a:rPr>
              <a:t>Revisión y Desarrollo de instrumentos normativos  para gestión de ripieras y futuras excavaciones</a:t>
            </a:r>
            <a:endParaRPr lang="es-AR" sz="2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Rectángulo"/>
          <p:cNvSpPr/>
          <p:nvPr/>
        </p:nvSpPr>
        <p:spPr>
          <a:xfrm>
            <a:off x="5796136" y="3717032"/>
            <a:ext cx="3347864" cy="707886"/>
          </a:xfrm>
          <a:prstGeom prst="rect">
            <a:avLst/>
          </a:prstGeom>
          <a:solidFill>
            <a:srgbClr val="FFC000"/>
          </a:solidFill>
          <a:ln w="38100">
            <a:solidFill>
              <a:srgbClr val="FF9966"/>
            </a:solidFill>
          </a:ln>
        </p:spPr>
        <p:txBody>
          <a:bodyPr wrap="square">
            <a:spAutoFit/>
          </a:bodyPr>
          <a:lstStyle/>
          <a:p>
            <a:r>
              <a:rPr lang="es-AR" sz="2000" b="1" i="1" dirty="0" smtClean="0">
                <a:latin typeface="Tahoma" pitchFamily="34" charset="0"/>
                <a:ea typeface="Tahoma" pitchFamily="34" charset="0"/>
                <a:cs typeface="Tahoma" pitchFamily="34" charset="0"/>
              </a:rPr>
              <a:t>Mejora de equipamiento y servicios</a:t>
            </a:r>
            <a:endParaRPr lang="es-AR" sz="2000" b="1" i="1" dirty="0">
              <a:latin typeface="Tahoma" pitchFamily="34" charset="0"/>
              <a:ea typeface="Tahoma" pitchFamily="34" charset="0"/>
              <a:cs typeface="Tahoma" pitchFamily="34" charset="0"/>
            </a:endParaRPr>
          </a:p>
        </p:txBody>
      </p:sp>
      <p:pic>
        <p:nvPicPr>
          <p:cNvPr id="98306" name="Picture 2"/>
          <p:cNvPicPr>
            <a:picLocks noChangeAspect="1" noChangeArrowheads="1"/>
          </p:cNvPicPr>
          <p:nvPr/>
        </p:nvPicPr>
        <p:blipFill>
          <a:blip r:embed="rId2" cstate="print"/>
          <a:srcRect/>
          <a:stretch>
            <a:fillRect/>
          </a:stretch>
        </p:blipFill>
        <p:spPr bwMode="auto">
          <a:xfrm>
            <a:off x="0" y="-184266"/>
            <a:ext cx="5868144" cy="7042266"/>
          </a:xfrm>
          <a:prstGeom prst="rect">
            <a:avLst/>
          </a:prstGeom>
          <a:noFill/>
          <a:ln w="9525">
            <a:noFill/>
            <a:miter lim="800000"/>
            <a:headEnd/>
            <a:tailEnd/>
          </a:ln>
        </p:spPr>
      </p:pic>
      <p:sp>
        <p:nvSpPr>
          <p:cNvPr id="5" name="4 Rectángulo"/>
          <p:cNvSpPr/>
          <p:nvPr/>
        </p:nvSpPr>
        <p:spPr>
          <a:xfrm>
            <a:off x="5868144" y="0"/>
            <a:ext cx="3275856" cy="1015663"/>
          </a:xfrm>
          <a:prstGeom prst="rect">
            <a:avLst/>
          </a:prstGeom>
          <a:solidFill>
            <a:srgbClr val="0000FF"/>
          </a:solidFill>
          <a:ln w="38100">
            <a:solidFill>
              <a:schemeClr val="bg1"/>
            </a:solidFill>
          </a:ln>
        </p:spPr>
        <p:txBody>
          <a:bodyPr wrap="square">
            <a:spAutoFit/>
          </a:bodyPr>
          <a:lstStyle/>
          <a:p>
            <a:r>
              <a:rPr lang="es-ES" sz="2000" b="1" i="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ÁREA  PARA EL USO RESIDENCIAL</a:t>
            </a:r>
          </a:p>
          <a:p>
            <a:endParaRPr lang="es-AR" sz="20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1" name="10 Rectángulo"/>
          <p:cNvSpPr/>
          <p:nvPr/>
        </p:nvSpPr>
        <p:spPr>
          <a:xfrm>
            <a:off x="5868144" y="1124744"/>
            <a:ext cx="3275856" cy="1323439"/>
          </a:xfrm>
          <a:prstGeom prst="rect">
            <a:avLst/>
          </a:prstGeom>
          <a:solidFill>
            <a:srgbClr val="FFC000">
              <a:alpha val="70980"/>
            </a:srgbClr>
          </a:solidFill>
          <a:ln w="28575">
            <a:solidFill>
              <a:srgbClr val="FF9966"/>
            </a:solidFill>
          </a:ln>
        </p:spPr>
        <p:txBody>
          <a:bodyPr wrap="square">
            <a:spAutoFit/>
          </a:bodyPr>
          <a:lstStyle/>
          <a:p>
            <a:r>
              <a:rPr lang="es-AR" sz="2000" b="1" i="1" dirty="0" smtClean="0">
                <a:latin typeface="Tahoma" pitchFamily="34" charset="0"/>
                <a:ea typeface="Tahoma" pitchFamily="34" charset="0"/>
                <a:cs typeface="Tahoma" pitchFamily="34" charset="0"/>
              </a:rPr>
              <a:t>Respetar el límite urbano (Ord. 494/03) en el talud local sector distal</a:t>
            </a:r>
          </a:p>
        </p:txBody>
      </p:sp>
      <p:cxnSp>
        <p:nvCxnSpPr>
          <p:cNvPr id="9" name="8 Conector recto de flecha"/>
          <p:cNvCxnSpPr/>
          <p:nvPr/>
        </p:nvCxnSpPr>
        <p:spPr>
          <a:xfrm rot="10800000">
            <a:off x="4139952" y="980728"/>
            <a:ext cx="1800200" cy="8640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29 Rectángulo"/>
          <p:cNvSpPr/>
          <p:nvPr/>
        </p:nvSpPr>
        <p:spPr>
          <a:xfrm>
            <a:off x="5868144" y="5534561"/>
            <a:ext cx="3275856" cy="1323439"/>
          </a:xfrm>
          <a:prstGeom prst="rect">
            <a:avLst/>
          </a:prstGeom>
          <a:solidFill>
            <a:srgbClr val="CC99FF">
              <a:alpha val="70980"/>
            </a:srgbClr>
          </a:solidFill>
          <a:ln w="38100">
            <a:solidFill>
              <a:srgbClr val="7030A0"/>
            </a:solidFill>
          </a:ln>
        </p:spPr>
        <p:txBody>
          <a:bodyPr wrap="square">
            <a:spAutoFit/>
          </a:bodyPr>
          <a:lstStyle/>
          <a:p>
            <a:r>
              <a:rPr lang="es-AR" sz="2000" b="1" i="1" dirty="0" smtClean="0">
                <a:latin typeface="Tahoma" pitchFamily="34" charset="0"/>
                <a:ea typeface="Tahoma" pitchFamily="34" charset="0"/>
                <a:cs typeface="Tahoma" pitchFamily="34" charset="0"/>
              </a:rPr>
              <a:t>Aplicar la normativa vigente (5046/85). (NE y SE). 	Densidades .</a:t>
            </a:r>
          </a:p>
          <a:p>
            <a:r>
              <a:rPr lang="es-AR" sz="2000" b="1" i="1" dirty="0" smtClean="0">
                <a:latin typeface="Tahoma" pitchFamily="34" charset="0"/>
                <a:ea typeface="Tahoma" pitchFamily="34" charset="0"/>
                <a:cs typeface="Tahoma" pitchFamily="34" charset="0"/>
              </a:rPr>
              <a:t>Trazado de las calles</a:t>
            </a:r>
          </a:p>
        </p:txBody>
      </p:sp>
      <p:cxnSp>
        <p:nvCxnSpPr>
          <p:cNvPr id="7" name="6 Conector recto de flecha"/>
          <p:cNvCxnSpPr/>
          <p:nvPr/>
        </p:nvCxnSpPr>
        <p:spPr>
          <a:xfrm rot="10800000">
            <a:off x="3635896" y="1628800"/>
            <a:ext cx="2376264"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7 Conector recto de flecha"/>
          <p:cNvCxnSpPr>
            <a:stCxn id="30" idx="1"/>
          </p:cNvCxnSpPr>
          <p:nvPr/>
        </p:nvCxnSpPr>
        <p:spPr>
          <a:xfrm rot="10800000">
            <a:off x="3779912" y="4293097"/>
            <a:ext cx="2088232" cy="19031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9 Conector recto de flecha"/>
          <p:cNvCxnSpPr/>
          <p:nvPr/>
        </p:nvCxnSpPr>
        <p:spPr>
          <a:xfrm rot="10800000">
            <a:off x="3923928" y="4005064"/>
            <a:ext cx="2016224" cy="11521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11 Rectángulo"/>
          <p:cNvSpPr/>
          <p:nvPr/>
        </p:nvSpPr>
        <p:spPr>
          <a:xfrm>
            <a:off x="5868144" y="4581128"/>
            <a:ext cx="3275856" cy="707886"/>
          </a:xfrm>
          <a:prstGeom prst="rect">
            <a:avLst/>
          </a:prstGeom>
          <a:solidFill>
            <a:srgbClr val="CC99FF"/>
          </a:solidFill>
          <a:ln w="38100">
            <a:solidFill>
              <a:srgbClr val="FFC000"/>
            </a:solidFill>
          </a:ln>
        </p:spPr>
        <p:txBody>
          <a:bodyPr wrap="square">
            <a:spAutoFit/>
          </a:bodyPr>
          <a:lstStyle/>
          <a:p>
            <a:r>
              <a:rPr lang="es-AR" sz="2000" b="1" i="1" dirty="0" smtClean="0">
                <a:latin typeface="Tahoma" pitchFamily="34" charset="0"/>
                <a:ea typeface="Tahoma" pitchFamily="34" charset="0"/>
                <a:cs typeface="Tahoma" pitchFamily="34" charset="0"/>
              </a:rPr>
              <a:t>Optimizar el recurso  agua </a:t>
            </a:r>
          </a:p>
        </p:txBody>
      </p:sp>
      <p:sp>
        <p:nvSpPr>
          <p:cNvPr id="13" name="12 Rectángulo"/>
          <p:cNvSpPr/>
          <p:nvPr/>
        </p:nvSpPr>
        <p:spPr>
          <a:xfrm>
            <a:off x="5868144" y="2564904"/>
            <a:ext cx="3275856" cy="1015663"/>
          </a:xfrm>
          <a:prstGeom prst="rect">
            <a:avLst/>
          </a:prstGeom>
          <a:solidFill>
            <a:srgbClr val="FFC000"/>
          </a:solidFill>
          <a:ln w="38100">
            <a:solidFill>
              <a:srgbClr val="FF9900"/>
            </a:solidFill>
          </a:ln>
        </p:spPr>
        <p:txBody>
          <a:bodyPr wrap="square">
            <a:spAutoFit/>
          </a:bodyPr>
          <a:lstStyle/>
          <a:p>
            <a:r>
              <a:rPr lang="es-AR" sz="2000" b="1" i="1" dirty="0" smtClean="0">
                <a:latin typeface="Tahoma" pitchFamily="34" charset="0"/>
                <a:ea typeface="Tahoma" pitchFamily="34" charset="0"/>
                <a:cs typeface="Tahoma" pitchFamily="34" charset="0"/>
              </a:rPr>
              <a:t>Relocalización o localización con enfoque integral </a:t>
            </a:r>
            <a:endParaRPr lang="es-AR" sz="2000" b="1" i="1" dirty="0">
              <a:latin typeface="Tahoma" pitchFamily="34" charset="0"/>
              <a:ea typeface="Tahoma" pitchFamily="34" charset="0"/>
              <a:cs typeface="Tahoma" pitchFamily="34" charset="0"/>
            </a:endParaRPr>
          </a:p>
        </p:txBody>
      </p:sp>
      <p:cxnSp>
        <p:nvCxnSpPr>
          <p:cNvPr id="16" name="15 Conector recto de flecha"/>
          <p:cNvCxnSpPr/>
          <p:nvPr/>
        </p:nvCxnSpPr>
        <p:spPr>
          <a:xfrm rot="10800000">
            <a:off x="4572000" y="2852936"/>
            <a:ext cx="1368152" cy="12241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rot="16200000" flipV="1">
            <a:off x="4535996" y="3392996"/>
            <a:ext cx="1368152" cy="12961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6372200" cy="7042266"/>
          </a:xfrm>
          <a:prstGeom prst="rect">
            <a:avLst/>
          </a:prstGeom>
          <a:noFill/>
          <a:ln w="9525">
            <a:noFill/>
            <a:miter lim="800000"/>
            <a:headEnd/>
            <a:tailEnd/>
          </a:ln>
        </p:spPr>
      </p:pic>
      <p:sp>
        <p:nvSpPr>
          <p:cNvPr id="3" name="2 Rectángulo"/>
          <p:cNvSpPr/>
          <p:nvPr/>
        </p:nvSpPr>
        <p:spPr>
          <a:xfrm>
            <a:off x="6300192" y="0"/>
            <a:ext cx="2843808" cy="707886"/>
          </a:xfrm>
          <a:prstGeom prst="rect">
            <a:avLst/>
          </a:prstGeom>
          <a:solidFill>
            <a:srgbClr val="0000FF"/>
          </a:solidFill>
          <a:ln w="38100">
            <a:solidFill>
              <a:schemeClr val="bg1"/>
            </a:solidFill>
          </a:ln>
        </p:spPr>
        <p:txBody>
          <a:bodyPr wrap="square">
            <a:spAutoFit/>
          </a:bodyPr>
          <a:lstStyle/>
          <a:p>
            <a:r>
              <a:rPr lang="es-ES" sz="2000" b="1" i="1" dirty="0" smtClean="0">
                <a:solidFill>
                  <a:schemeClr val="bg1"/>
                </a:solidFill>
                <a:latin typeface="Tahoma" pitchFamily="34" charset="0"/>
                <a:ea typeface="Tahoma" pitchFamily="34" charset="0"/>
                <a:cs typeface="Tahoma" pitchFamily="34" charset="0"/>
              </a:rPr>
              <a:t>ÁREA   DE ESPARCIMIENTO</a:t>
            </a:r>
            <a:endParaRPr lang="es-AR" sz="2000" dirty="0">
              <a:solidFill>
                <a:schemeClr val="bg1"/>
              </a:solidFill>
              <a:latin typeface="Tahoma" pitchFamily="34" charset="0"/>
              <a:ea typeface="Tahoma" pitchFamily="34" charset="0"/>
              <a:cs typeface="Tahoma" pitchFamily="34" charset="0"/>
            </a:endParaRPr>
          </a:p>
        </p:txBody>
      </p:sp>
      <p:sp>
        <p:nvSpPr>
          <p:cNvPr id="5" name="4 Rectángulo"/>
          <p:cNvSpPr/>
          <p:nvPr/>
        </p:nvSpPr>
        <p:spPr>
          <a:xfrm>
            <a:off x="6444208" y="3789040"/>
            <a:ext cx="2699792" cy="2862322"/>
          </a:xfrm>
          <a:prstGeom prst="rect">
            <a:avLst/>
          </a:prstGeom>
          <a:solidFill>
            <a:srgbClr val="CCECFF"/>
          </a:solidFill>
          <a:ln w="38100">
            <a:solidFill>
              <a:srgbClr val="00B0F0"/>
            </a:solidFill>
          </a:ln>
        </p:spPr>
        <p:txBody>
          <a:bodyPr wrap="square">
            <a:spAutoFit/>
          </a:bodyPr>
          <a:lstStyle/>
          <a:p>
            <a:r>
              <a:rPr lang="es-AR" sz="2000" b="1" i="1" dirty="0" smtClean="0">
                <a:latin typeface="Tahoma" pitchFamily="34" charset="0"/>
                <a:ea typeface="Tahoma" pitchFamily="34" charset="0"/>
                <a:cs typeface="Tahoma" pitchFamily="34" charset="0"/>
              </a:rPr>
              <a:t>Promover la instalación de servicios  asociado al turismo y actividades de ocio (locales bailables, de artesanías regionales, restaurantes)</a:t>
            </a:r>
            <a:endParaRPr lang="es-AR" sz="2000" b="1" i="1" dirty="0">
              <a:latin typeface="Tahoma" pitchFamily="34" charset="0"/>
              <a:ea typeface="Tahoma" pitchFamily="34" charset="0"/>
              <a:cs typeface="Tahoma" pitchFamily="34" charset="0"/>
            </a:endParaRPr>
          </a:p>
        </p:txBody>
      </p:sp>
      <p:sp>
        <p:nvSpPr>
          <p:cNvPr id="6" name="5 Rectángulo"/>
          <p:cNvSpPr/>
          <p:nvPr/>
        </p:nvSpPr>
        <p:spPr>
          <a:xfrm>
            <a:off x="4499992" y="2348880"/>
            <a:ext cx="2232248" cy="1015663"/>
          </a:xfrm>
          <a:prstGeom prst="rect">
            <a:avLst/>
          </a:prstGeom>
          <a:solidFill>
            <a:srgbClr val="CCECFF"/>
          </a:solidFill>
          <a:ln w="38100">
            <a:solidFill>
              <a:srgbClr val="00B0F0"/>
            </a:solidFill>
          </a:ln>
        </p:spPr>
        <p:txBody>
          <a:bodyPr wrap="square">
            <a:spAutoFit/>
          </a:bodyPr>
          <a:lstStyle/>
          <a:p>
            <a:r>
              <a:rPr lang="es-AR" sz="2000" b="1" i="1" dirty="0" smtClean="0">
                <a:latin typeface="Tahoma" pitchFamily="34" charset="0"/>
                <a:ea typeface="Tahoma" pitchFamily="34" charset="0"/>
                <a:cs typeface="Tahoma" pitchFamily="34" charset="0"/>
              </a:rPr>
              <a:t>Medidas de recuperación </a:t>
            </a:r>
          </a:p>
          <a:p>
            <a:r>
              <a:rPr lang="es-AR" sz="2000" b="1" i="1" dirty="0" smtClean="0">
                <a:latin typeface="Tahoma" pitchFamily="34" charset="0"/>
                <a:ea typeface="Tahoma" pitchFamily="34" charset="0"/>
                <a:cs typeface="Tahoma" pitchFamily="34" charset="0"/>
              </a:rPr>
              <a:t>y mitigación </a:t>
            </a:r>
          </a:p>
        </p:txBody>
      </p:sp>
      <p:cxnSp>
        <p:nvCxnSpPr>
          <p:cNvPr id="8" name="7 Conector recto de flecha"/>
          <p:cNvCxnSpPr/>
          <p:nvPr/>
        </p:nvCxnSpPr>
        <p:spPr>
          <a:xfrm rot="10800000" flipV="1">
            <a:off x="1907704" y="1412776"/>
            <a:ext cx="4608512" cy="682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10 Conector recto de flecha"/>
          <p:cNvCxnSpPr/>
          <p:nvPr/>
        </p:nvCxnSpPr>
        <p:spPr>
          <a:xfrm rot="10800000" flipV="1">
            <a:off x="4427984" y="4725144"/>
            <a:ext cx="2016224" cy="3600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9 Rectángulo"/>
          <p:cNvSpPr/>
          <p:nvPr/>
        </p:nvSpPr>
        <p:spPr>
          <a:xfrm>
            <a:off x="6444208" y="908720"/>
            <a:ext cx="2699792" cy="1015663"/>
          </a:xfrm>
          <a:prstGeom prst="rect">
            <a:avLst/>
          </a:prstGeom>
          <a:solidFill>
            <a:srgbClr val="CCECFF"/>
          </a:solidFill>
          <a:ln w="28575">
            <a:solidFill>
              <a:srgbClr val="3333CC"/>
            </a:solidFill>
          </a:ln>
        </p:spPr>
        <p:txBody>
          <a:bodyPr wrap="square">
            <a:spAutoFit/>
          </a:bodyPr>
          <a:lstStyle/>
          <a:p>
            <a:r>
              <a:rPr lang="es-AR" sz="2000" b="1" i="1" dirty="0" smtClean="0">
                <a:latin typeface="Tahoma" pitchFamily="34" charset="0"/>
                <a:ea typeface="Tahoma" pitchFamily="34" charset="0"/>
                <a:cs typeface="Tahoma" pitchFamily="34" charset="0"/>
              </a:rPr>
              <a:t>Dinamizar la funcionalidad del circuito</a:t>
            </a:r>
            <a:r>
              <a:rPr lang="es-AR" sz="2000" b="1" dirty="0" smtClean="0">
                <a:latin typeface="Tahoma" pitchFamily="34" charset="0"/>
                <a:ea typeface="Tahoma" pitchFamily="34" charset="0"/>
                <a:cs typeface="Tahoma" pitchFamily="34" charset="0"/>
              </a:rPr>
              <a:t> </a:t>
            </a:r>
            <a:endParaRPr lang="es-AR" sz="2000" b="1" dirty="0">
              <a:latin typeface="Tahoma" pitchFamily="34" charset="0"/>
              <a:ea typeface="Tahoma" pitchFamily="34" charset="0"/>
              <a:cs typeface="Tahoma" pitchFamily="34" charset="0"/>
            </a:endParaRPr>
          </a:p>
        </p:txBody>
      </p:sp>
      <p:cxnSp>
        <p:nvCxnSpPr>
          <p:cNvPr id="16" name="15 Conector recto de flecha"/>
          <p:cNvCxnSpPr/>
          <p:nvPr/>
        </p:nvCxnSpPr>
        <p:spPr>
          <a:xfrm rot="16200000" flipH="1">
            <a:off x="5940152" y="3501008"/>
            <a:ext cx="576064" cy="432048"/>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8" name="17 Conector recto de flecha"/>
          <p:cNvCxnSpPr/>
          <p:nvPr/>
        </p:nvCxnSpPr>
        <p:spPr>
          <a:xfrm rot="5400000" flipH="1" flipV="1">
            <a:off x="5796136" y="1700808"/>
            <a:ext cx="720080" cy="576064"/>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6372200" cy="7042266"/>
          </a:xfrm>
          <a:prstGeom prst="rect">
            <a:avLst/>
          </a:prstGeom>
          <a:noFill/>
          <a:ln w="9525">
            <a:noFill/>
            <a:miter lim="800000"/>
            <a:headEnd/>
            <a:tailEnd/>
          </a:ln>
        </p:spPr>
      </p:pic>
      <p:sp>
        <p:nvSpPr>
          <p:cNvPr id="3" name="2 Rectángulo"/>
          <p:cNvSpPr/>
          <p:nvPr/>
        </p:nvSpPr>
        <p:spPr>
          <a:xfrm>
            <a:off x="5724128" y="0"/>
            <a:ext cx="3419872" cy="1015663"/>
          </a:xfrm>
          <a:prstGeom prst="rect">
            <a:avLst/>
          </a:prstGeom>
          <a:solidFill>
            <a:srgbClr val="0000FF"/>
          </a:solidFill>
          <a:ln w="38100">
            <a:solidFill>
              <a:schemeClr val="bg1"/>
            </a:solidFill>
          </a:ln>
        </p:spPr>
        <p:txBody>
          <a:bodyPr wrap="square">
            <a:spAutoFit/>
          </a:bodyPr>
          <a:lstStyle/>
          <a:p>
            <a:r>
              <a:rPr lang="es-AR" sz="2000" b="1" dirty="0" smtClean="0">
                <a:solidFill>
                  <a:schemeClr val="bg1"/>
                </a:solidFill>
                <a:latin typeface="Tahoma" pitchFamily="34" charset="0"/>
                <a:ea typeface="Tahoma" pitchFamily="34" charset="0"/>
                <a:cs typeface="Tahoma" pitchFamily="34" charset="0"/>
              </a:rPr>
              <a:t>DEL MARCO LEGAL Y DIRECTRICES DE GESTIÓN</a:t>
            </a:r>
            <a:endParaRPr lang="es-AR" sz="2000" b="1" dirty="0">
              <a:solidFill>
                <a:schemeClr val="bg1"/>
              </a:solidFill>
              <a:latin typeface="Tahoma" pitchFamily="34" charset="0"/>
              <a:ea typeface="Tahoma" pitchFamily="34" charset="0"/>
              <a:cs typeface="Tahoma" pitchFamily="34" charset="0"/>
            </a:endParaRPr>
          </a:p>
        </p:txBody>
      </p:sp>
      <p:sp>
        <p:nvSpPr>
          <p:cNvPr id="4" name="3 Rectángulo"/>
          <p:cNvSpPr/>
          <p:nvPr/>
        </p:nvSpPr>
        <p:spPr>
          <a:xfrm>
            <a:off x="5796136" y="4365104"/>
            <a:ext cx="3347864" cy="1323439"/>
          </a:xfrm>
          <a:prstGeom prst="rect">
            <a:avLst/>
          </a:prstGeom>
          <a:solidFill>
            <a:schemeClr val="accent1">
              <a:lumMod val="60000"/>
              <a:lumOff val="40000"/>
            </a:schemeClr>
          </a:solidFill>
          <a:ln w="38100">
            <a:solidFill>
              <a:schemeClr val="accent6"/>
            </a:solidFill>
          </a:ln>
        </p:spPr>
        <p:txBody>
          <a:bodyPr wrap="square">
            <a:spAutoFit/>
          </a:bodyPr>
          <a:lstStyle/>
          <a:p>
            <a:r>
              <a:rPr lang="es-AR" sz="2000" b="1" i="1" dirty="0" smtClean="0">
                <a:latin typeface="Tahoma" pitchFamily="34" charset="0"/>
                <a:ea typeface="Tahoma" pitchFamily="34" charset="0"/>
                <a:cs typeface="Tahoma" pitchFamily="34" charset="0"/>
              </a:rPr>
              <a:t>Medidas de prevención mejora de la seguridad Refuerzo de móviles policiales</a:t>
            </a:r>
            <a:endParaRPr lang="es-AR" sz="2000" b="1" i="1" dirty="0">
              <a:latin typeface="Tahoma" pitchFamily="34" charset="0"/>
              <a:ea typeface="Tahoma" pitchFamily="34" charset="0"/>
              <a:cs typeface="Tahoma" pitchFamily="34" charset="0"/>
            </a:endParaRPr>
          </a:p>
        </p:txBody>
      </p:sp>
      <p:sp>
        <p:nvSpPr>
          <p:cNvPr id="6" name="5 Rectángulo"/>
          <p:cNvSpPr/>
          <p:nvPr/>
        </p:nvSpPr>
        <p:spPr>
          <a:xfrm>
            <a:off x="5796136" y="1052736"/>
            <a:ext cx="3347864" cy="1631216"/>
          </a:xfrm>
          <a:prstGeom prst="rect">
            <a:avLst/>
          </a:prstGeom>
          <a:solidFill>
            <a:schemeClr val="accent1">
              <a:lumMod val="60000"/>
              <a:lumOff val="40000"/>
            </a:schemeClr>
          </a:solidFill>
          <a:ln w="38100">
            <a:solidFill>
              <a:schemeClr val="accent6"/>
            </a:solidFill>
          </a:ln>
        </p:spPr>
        <p:txBody>
          <a:bodyPr wrap="square">
            <a:spAutoFit/>
          </a:bodyPr>
          <a:lstStyle/>
          <a:p>
            <a:r>
              <a:rPr lang="es-AR" sz="2000" b="1" i="1" dirty="0" smtClean="0">
                <a:latin typeface="Tahoma" pitchFamily="34" charset="0"/>
                <a:ea typeface="Tahoma" pitchFamily="34" charset="0"/>
                <a:cs typeface="Tahoma" pitchFamily="34" charset="0"/>
              </a:rPr>
              <a:t>Política de intervención en el territorio armonizada con las medidas ambientales, territoriales y otras.</a:t>
            </a:r>
          </a:p>
        </p:txBody>
      </p:sp>
      <p:sp>
        <p:nvSpPr>
          <p:cNvPr id="10" name="9 CuadroTexto"/>
          <p:cNvSpPr txBox="1"/>
          <p:nvPr/>
        </p:nvSpPr>
        <p:spPr>
          <a:xfrm>
            <a:off x="5796136" y="2852936"/>
            <a:ext cx="3347864" cy="1323439"/>
          </a:xfrm>
          <a:prstGeom prst="rect">
            <a:avLst/>
          </a:prstGeom>
          <a:solidFill>
            <a:schemeClr val="accent1">
              <a:lumMod val="60000"/>
              <a:lumOff val="40000"/>
            </a:schemeClr>
          </a:solidFill>
          <a:ln w="38100">
            <a:solidFill>
              <a:schemeClr val="accent6"/>
            </a:solidFill>
          </a:ln>
        </p:spPr>
        <p:txBody>
          <a:bodyPr wrap="square" rtlCol="0">
            <a:spAutoFit/>
          </a:bodyPr>
          <a:lstStyle/>
          <a:p>
            <a:r>
              <a:rPr lang="es-AR" sz="2000" b="1" i="1" dirty="0" smtClean="0">
                <a:latin typeface="Tahoma" pitchFamily="34" charset="0"/>
                <a:ea typeface="Tahoma" pitchFamily="34" charset="0"/>
                <a:cs typeface="Tahoma" pitchFamily="34" charset="0"/>
              </a:rPr>
              <a:t>Mecanismo para implementación y  control  de  la normativa vigente</a:t>
            </a:r>
            <a:endParaRPr lang="es-AR" sz="2000" b="1" i="1" dirty="0">
              <a:latin typeface="Tahoma" pitchFamily="34" charset="0"/>
              <a:ea typeface="Tahoma" pitchFamily="34" charset="0"/>
              <a:cs typeface="Tahoma" pitchFamily="34" charset="0"/>
            </a:endParaRPr>
          </a:p>
        </p:txBody>
      </p:sp>
      <p:sp>
        <p:nvSpPr>
          <p:cNvPr id="12" name="11 Rectángulo"/>
          <p:cNvSpPr/>
          <p:nvPr/>
        </p:nvSpPr>
        <p:spPr>
          <a:xfrm>
            <a:off x="5868144" y="5842337"/>
            <a:ext cx="3275856" cy="1015663"/>
          </a:xfrm>
          <a:prstGeom prst="rect">
            <a:avLst/>
          </a:prstGeom>
          <a:solidFill>
            <a:schemeClr val="accent1">
              <a:lumMod val="60000"/>
              <a:lumOff val="40000"/>
            </a:schemeClr>
          </a:solidFill>
          <a:ln w="38100">
            <a:solidFill>
              <a:schemeClr val="accent6"/>
            </a:solidFill>
          </a:ln>
        </p:spPr>
        <p:txBody>
          <a:bodyPr wrap="square">
            <a:spAutoFit/>
          </a:bodyPr>
          <a:lstStyle/>
          <a:p>
            <a:r>
              <a:rPr lang="es-AR" sz="2000" b="1" i="1" dirty="0" smtClean="0">
                <a:latin typeface="Tahoma" pitchFamily="34" charset="0"/>
                <a:ea typeface="Tahoma" pitchFamily="34" charset="0"/>
                <a:cs typeface="Tahoma" pitchFamily="34" charset="0"/>
              </a:rPr>
              <a:t>Implementación  Programa de Piedemonte sin Basura</a:t>
            </a:r>
            <a:endParaRPr lang="es-AR" sz="2000" b="1" i="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1772816"/>
            <a:ext cx="7560840" cy="1815882"/>
          </a:xfrm>
          <a:prstGeom prst="rect">
            <a:avLst/>
          </a:prstGeom>
          <a:solidFill>
            <a:schemeClr val="accent1">
              <a:lumMod val="60000"/>
              <a:lumOff val="40000"/>
            </a:schemeClr>
          </a:solidFill>
          <a:ln w="38100">
            <a:solidFill>
              <a:schemeClr val="accent2">
                <a:lumMod val="75000"/>
              </a:schemeClr>
            </a:solidFill>
          </a:ln>
          <a:scene3d>
            <a:camera prst="obliqueTopLeft" fov="600000">
              <a:rot lat="0" lon="0" rev="0"/>
            </a:camera>
            <a:lightRig rig="balanced" dir="t">
              <a:rot lat="0" lon="0" rev="19200000"/>
            </a:lightRig>
          </a:scene3d>
          <a:sp3d contourW="12700" prstMaterial="matte">
            <a:bevelT w="60000" h="50800" prst="relaxedInset"/>
            <a:contourClr>
              <a:schemeClr val="dk1">
                <a:shade val="60000"/>
                <a:satMod val="110000"/>
              </a:schemeClr>
            </a:contourClr>
          </a:sp3d>
        </p:spPr>
        <p:style>
          <a:lnRef idx="0">
            <a:schemeClr val="dk1"/>
          </a:lnRef>
          <a:fillRef idx="3">
            <a:schemeClr val="dk1"/>
          </a:fillRef>
          <a:effectRef idx="3">
            <a:schemeClr val="dk1"/>
          </a:effectRef>
          <a:fontRef idx="minor">
            <a:schemeClr val="lt1"/>
          </a:fontRef>
        </p:style>
        <p:txBody>
          <a:bodyPr wrap="square" rtlCol="0">
            <a:spAutoFit/>
          </a:bodyPr>
          <a:lstStyle/>
          <a:p>
            <a:r>
              <a:rPr lang="es-AR" sz="2800" b="1" i="1" dirty="0" smtClean="0">
                <a:solidFill>
                  <a:schemeClr val="tx1"/>
                </a:solidFill>
                <a:latin typeface="Tahoma" pitchFamily="34" charset="0"/>
                <a:ea typeface="Tahoma" pitchFamily="34" charset="0"/>
                <a:cs typeface="Tahoma" pitchFamily="34" charset="0"/>
              </a:rPr>
              <a:t>DE ESE ECOSISTEMA FRAGIL CON PROBLEMAS COMPLEJOS Y  CON  TENDENCIA A LA PROFUNDIZACIÓN DE DESQUILIBRIOS TERRITORIALES  </a:t>
            </a:r>
            <a:endParaRPr lang="es-AR" sz="2800" b="1" i="1" dirty="0">
              <a:solidFill>
                <a:schemeClr val="tx1"/>
              </a:solidFill>
              <a:latin typeface="Tahoma" pitchFamily="34" charset="0"/>
              <a:ea typeface="Tahoma" pitchFamily="34" charset="0"/>
              <a:cs typeface="Tahoma" pitchFamily="34" charset="0"/>
            </a:endParaRPr>
          </a:p>
        </p:txBody>
      </p:sp>
      <p:sp>
        <p:nvSpPr>
          <p:cNvPr id="4" name="Rectangle 17"/>
          <p:cNvSpPr>
            <a:spLocks noChangeArrowheads="1"/>
          </p:cNvSpPr>
          <p:nvPr/>
        </p:nvSpPr>
        <p:spPr bwMode="auto">
          <a:xfrm>
            <a:off x="0" y="0"/>
            <a:ext cx="9144000" cy="461665"/>
          </a:xfrm>
          <a:prstGeom prst="rect">
            <a:avLst/>
          </a:prstGeom>
          <a:solidFill>
            <a:srgbClr val="000099"/>
          </a:solidFill>
          <a:ln w="28575">
            <a:solidFill>
              <a:schemeClr val="accent6">
                <a:lumMod val="75000"/>
              </a:schemeClr>
            </a:solidFill>
            <a:miter lim="800000"/>
            <a:headEnd/>
            <a:tailEnd/>
          </a:ln>
        </p:spPr>
        <p:txBody>
          <a:bodyPr wrap="square">
            <a:spAutoFit/>
          </a:bodyPr>
          <a:lstStyle/>
          <a:p>
            <a:pPr algn="ctr"/>
            <a:r>
              <a:rPr lang="es-AR" sz="2400" b="1" i="1" dirty="0" smtClean="0">
                <a:solidFill>
                  <a:schemeClr val="bg1"/>
                </a:solidFill>
                <a:latin typeface="Tahoma" pitchFamily="34" charset="0"/>
                <a:ea typeface="Tahoma" pitchFamily="34" charset="0"/>
                <a:cs typeface="Tahoma" pitchFamily="34" charset="0"/>
              </a:rPr>
              <a:t>SÍNTESIS REFLEXIVA</a:t>
            </a:r>
            <a:endParaRPr lang="es-AR" sz="2400" b="1" i="1" dirty="0">
              <a:solidFill>
                <a:schemeClr val="bg1"/>
              </a:solidFill>
              <a:latin typeface="Tahoma" pitchFamily="34" charset="0"/>
              <a:ea typeface="Tahoma" pitchFamily="34" charset="0"/>
              <a:cs typeface="Tahoma" pitchFamily="34" charset="0"/>
            </a:endParaRPr>
          </a:p>
        </p:txBody>
      </p:sp>
      <p:sp>
        <p:nvSpPr>
          <p:cNvPr id="6" name="5 Rectángulo"/>
          <p:cNvSpPr/>
          <p:nvPr/>
        </p:nvSpPr>
        <p:spPr>
          <a:xfrm>
            <a:off x="323528" y="548680"/>
            <a:ext cx="8568952" cy="954107"/>
          </a:xfrm>
          <a:prstGeom prst="rect">
            <a:avLst/>
          </a:prstGeom>
          <a:solidFill>
            <a:schemeClr val="accent3">
              <a:lumMod val="50000"/>
            </a:schemeClr>
          </a:solidFill>
        </p:spPr>
        <p:txBody>
          <a:bodyPr wrap="square">
            <a:spAutoFit/>
          </a:bodyPr>
          <a:lstStyle/>
          <a:p>
            <a:r>
              <a:rPr lang="es-AR" sz="2400" b="1" i="1" dirty="0" smtClean="0">
                <a:solidFill>
                  <a:schemeClr val="bg1"/>
                </a:solidFill>
                <a:latin typeface="Tahoma" pitchFamily="34" charset="0"/>
                <a:ea typeface="Tahoma" pitchFamily="34" charset="0"/>
                <a:cs typeface="Tahoma" pitchFamily="34" charset="0"/>
              </a:rPr>
              <a:t> </a:t>
            </a:r>
            <a:r>
              <a:rPr lang="es-AR" sz="2800" b="1" i="1" dirty="0" smtClean="0">
                <a:solidFill>
                  <a:schemeClr val="bg1"/>
                </a:solidFill>
                <a:latin typeface="Tahoma" pitchFamily="34" charset="0"/>
                <a:ea typeface="Tahoma" pitchFamily="34" charset="0"/>
                <a:cs typeface="Tahoma" pitchFamily="34" charset="0"/>
              </a:rPr>
              <a:t>DEL TRABAJO EN EL ÁREA DE ESTUDIO  SE CONCLUYE</a:t>
            </a:r>
            <a:endParaRPr lang="es-AR" sz="2800" dirty="0">
              <a:solidFill>
                <a:schemeClr val="bg1"/>
              </a:solidFill>
            </a:endParaRPr>
          </a:p>
        </p:txBody>
      </p:sp>
      <p:sp>
        <p:nvSpPr>
          <p:cNvPr id="7" name="6 CuadroTexto"/>
          <p:cNvSpPr txBox="1"/>
          <p:nvPr/>
        </p:nvSpPr>
        <p:spPr>
          <a:xfrm>
            <a:off x="251520" y="3933056"/>
            <a:ext cx="8446137" cy="2062103"/>
          </a:xfrm>
          <a:prstGeom prst="rect">
            <a:avLst/>
          </a:prstGeom>
          <a:solidFill>
            <a:schemeClr val="accent6">
              <a:lumMod val="50000"/>
            </a:schemeClr>
          </a:solidFill>
          <a:ln w="28575">
            <a:solidFill>
              <a:schemeClr val="bg1"/>
            </a:solidFill>
          </a:ln>
          <a:effectLst>
            <a:outerShdw blurRad="76200" dir="18900000" sy="23000" kx="-1200000" algn="bl" rotWithShape="0">
              <a:prstClr val="black">
                <a:alpha val="20000"/>
              </a:prstClr>
            </a:outerShdw>
          </a:effectLst>
        </p:spPr>
        <p:txBody>
          <a:bodyPr wrap="square" rtlCol="0">
            <a:spAutoFit/>
          </a:bodyPr>
          <a:lstStyle/>
          <a:p>
            <a:r>
              <a:rPr lang="es-AR" sz="3200" b="1" i="1" dirty="0" smtClean="0">
                <a:solidFill>
                  <a:schemeClr val="bg1"/>
                </a:solidFill>
                <a:latin typeface="Tahoma" pitchFamily="34" charset="0"/>
                <a:ea typeface="Tahoma" pitchFamily="34" charset="0"/>
                <a:cs typeface="Tahoma" pitchFamily="34" charset="0"/>
              </a:rPr>
              <a:t>A PARTIR DE LO ANALIZADO SE SOSTIENE  QUE EXISTEN ACCIONES QUE POSIBILITARÍAN  REVERTIR  ESA  TENDENCIA </a:t>
            </a:r>
            <a:endParaRPr lang="es-AR" sz="3200" b="1" i="1" dirty="0">
              <a:solidFill>
                <a:schemeClr val="bg1"/>
              </a:solidFill>
              <a:latin typeface="Tahoma" pitchFamily="34" charset="0"/>
              <a:ea typeface="Tahoma" pitchFamily="34" charset="0"/>
              <a:cs typeface="Tahoma" pitchFamily="34" charset="0"/>
            </a:endParaRPr>
          </a:p>
        </p:txBody>
      </p:sp>
      <p:sp>
        <p:nvSpPr>
          <p:cNvPr id="8" name="7 CuadroTexto"/>
          <p:cNvSpPr txBox="1"/>
          <p:nvPr/>
        </p:nvSpPr>
        <p:spPr>
          <a:xfrm>
            <a:off x="1979712" y="6093296"/>
            <a:ext cx="4536504" cy="646331"/>
          </a:xfrm>
          <a:prstGeom prst="rect">
            <a:avLst/>
          </a:prstGeom>
          <a:noFill/>
          <a:ln w="38100">
            <a:noFill/>
          </a:ln>
          <a:effectLst>
            <a:outerShdw blurRad="76200" dir="18900000" sy="23000" kx="-1200000" algn="bl" rotWithShape="0">
              <a:prstClr val="black">
                <a:alpha val="20000"/>
              </a:prstClr>
            </a:outerShdw>
          </a:effectLst>
        </p:spPr>
        <p:txBody>
          <a:bodyPr wrap="square" rtlCol="0">
            <a:spAutoFit/>
          </a:bodyPr>
          <a:lstStyle/>
          <a:p>
            <a:pPr algn="ctr"/>
            <a:r>
              <a:rPr lang="es-AR" sz="3600" b="1" i="1" dirty="0" smtClean="0">
                <a:solidFill>
                  <a:schemeClr val="accent2">
                    <a:lumMod val="50000"/>
                  </a:schemeClr>
                </a:solidFill>
                <a:latin typeface="Tahoma" pitchFamily="34" charset="0"/>
                <a:ea typeface="Tahoma" pitchFamily="34" charset="0"/>
                <a:cs typeface="Tahoma" pitchFamily="34" charset="0"/>
              </a:rPr>
              <a:t>¿POR QUÉ?</a:t>
            </a:r>
            <a:endParaRPr lang="es-AR" sz="3600" dirty="0">
              <a:solidFill>
                <a:schemeClr val="accent2">
                  <a:lumMod val="50000"/>
                </a:schemeClr>
              </a:solidFill>
            </a:endParaRPr>
          </a:p>
        </p:txBody>
      </p:sp>
      <p:sp>
        <p:nvSpPr>
          <p:cNvPr id="9" name="8 Flecha curvada hacia la derecha"/>
          <p:cNvSpPr/>
          <p:nvPr/>
        </p:nvSpPr>
        <p:spPr>
          <a:xfrm>
            <a:off x="0" y="1484784"/>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0" name="9 Flecha curvada hacia la izquierda"/>
          <p:cNvSpPr/>
          <p:nvPr/>
        </p:nvSpPr>
        <p:spPr>
          <a:xfrm rot="960314">
            <a:off x="7389779" y="2930216"/>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7"/>
          <p:cNvSpPr>
            <a:spLocks noChangeArrowheads="1"/>
          </p:cNvSpPr>
          <p:nvPr/>
        </p:nvSpPr>
        <p:spPr bwMode="auto">
          <a:xfrm>
            <a:off x="0" y="0"/>
            <a:ext cx="9144000" cy="461665"/>
          </a:xfrm>
          <a:prstGeom prst="rect">
            <a:avLst/>
          </a:prstGeom>
          <a:solidFill>
            <a:srgbClr val="000099"/>
          </a:solidFill>
          <a:ln w="28575">
            <a:solidFill>
              <a:schemeClr val="accent6">
                <a:lumMod val="75000"/>
              </a:schemeClr>
            </a:solidFill>
            <a:miter lim="800000"/>
            <a:headEnd/>
            <a:tailEnd/>
          </a:ln>
        </p:spPr>
        <p:txBody>
          <a:bodyPr wrap="square">
            <a:spAutoFit/>
          </a:bodyPr>
          <a:lstStyle/>
          <a:p>
            <a:pPr algn="ctr"/>
            <a:r>
              <a:rPr lang="es-AR" sz="2400" b="1" i="1" dirty="0" smtClean="0">
                <a:solidFill>
                  <a:schemeClr val="bg1"/>
                </a:solidFill>
                <a:latin typeface="Tahoma" pitchFamily="34" charset="0"/>
                <a:ea typeface="Tahoma" pitchFamily="34" charset="0"/>
                <a:cs typeface="Tahoma" pitchFamily="34" charset="0"/>
              </a:rPr>
              <a:t>SÍNTESIS REFLEXIVA</a:t>
            </a:r>
            <a:endParaRPr lang="es-AR" sz="2400" b="1" i="1" dirty="0">
              <a:solidFill>
                <a:schemeClr val="bg1"/>
              </a:solidFill>
              <a:latin typeface="Tahoma" pitchFamily="34" charset="0"/>
              <a:ea typeface="Tahoma" pitchFamily="34" charset="0"/>
              <a:cs typeface="Tahoma" pitchFamily="34" charset="0"/>
            </a:endParaRPr>
          </a:p>
        </p:txBody>
      </p:sp>
      <p:sp>
        <p:nvSpPr>
          <p:cNvPr id="7" name="6 Flecha curvada hacia la izquierda"/>
          <p:cNvSpPr/>
          <p:nvPr/>
        </p:nvSpPr>
        <p:spPr>
          <a:xfrm rot="1600305">
            <a:off x="7596336" y="2132856"/>
            <a:ext cx="731520" cy="1216152"/>
          </a:xfrm>
          <a:prstGeom prst="curved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8" name="7 Flecha curvada hacia la derecha"/>
          <p:cNvSpPr/>
          <p:nvPr/>
        </p:nvSpPr>
        <p:spPr>
          <a:xfrm rot="18943045">
            <a:off x="1076223" y="4087685"/>
            <a:ext cx="731520" cy="1216152"/>
          </a:xfrm>
          <a:prstGeom prst="curved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0" name="9 Proceso alternativo"/>
          <p:cNvSpPr/>
          <p:nvPr/>
        </p:nvSpPr>
        <p:spPr>
          <a:xfrm>
            <a:off x="251520" y="836712"/>
            <a:ext cx="6984776" cy="3168352"/>
          </a:xfrm>
          <a:prstGeom prst="flowChartAlternateProcess">
            <a:avLst/>
          </a:prstGeom>
          <a:solidFill>
            <a:schemeClr val="accent1">
              <a:lumMod val="60000"/>
              <a:lumOff val="40000"/>
            </a:schemeClr>
          </a:solidFill>
          <a:ln w="3810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p>
            <a:pPr lvl="0"/>
            <a:r>
              <a:rPr lang="es-AR" sz="2000" b="1" i="1" u="sng" dirty="0" smtClean="0">
                <a:solidFill>
                  <a:schemeClr val="tx1"/>
                </a:solidFill>
                <a:latin typeface="Tahoma" pitchFamily="34" charset="0"/>
                <a:ea typeface="Tahoma" pitchFamily="34" charset="0"/>
                <a:cs typeface="Tahoma" pitchFamily="34" charset="0"/>
              </a:rPr>
              <a:t>EL ÁREA CUENTA CON </a:t>
            </a:r>
          </a:p>
          <a:p>
            <a:pPr lvl="0"/>
            <a:endParaRPr lang="es-AR" sz="2000" b="1" i="1" u="sng" dirty="0" smtClean="0">
              <a:solidFill>
                <a:schemeClr val="tx1"/>
              </a:solidFill>
              <a:latin typeface="Tahoma" pitchFamily="34" charset="0"/>
              <a:ea typeface="Tahoma" pitchFamily="34" charset="0"/>
              <a:cs typeface="Tahoma" pitchFamily="34" charset="0"/>
            </a:endParaRPr>
          </a:p>
          <a:p>
            <a:pPr lvl="0">
              <a:buFont typeface="Wingdings" pitchFamily="2" charset="2"/>
              <a:buChar char="Ø"/>
            </a:pPr>
            <a:r>
              <a:rPr lang="es-AR" sz="2000" b="1" i="1" dirty="0" smtClean="0">
                <a:solidFill>
                  <a:schemeClr val="tx1"/>
                </a:solidFill>
                <a:latin typeface="Tahoma" pitchFamily="34" charset="0"/>
                <a:ea typeface="Tahoma" pitchFamily="34" charset="0"/>
                <a:cs typeface="Tahoma" pitchFamily="34" charset="0"/>
              </a:rPr>
              <a:t>CONOCIMIENTO (PERMITE RECONOCER   </a:t>
            </a:r>
          </a:p>
          <a:p>
            <a:pPr lvl="0"/>
            <a:r>
              <a:rPr lang="es-AR" sz="2000" b="1" i="1" dirty="0" smtClean="0">
                <a:solidFill>
                  <a:schemeClr val="tx1"/>
                </a:solidFill>
                <a:latin typeface="Tahoma" pitchFamily="34" charset="0"/>
                <a:ea typeface="Tahoma" pitchFamily="34" charset="0"/>
                <a:cs typeface="Tahoma" pitchFamily="34" charset="0"/>
              </a:rPr>
              <a:t>    PROBLEMATICAS Y POTENCIALIDADES)</a:t>
            </a:r>
          </a:p>
          <a:p>
            <a:pPr lvl="0">
              <a:buFont typeface="Wingdings" pitchFamily="2" charset="2"/>
              <a:buChar char="Ø"/>
            </a:pPr>
            <a:r>
              <a:rPr lang="es-AR" sz="2000" b="1" i="1" dirty="0" smtClean="0">
                <a:solidFill>
                  <a:schemeClr val="tx1"/>
                </a:solidFill>
                <a:latin typeface="Tahoma" pitchFamily="34" charset="0"/>
                <a:ea typeface="Tahoma" pitchFamily="34" charset="0"/>
                <a:cs typeface="Tahoma" pitchFamily="34" charset="0"/>
              </a:rPr>
              <a:t>ESTUDIOS   ADAPTADOS  AL MEDIO  CON  </a:t>
            </a:r>
          </a:p>
          <a:p>
            <a:pPr lvl="0"/>
            <a:r>
              <a:rPr lang="es-AR" sz="2000" b="1" i="1" dirty="0" smtClean="0">
                <a:solidFill>
                  <a:schemeClr val="tx1"/>
                </a:solidFill>
                <a:latin typeface="Tahoma" pitchFamily="34" charset="0"/>
                <a:ea typeface="Tahoma" pitchFamily="34" charset="0"/>
                <a:cs typeface="Tahoma" pitchFamily="34" charset="0"/>
              </a:rPr>
              <a:t>   ACCIONES A IMPLEMENTAR EN  EL  ÁREA</a:t>
            </a:r>
          </a:p>
          <a:p>
            <a:pPr lvl="0">
              <a:buFont typeface="Wingdings" pitchFamily="2" charset="2"/>
              <a:buChar char="Ø"/>
            </a:pPr>
            <a:r>
              <a:rPr lang="es-AR" sz="2000" b="1" i="1" dirty="0" smtClean="0">
                <a:solidFill>
                  <a:schemeClr val="tx1"/>
                </a:solidFill>
                <a:latin typeface="Tahoma" pitchFamily="34" charset="0"/>
                <a:ea typeface="Tahoma" pitchFamily="34" charset="0"/>
                <a:cs typeface="Tahoma" pitchFamily="34" charset="0"/>
              </a:rPr>
              <a:t>COMUNIDAD  PARTICIPATIVA</a:t>
            </a:r>
          </a:p>
          <a:p>
            <a:pPr lvl="0">
              <a:buFont typeface="Wingdings" pitchFamily="2" charset="2"/>
              <a:buChar char="Ø"/>
            </a:pPr>
            <a:r>
              <a:rPr lang="es-AR" sz="2000" b="1" i="1" dirty="0" smtClean="0">
                <a:solidFill>
                  <a:schemeClr val="tx1"/>
                </a:solidFill>
                <a:latin typeface="Tahoma" pitchFamily="34" charset="0"/>
                <a:ea typeface="Tahoma" pitchFamily="34" charset="0"/>
                <a:cs typeface="Tahoma" pitchFamily="34" charset="0"/>
              </a:rPr>
              <a:t>LIDERES  VECINALES</a:t>
            </a:r>
          </a:p>
          <a:p>
            <a:pPr lvl="0">
              <a:buFont typeface="Wingdings" pitchFamily="2" charset="2"/>
              <a:buChar char="Ø"/>
            </a:pPr>
            <a:r>
              <a:rPr lang="es-AR" sz="2000" b="1" i="1" dirty="0" smtClean="0">
                <a:solidFill>
                  <a:schemeClr val="tx1"/>
                </a:solidFill>
                <a:latin typeface="Tahoma" pitchFamily="34" charset="0"/>
                <a:ea typeface="Tahoma" pitchFamily="34" charset="0"/>
                <a:cs typeface="Tahoma" pitchFamily="34" charset="0"/>
              </a:rPr>
              <a:t>EXPERIENCIAS  EN  CAPACITACIÓN  Y  TOMA DE</a:t>
            </a:r>
          </a:p>
          <a:p>
            <a:pPr lvl="0"/>
            <a:r>
              <a:rPr lang="es-AR" sz="2000" b="1" i="1" dirty="0" smtClean="0">
                <a:solidFill>
                  <a:schemeClr val="tx1"/>
                </a:solidFill>
                <a:latin typeface="Tahoma" pitchFamily="34" charset="0"/>
                <a:ea typeface="Tahoma" pitchFamily="34" charset="0"/>
                <a:cs typeface="Tahoma" pitchFamily="34" charset="0"/>
              </a:rPr>
              <a:t>   CONCIENCIA</a:t>
            </a:r>
            <a:endParaRPr lang="es-AR" sz="2000" i="1" dirty="0">
              <a:solidFill>
                <a:schemeClr val="tx1"/>
              </a:solidFill>
            </a:endParaRPr>
          </a:p>
        </p:txBody>
      </p:sp>
      <p:sp>
        <p:nvSpPr>
          <p:cNvPr id="6" name="5 CuadroTexto"/>
          <p:cNvSpPr txBox="1"/>
          <p:nvPr/>
        </p:nvSpPr>
        <p:spPr>
          <a:xfrm>
            <a:off x="6948264" y="548680"/>
            <a:ext cx="1979712" cy="830997"/>
          </a:xfrm>
          <a:prstGeom prst="rect">
            <a:avLst/>
          </a:prstGeom>
          <a:solidFill>
            <a:schemeClr val="accent2"/>
          </a:solidFill>
          <a:effectLst>
            <a:reflection blurRad="6350" stA="52000" endA="300" endPos="35000" dir="5400000" sy="-100000" algn="bl" rotWithShape="0"/>
          </a:effectLst>
        </p:spPr>
        <p:txBody>
          <a:bodyPr wrap="square" rtlCol="0">
            <a:spAutoFit/>
          </a:bodyPr>
          <a:lstStyle/>
          <a:p>
            <a:r>
              <a:rPr lang="es-AR" sz="2400" b="1" dirty="0" smtClean="0">
                <a:solidFill>
                  <a:schemeClr val="bg1"/>
                </a:solidFill>
                <a:latin typeface="Tahoma" pitchFamily="34" charset="0"/>
                <a:ea typeface="Tahoma" pitchFamily="34" charset="0"/>
                <a:cs typeface="Tahoma" pitchFamily="34" charset="0"/>
              </a:rPr>
              <a:t>ASPECTOS</a:t>
            </a:r>
          </a:p>
          <a:p>
            <a:r>
              <a:rPr lang="es-AR" sz="2400" b="1" dirty="0" smtClean="0">
                <a:solidFill>
                  <a:schemeClr val="bg1"/>
                </a:solidFill>
                <a:latin typeface="Tahoma" pitchFamily="34" charset="0"/>
                <a:ea typeface="Tahoma" pitchFamily="34" charset="0"/>
                <a:cs typeface="Tahoma" pitchFamily="34" charset="0"/>
              </a:rPr>
              <a:t>POSITIVOS</a:t>
            </a:r>
            <a:endParaRPr lang="es-AR" sz="2400" b="1" dirty="0">
              <a:solidFill>
                <a:schemeClr val="bg1"/>
              </a:solidFill>
              <a:latin typeface="Tahoma" pitchFamily="34" charset="0"/>
              <a:ea typeface="Tahoma" pitchFamily="34" charset="0"/>
              <a:cs typeface="Tahoma" pitchFamily="34" charset="0"/>
            </a:endParaRPr>
          </a:p>
        </p:txBody>
      </p:sp>
      <p:sp>
        <p:nvSpPr>
          <p:cNvPr id="14" name="13 Recortar y redondear rectángulo de esquina sencilla"/>
          <p:cNvSpPr/>
          <p:nvPr/>
        </p:nvSpPr>
        <p:spPr>
          <a:xfrm>
            <a:off x="2555776" y="4365104"/>
            <a:ext cx="6048672" cy="2160240"/>
          </a:xfrm>
          <a:prstGeom prst="snipRoundRect">
            <a:avLst/>
          </a:prstGeom>
          <a:solidFill>
            <a:schemeClr val="accent3">
              <a:lumMod val="50000"/>
            </a:schemeClr>
          </a:solidFill>
          <a:ln>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B/>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s-AR" sz="2000" b="1" i="1" u="sng" dirty="0" smtClean="0">
                <a:solidFill>
                  <a:schemeClr val="bg1"/>
                </a:solidFill>
                <a:latin typeface="Tahoma" pitchFamily="34" charset="0"/>
                <a:ea typeface="Tahoma" pitchFamily="34" charset="0"/>
                <a:cs typeface="Tahoma" pitchFamily="34" charset="0"/>
              </a:rPr>
              <a:t>ES  NECESARIO  RESCATAR</a:t>
            </a:r>
          </a:p>
          <a:p>
            <a:endParaRPr lang="es-AR" sz="2000" b="1" i="1" u="sng" dirty="0" smtClean="0">
              <a:solidFill>
                <a:schemeClr val="bg1"/>
              </a:solidFill>
              <a:latin typeface="Tahoma" pitchFamily="34" charset="0"/>
              <a:ea typeface="Tahoma" pitchFamily="34" charset="0"/>
              <a:cs typeface="Tahoma" pitchFamily="34" charset="0"/>
            </a:endParaRPr>
          </a:p>
          <a:p>
            <a:pPr lvl="0">
              <a:buFont typeface="Wingdings" pitchFamily="2" charset="2"/>
              <a:buChar char="§"/>
            </a:pPr>
            <a:r>
              <a:rPr lang="es-AR" sz="2000" b="1" i="1" dirty="0" smtClean="0">
                <a:solidFill>
                  <a:schemeClr val="bg1"/>
                </a:solidFill>
                <a:latin typeface="Tahoma" pitchFamily="34" charset="0"/>
                <a:ea typeface="Tahoma" pitchFamily="34" charset="0"/>
                <a:cs typeface="Tahoma" pitchFamily="34" charset="0"/>
              </a:rPr>
              <a:t>  IDENTIDAD</a:t>
            </a:r>
          </a:p>
          <a:p>
            <a:pPr lvl="0">
              <a:buFont typeface="Wingdings" pitchFamily="2" charset="2"/>
              <a:buChar char="§"/>
            </a:pPr>
            <a:r>
              <a:rPr lang="es-AR" sz="2000" b="1" i="1" dirty="0" smtClean="0">
                <a:solidFill>
                  <a:schemeClr val="bg1"/>
                </a:solidFill>
                <a:latin typeface="Tahoma" pitchFamily="34" charset="0"/>
                <a:ea typeface="Tahoma" pitchFamily="34" charset="0"/>
                <a:cs typeface="Tahoma" pitchFamily="34" charset="0"/>
              </a:rPr>
              <a:t> VALORES</a:t>
            </a:r>
          </a:p>
          <a:p>
            <a:pPr lvl="0">
              <a:buFont typeface="Wingdings" pitchFamily="2" charset="2"/>
              <a:buChar char="§"/>
            </a:pPr>
            <a:r>
              <a:rPr lang="es-AR" sz="2000" b="1" i="1" dirty="0" smtClean="0">
                <a:solidFill>
                  <a:schemeClr val="bg1"/>
                </a:solidFill>
                <a:latin typeface="Tahoma" pitchFamily="34" charset="0"/>
                <a:ea typeface="Tahoma" pitchFamily="34" charset="0"/>
                <a:cs typeface="Tahoma" pitchFamily="34" charset="0"/>
              </a:rPr>
              <a:t> INTERÉS EN LA  PARTICIPACIÓN DE LA  COMUNIDAD Y NECESIDAD DE QUE SE PRODUZCA EL CAMBIO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
          <p:cNvSpPr>
            <a:spLocks noChangeArrowheads="1"/>
          </p:cNvSpPr>
          <p:nvPr/>
        </p:nvSpPr>
        <p:spPr bwMode="auto">
          <a:xfrm>
            <a:off x="0" y="0"/>
            <a:ext cx="9144000" cy="461665"/>
          </a:xfrm>
          <a:prstGeom prst="rect">
            <a:avLst/>
          </a:prstGeom>
          <a:solidFill>
            <a:srgbClr val="000099"/>
          </a:solidFill>
          <a:ln w="28575">
            <a:solidFill>
              <a:schemeClr val="accent6">
                <a:lumMod val="75000"/>
              </a:schemeClr>
            </a:solidFill>
            <a:miter lim="800000"/>
            <a:headEnd/>
            <a:tailEnd/>
          </a:ln>
        </p:spPr>
        <p:txBody>
          <a:bodyPr wrap="square">
            <a:spAutoFit/>
          </a:bodyPr>
          <a:lstStyle/>
          <a:p>
            <a:pPr algn="ctr"/>
            <a:r>
              <a:rPr lang="es-AR" sz="2400" b="1" i="1" dirty="0" smtClean="0">
                <a:solidFill>
                  <a:schemeClr val="bg1"/>
                </a:solidFill>
                <a:latin typeface="Tahoma" pitchFamily="34" charset="0"/>
                <a:ea typeface="Tahoma" pitchFamily="34" charset="0"/>
                <a:cs typeface="Tahoma" pitchFamily="34" charset="0"/>
              </a:rPr>
              <a:t>REFLEXIONES FINALES</a:t>
            </a:r>
            <a:endParaRPr lang="es-AR" sz="2400" b="1" i="1" dirty="0">
              <a:solidFill>
                <a:schemeClr val="bg1"/>
              </a:solidFill>
              <a:latin typeface="Tahoma" pitchFamily="34" charset="0"/>
              <a:ea typeface="Tahoma" pitchFamily="34" charset="0"/>
              <a:cs typeface="Tahoma" pitchFamily="34" charset="0"/>
            </a:endParaRPr>
          </a:p>
        </p:txBody>
      </p:sp>
      <p:sp>
        <p:nvSpPr>
          <p:cNvPr id="18" name="17 Rectángulo redondeado"/>
          <p:cNvSpPr/>
          <p:nvPr/>
        </p:nvSpPr>
        <p:spPr>
          <a:xfrm>
            <a:off x="2771800" y="476672"/>
            <a:ext cx="3240360" cy="1872208"/>
          </a:xfrm>
          <a:prstGeom prst="roundRect">
            <a:avLst/>
          </a:prstGeom>
          <a:solidFill>
            <a:srgbClr val="FFC000"/>
          </a:solidFill>
          <a:ln w="57150">
            <a:solidFill>
              <a:schemeClr val="bg2">
                <a:lumMod val="50000"/>
              </a:schemeClr>
            </a:solidFill>
          </a:ln>
          <a:effectLst>
            <a:outerShdw blurRad="76200" dir="18900000" sy="23000" kx="-1200000" algn="bl" rotWithShape="0">
              <a:prstClr val="black">
                <a:alpha val="20000"/>
              </a:prstClr>
            </a:outerShdw>
          </a:effectLst>
          <a:scene3d>
            <a:camera prst="orthographicFront">
              <a:rot lat="0" lon="0" rev="0"/>
            </a:camera>
            <a:lightRig rig="threePt" dir="tl">
              <a:rot lat="0" lon="0" rev="0"/>
            </a:lightRig>
          </a:scene3d>
          <a:sp3d prstMaterial="metal">
            <a:bevelT w="10000" h="10000" prst="relaxedInset"/>
          </a:sp3d>
        </p:spPr>
        <p:style>
          <a:lnRef idx="1">
            <a:schemeClr val="accent3"/>
          </a:lnRef>
          <a:fillRef idx="3">
            <a:schemeClr val="accent3"/>
          </a:fillRef>
          <a:effectRef idx="2">
            <a:schemeClr val="accent3"/>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MEDIANTE UNA PLANIFICACIÓN QUE  RESPONDA    A   LOGRAR LA IMAGEN OBJETIVO    FUTURA  PROPUESTA</a:t>
            </a:r>
          </a:p>
        </p:txBody>
      </p:sp>
      <p:sp>
        <p:nvSpPr>
          <p:cNvPr id="19" name="18 Rectángulo redondeado"/>
          <p:cNvSpPr/>
          <p:nvPr/>
        </p:nvSpPr>
        <p:spPr>
          <a:xfrm>
            <a:off x="6263680" y="1484784"/>
            <a:ext cx="2700808" cy="1296144"/>
          </a:xfrm>
          <a:prstGeom prst="roundRect">
            <a:avLst/>
          </a:prstGeom>
          <a:solidFill>
            <a:srgbClr val="FFC000"/>
          </a:solidFill>
          <a:ln w="38100">
            <a:solidFill>
              <a:schemeClr val="bg2">
                <a:lumMod val="50000"/>
              </a:schemeClr>
            </a:solidFill>
          </a:ln>
          <a:effectLst>
            <a:outerShdw blurRad="76200" dir="18900000" sy="23000" kx="-1200000" algn="bl" rotWithShape="0">
              <a:prstClr val="black">
                <a:alpha val="20000"/>
              </a:prstClr>
            </a:outerShdw>
          </a:effectLst>
          <a:scene3d>
            <a:camera prst="obliqueTopLeft" fov="600000">
              <a:rot lat="0" lon="0" rev="0"/>
            </a:camera>
            <a:lightRig rig="balanced" dir="t">
              <a:rot lat="0" lon="0" rev="19200000"/>
            </a:lightRig>
          </a:scene3d>
          <a:sp3d contourW="12700" prstMaterial="matte">
            <a:bevelT w="60000" h="50800" prst="relaxedInset"/>
            <a:contourClr>
              <a:schemeClr val="dk1">
                <a:shade val="60000"/>
                <a:satMod val="110000"/>
              </a:schemeClr>
            </a:contourClr>
          </a:sp3d>
        </p:spPr>
        <p:style>
          <a:lnRef idx="0">
            <a:schemeClr val="dk1"/>
          </a:lnRef>
          <a:fillRef idx="3">
            <a:schemeClr val="dk1"/>
          </a:fillRef>
          <a:effectRef idx="3">
            <a:schemeClr val="dk1"/>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PRIORIZANDO ACCIONES : CORTO, MEDIANO Y LARGO PLAZO </a:t>
            </a:r>
          </a:p>
        </p:txBody>
      </p:sp>
      <p:sp>
        <p:nvSpPr>
          <p:cNvPr id="22" name="21 Rectángulo redondeado"/>
          <p:cNvSpPr/>
          <p:nvPr/>
        </p:nvSpPr>
        <p:spPr>
          <a:xfrm>
            <a:off x="0" y="4653136"/>
            <a:ext cx="2304256" cy="914400"/>
          </a:xfrm>
          <a:prstGeom prst="roundRect">
            <a:avLst/>
          </a:prstGeom>
          <a:solidFill>
            <a:srgbClr val="002060"/>
          </a:solidFill>
          <a:effectLst>
            <a:outerShdw blurRad="76200" dist="50800" dir="5400000" rotWithShape="0">
              <a:srgbClr val="4E3B30">
                <a:alpha val="60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s-AR" sz="2400" b="1" dirty="0" smtClean="0">
                <a:solidFill>
                  <a:schemeClr val="bg1"/>
                </a:solidFill>
                <a:latin typeface="Tahoma" pitchFamily="34" charset="0"/>
                <a:ea typeface="Tahoma" pitchFamily="34" charset="0"/>
                <a:cs typeface="Tahoma" pitchFamily="34" charset="0"/>
              </a:rPr>
              <a:t>COMUNIDAD</a:t>
            </a:r>
            <a:endParaRPr lang="es-AR" sz="2400" b="1" dirty="0">
              <a:solidFill>
                <a:schemeClr val="bg1"/>
              </a:solidFill>
              <a:latin typeface="Tahoma" pitchFamily="34" charset="0"/>
              <a:ea typeface="Tahoma" pitchFamily="34" charset="0"/>
              <a:cs typeface="Tahoma" pitchFamily="34" charset="0"/>
            </a:endParaRPr>
          </a:p>
        </p:txBody>
      </p:sp>
      <p:sp>
        <p:nvSpPr>
          <p:cNvPr id="23" name="22 Rectángulo redondeado"/>
          <p:cNvSpPr/>
          <p:nvPr/>
        </p:nvSpPr>
        <p:spPr>
          <a:xfrm>
            <a:off x="2915816" y="4509120"/>
            <a:ext cx="2808312" cy="1124744"/>
          </a:xfrm>
          <a:prstGeom prst="roundRect">
            <a:avLst/>
          </a:prstGeom>
          <a:solidFill>
            <a:srgbClr val="002060"/>
          </a:solidFill>
          <a:effectLst>
            <a:outerShdw blurRad="152400" dist="317500" dir="5400000" sx="90000" sy="-19000" rotWithShape="0">
              <a:prstClr val="black">
                <a:alpha val="15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s-AR" sz="2400" b="1" dirty="0" smtClean="0">
                <a:solidFill>
                  <a:schemeClr val="bg1"/>
                </a:solidFill>
                <a:latin typeface="Tahoma" pitchFamily="34" charset="0"/>
                <a:ea typeface="Tahoma" pitchFamily="34" charset="0"/>
                <a:cs typeface="Tahoma" pitchFamily="34" charset="0"/>
              </a:rPr>
              <a:t>ORGANISMOS INVOLUCRADOS</a:t>
            </a:r>
            <a:endParaRPr lang="es-AR" sz="2400" b="1" dirty="0">
              <a:solidFill>
                <a:schemeClr val="bg1"/>
              </a:solidFill>
              <a:latin typeface="Tahoma" pitchFamily="34" charset="0"/>
              <a:ea typeface="Tahoma" pitchFamily="34" charset="0"/>
              <a:cs typeface="Tahoma" pitchFamily="34" charset="0"/>
            </a:endParaRPr>
          </a:p>
        </p:txBody>
      </p:sp>
      <p:sp>
        <p:nvSpPr>
          <p:cNvPr id="25" name="24 Rectángulo"/>
          <p:cNvSpPr/>
          <p:nvPr/>
        </p:nvSpPr>
        <p:spPr>
          <a:xfrm>
            <a:off x="6228184" y="3501008"/>
            <a:ext cx="2448272" cy="830997"/>
          </a:xfrm>
          <a:prstGeom prst="rect">
            <a:avLst/>
          </a:prstGeom>
        </p:spPr>
        <p:txBody>
          <a:bodyPr wrap="square">
            <a:spAutoFit/>
          </a:bodyPr>
          <a:lstStyle/>
          <a:p>
            <a:r>
              <a:rPr lang="es-AR" sz="2400" b="1" i="1" dirty="0" smtClean="0">
                <a:latin typeface="Tahoma" pitchFamily="34" charset="0"/>
                <a:ea typeface="Tahoma" pitchFamily="34" charset="0"/>
                <a:cs typeface="Tahoma" pitchFamily="34" charset="0"/>
              </a:rPr>
              <a:t>TRABAJO </a:t>
            </a:r>
          </a:p>
          <a:p>
            <a:r>
              <a:rPr lang="es-AR" sz="2400" b="1" i="1" dirty="0" smtClean="0">
                <a:latin typeface="Tahoma" pitchFamily="34" charset="0"/>
                <a:ea typeface="Tahoma" pitchFamily="34" charset="0"/>
                <a:cs typeface="Tahoma" pitchFamily="34" charset="0"/>
              </a:rPr>
              <a:t>CONJUNTO</a:t>
            </a:r>
            <a:endParaRPr lang="es-AR" sz="2400" b="1" i="1" dirty="0">
              <a:latin typeface="Tahoma" pitchFamily="34" charset="0"/>
              <a:ea typeface="Tahoma" pitchFamily="34" charset="0"/>
              <a:cs typeface="Tahoma" pitchFamily="34" charset="0"/>
            </a:endParaRPr>
          </a:p>
        </p:txBody>
      </p:sp>
      <p:sp>
        <p:nvSpPr>
          <p:cNvPr id="26" name="25 Más"/>
          <p:cNvSpPr/>
          <p:nvPr/>
        </p:nvSpPr>
        <p:spPr>
          <a:xfrm>
            <a:off x="2195736" y="4725144"/>
            <a:ext cx="720080" cy="72008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Más"/>
          <p:cNvSpPr/>
          <p:nvPr/>
        </p:nvSpPr>
        <p:spPr>
          <a:xfrm>
            <a:off x="5652120" y="4653136"/>
            <a:ext cx="720080" cy="72008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Igual que"/>
          <p:cNvSpPr/>
          <p:nvPr/>
        </p:nvSpPr>
        <p:spPr>
          <a:xfrm>
            <a:off x="2267744" y="5877272"/>
            <a:ext cx="648072" cy="653752"/>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29" name="28 Rectángulo redondeado"/>
          <p:cNvSpPr/>
          <p:nvPr/>
        </p:nvSpPr>
        <p:spPr>
          <a:xfrm>
            <a:off x="2987824" y="5805264"/>
            <a:ext cx="2448272" cy="1052736"/>
          </a:xfrm>
          <a:prstGeom prst="roundRect">
            <a:avLst/>
          </a:prstGeom>
          <a:solidFill>
            <a:srgbClr val="CCCC00"/>
          </a:solidFill>
          <a:ln w="38100">
            <a:solidFill>
              <a:schemeClr val="accent5">
                <a:lumMod val="75000"/>
              </a:schemeClr>
            </a:solidFill>
          </a:ln>
          <a:effectLst>
            <a:outerShdw blurRad="76200" dir="18900000" sy="23000" kx="-1200000" algn="bl" rotWithShape="0">
              <a:prstClr val="black">
                <a:alpha val="20000"/>
              </a:prstClr>
            </a:outerShdw>
          </a:effectLst>
          <a:scene3d>
            <a:camera prst="obliqueTopRight"/>
            <a:lightRig rig="balanced" dir="t">
              <a:rot lat="0" lon="0" rev="19200000"/>
            </a:lightRig>
          </a:scene3d>
          <a:sp3d contourW="12700" prstMaterial="matte">
            <a:bevelT w="60000" h="50800" prst="artDeco"/>
            <a:contourClr>
              <a:schemeClr val="accent4">
                <a:shade val="60000"/>
                <a:satMod val="110000"/>
              </a:schemeClr>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AR" sz="2400" b="1" dirty="0" smtClean="0">
                <a:solidFill>
                  <a:schemeClr val="tx1"/>
                </a:solidFill>
                <a:latin typeface="Tahoma" pitchFamily="34" charset="0"/>
                <a:ea typeface="Tahoma" pitchFamily="34" charset="0"/>
                <a:cs typeface="Tahoma" pitchFamily="34" charset="0"/>
              </a:rPr>
              <a:t>GESTIÓN</a:t>
            </a:r>
            <a:endParaRPr lang="es-AR" sz="2400" b="1" dirty="0">
              <a:solidFill>
                <a:schemeClr val="tx1"/>
              </a:solidFill>
              <a:latin typeface="Tahoma" pitchFamily="34" charset="0"/>
              <a:ea typeface="Tahoma" pitchFamily="34" charset="0"/>
              <a:cs typeface="Tahoma" pitchFamily="34" charset="0"/>
            </a:endParaRPr>
          </a:p>
        </p:txBody>
      </p:sp>
      <p:cxnSp>
        <p:nvCxnSpPr>
          <p:cNvPr id="31" name="30 Conector recto de flecha"/>
          <p:cNvCxnSpPr/>
          <p:nvPr/>
        </p:nvCxnSpPr>
        <p:spPr>
          <a:xfrm rot="5400000" flipH="1" flipV="1">
            <a:off x="4140746" y="2564110"/>
            <a:ext cx="432048" cy="1588"/>
          </a:xfrm>
          <a:prstGeom prst="straightConnector1">
            <a:avLst/>
          </a:prstGeom>
          <a:ln w="381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6" name="35 Conector recto de flecha"/>
          <p:cNvCxnSpPr/>
          <p:nvPr/>
        </p:nvCxnSpPr>
        <p:spPr>
          <a:xfrm rot="10800000">
            <a:off x="2483768" y="2348880"/>
            <a:ext cx="504056" cy="289620"/>
          </a:xfrm>
          <a:prstGeom prst="straightConnector1">
            <a:avLst/>
          </a:prstGeom>
          <a:ln w="38100">
            <a:solidFill>
              <a:srgbClr val="FF0000"/>
            </a:solidFill>
            <a:tailEnd type="arrow"/>
          </a:ln>
        </p:spPr>
        <p:style>
          <a:lnRef idx="2">
            <a:schemeClr val="accent6"/>
          </a:lnRef>
          <a:fillRef idx="0">
            <a:schemeClr val="accent6"/>
          </a:fillRef>
          <a:effectRef idx="1">
            <a:schemeClr val="accent6"/>
          </a:effectRef>
          <a:fontRef idx="minor">
            <a:schemeClr val="tx1"/>
          </a:fontRef>
        </p:style>
      </p:cxnSp>
      <p:cxnSp>
        <p:nvCxnSpPr>
          <p:cNvPr id="37" name="36 Conector recto de flecha"/>
          <p:cNvCxnSpPr/>
          <p:nvPr/>
        </p:nvCxnSpPr>
        <p:spPr>
          <a:xfrm flipV="1">
            <a:off x="5796136" y="2420888"/>
            <a:ext cx="432048" cy="14401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7" name="16 Rectángulo redondeado"/>
          <p:cNvSpPr/>
          <p:nvPr/>
        </p:nvSpPr>
        <p:spPr>
          <a:xfrm>
            <a:off x="0" y="1268760"/>
            <a:ext cx="2555776" cy="1656184"/>
          </a:xfrm>
          <a:prstGeom prst="roundRect">
            <a:avLst/>
          </a:prstGeom>
          <a:solidFill>
            <a:srgbClr val="FFC000"/>
          </a:solidFill>
          <a:ln w="57150">
            <a:solidFill>
              <a:schemeClr val="bg2">
                <a:lumMod val="50000"/>
              </a:schemeClr>
            </a:solidFill>
          </a:ln>
          <a:effectLst>
            <a:outerShdw blurRad="76200" dir="18900000" sy="23000" kx="-1200000" algn="bl" rotWithShape="0">
              <a:prstClr val="black">
                <a:alpha val="20000"/>
              </a:prstClr>
            </a:outerShdw>
          </a:effectLst>
          <a:scene3d>
            <a:camera prst="obliqueTopLeft" fov="600000">
              <a:rot lat="0" lon="0" rev="0"/>
            </a:camera>
            <a:lightRig rig="balanced" dir="t">
              <a:rot lat="0" lon="0" rev="19200000"/>
            </a:lightRig>
          </a:scene3d>
          <a:sp3d contourW="12700" prstMaterial="matte">
            <a:bevelT w="60000" h="50800" prst="relaxedInset"/>
            <a:contourClr>
              <a:schemeClr val="accent5">
                <a:shade val="60000"/>
                <a:satMod val="110000"/>
              </a:schemeClr>
            </a:contourClr>
          </a:sp3d>
        </p:spPr>
        <p:style>
          <a:lnRef idx="0">
            <a:schemeClr val="accent5"/>
          </a:lnRef>
          <a:fillRef idx="3">
            <a:schemeClr val="accent5"/>
          </a:fillRef>
          <a:effectRef idx="3">
            <a:schemeClr val="accent5"/>
          </a:effectRef>
          <a:fontRef idx="minor">
            <a:schemeClr val="lt1"/>
          </a:fontRef>
        </p:style>
        <p:txBody>
          <a:bodyPr rtlCol="0" anchor="ctr"/>
          <a:lstStyle/>
          <a:p>
            <a:r>
              <a:rPr lang="es-AR" sz="2000" b="1" i="1" dirty="0" smtClean="0">
                <a:solidFill>
                  <a:schemeClr val="tx1"/>
                </a:solidFill>
                <a:latin typeface="Tahoma" pitchFamily="34" charset="0"/>
                <a:ea typeface="Tahoma" pitchFamily="34" charset="0"/>
                <a:cs typeface="Tahoma" pitchFamily="34" charset="0"/>
              </a:rPr>
              <a:t>PUEDE ARTICULAR  LO LOGRADO Y LO QUE SE DEBERÍA REALIZAR</a:t>
            </a:r>
          </a:p>
        </p:txBody>
      </p:sp>
      <p:sp>
        <p:nvSpPr>
          <p:cNvPr id="30" name="29 Rectángulo redondeado"/>
          <p:cNvSpPr/>
          <p:nvPr/>
        </p:nvSpPr>
        <p:spPr>
          <a:xfrm>
            <a:off x="6335688" y="4581128"/>
            <a:ext cx="2808312" cy="1124744"/>
          </a:xfrm>
          <a:prstGeom prst="roundRect">
            <a:avLst/>
          </a:prstGeom>
          <a:solidFill>
            <a:srgbClr val="002060"/>
          </a:solidFill>
          <a:effectLst>
            <a:outerShdw blurRad="76200" dist="50800" dir="5400000" rotWithShape="0">
              <a:srgbClr val="4E3B30">
                <a:alpha val="60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s-AR" sz="2400" b="1" dirty="0" smtClean="0">
                <a:solidFill>
                  <a:schemeClr val="bg1"/>
                </a:solidFill>
                <a:latin typeface="Tahoma" pitchFamily="34" charset="0"/>
                <a:ea typeface="Tahoma" pitchFamily="34" charset="0"/>
                <a:cs typeface="Tahoma" pitchFamily="34" charset="0"/>
              </a:rPr>
              <a:t>SECTORES POLÍTICOS</a:t>
            </a:r>
          </a:p>
          <a:p>
            <a:pPr algn="ctr"/>
            <a:r>
              <a:rPr lang="es-AR" sz="2400" b="1" dirty="0" smtClean="0">
                <a:solidFill>
                  <a:schemeClr val="bg1"/>
                </a:solidFill>
                <a:latin typeface="Tahoma" pitchFamily="34" charset="0"/>
                <a:ea typeface="Tahoma" pitchFamily="34" charset="0"/>
                <a:cs typeface="Tahoma" pitchFamily="34" charset="0"/>
              </a:rPr>
              <a:t>(de decisión)</a:t>
            </a:r>
            <a:endParaRPr lang="es-AR" sz="2400" b="1" dirty="0">
              <a:solidFill>
                <a:schemeClr val="bg1"/>
              </a:solidFill>
              <a:latin typeface="Tahoma" pitchFamily="34" charset="0"/>
              <a:ea typeface="Tahoma" pitchFamily="34" charset="0"/>
              <a:cs typeface="Tahoma" pitchFamily="34" charset="0"/>
            </a:endParaRPr>
          </a:p>
        </p:txBody>
      </p:sp>
      <p:sp>
        <p:nvSpPr>
          <p:cNvPr id="32" name="31 Cheurón"/>
          <p:cNvSpPr/>
          <p:nvPr/>
        </p:nvSpPr>
        <p:spPr>
          <a:xfrm rot="5400000">
            <a:off x="4143372" y="4143380"/>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35" name="34 Rectángulo redondeado"/>
          <p:cNvSpPr/>
          <p:nvPr/>
        </p:nvSpPr>
        <p:spPr>
          <a:xfrm>
            <a:off x="2771800" y="2780928"/>
            <a:ext cx="3240360" cy="1490464"/>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i="1" dirty="0" smtClean="0">
                <a:solidFill>
                  <a:schemeClr val="tx1"/>
                </a:solidFill>
                <a:latin typeface="Tahoma" pitchFamily="34" charset="0"/>
                <a:ea typeface="Tahoma" pitchFamily="34" charset="0"/>
                <a:cs typeface="Tahoma" pitchFamily="34" charset="0"/>
              </a:rPr>
              <a:t>EL ORDENAMIENTO</a:t>
            </a:r>
          </a:p>
          <a:p>
            <a:pPr algn="ctr"/>
            <a:r>
              <a:rPr lang="es-AR" sz="2400" b="1" i="1" dirty="0" smtClean="0">
                <a:solidFill>
                  <a:schemeClr val="tx1"/>
                </a:solidFill>
                <a:latin typeface="Tahoma" pitchFamily="34" charset="0"/>
                <a:ea typeface="Tahoma" pitchFamily="34" charset="0"/>
                <a:cs typeface="Tahoma" pitchFamily="34" charset="0"/>
              </a:rPr>
              <a:t>TERRITORIAL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Detalles de villa miserias"/>
          <p:cNvPicPr>
            <a:picLocks noChangeAspect="1" noChangeArrowheads="1"/>
          </p:cNvPicPr>
          <p:nvPr/>
        </p:nvPicPr>
        <p:blipFill>
          <a:blip r:embed="rId2" cstate="print">
            <a:lum bright="-30000" contrast="-40000"/>
          </a:blip>
          <a:srcRect/>
          <a:stretch>
            <a:fillRect/>
          </a:stretch>
        </p:blipFill>
        <p:spPr bwMode="auto">
          <a:xfrm>
            <a:off x="0" y="69675"/>
            <a:ext cx="9144000" cy="6788325"/>
          </a:xfrm>
          <a:prstGeom prst="rect">
            <a:avLst/>
          </a:prstGeom>
          <a:ln>
            <a:noFill/>
          </a:ln>
          <a:effectLst>
            <a:softEdge rad="112500"/>
          </a:effectLst>
        </p:spPr>
      </p:pic>
      <p:sp>
        <p:nvSpPr>
          <p:cNvPr id="5" name="4 Rectángulo"/>
          <p:cNvSpPr/>
          <p:nvPr/>
        </p:nvSpPr>
        <p:spPr>
          <a:xfrm>
            <a:off x="3131840" y="1196752"/>
            <a:ext cx="5328592" cy="3970318"/>
          </a:xfrm>
          <a:prstGeom prst="rect">
            <a:avLst/>
          </a:prstGeom>
        </p:spPr>
        <p:txBody>
          <a:bodyPr wrap="square">
            <a:spAutoFit/>
          </a:bodyPr>
          <a:lstStyle/>
          <a:p>
            <a:pPr algn="ctr"/>
            <a:r>
              <a:rPr lang="es-AR" sz="2800" b="1" i="1" dirty="0" smtClean="0">
                <a:solidFill>
                  <a:srgbClr val="FFFF00"/>
                </a:solidFill>
                <a:latin typeface="Tahoma" pitchFamily="34" charset="0"/>
                <a:ea typeface="Tahoma" pitchFamily="34" charset="0"/>
                <a:cs typeface="Tahoma" pitchFamily="34" charset="0"/>
              </a:rPr>
              <a:t>“Pocas pero </a:t>
            </a:r>
          </a:p>
          <a:p>
            <a:pPr algn="ctr"/>
            <a:r>
              <a:rPr lang="es-AR" sz="2800" b="1" i="1" dirty="0" smtClean="0">
                <a:solidFill>
                  <a:srgbClr val="FFFF00"/>
                </a:solidFill>
                <a:latin typeface="Tahoma" pitchFamily="34" charset="0"/>
                <a:ea typeface="Tahoma" pitchFamily="34" charset="0"/>
                <a:cs typeface="Tahoma" pitchFamily="34" charset="0"/>
              </a:rPr>
              <a:t>buenas ideas</a:t>
            </a:r>
          </a:p>
          <a:p>
            <a:pPr algn="ctr"/>
            <a:r>
              <a:rPr lang="es-AR" sz="2800" b="1" i="1" dirty="0" smtClean="0">
                <a:solidFill>
                  <a:srgbClr val="FFFF00"/>
                </a:solidFill>
                <a:latin typeface="Tahoma" pitchFamily="34" charset="0"/>
                <a:ea typeface="Tahoma" pitchFamily="34" charset="0"/>
                <a:cs typeface="Tahoma" pitchFamily="34" charset="0"/>
              </a:rPr>
              <a:t>relevantes  son</a:t>
            </a:r>
          </a:p>
          <a:p>
            <a:pPr algn="ctr"/>
            <a:r>
              <a:rPr lang="es-AR" sz="2800" b="1" i="1" dirty="0" smtClean="0">
                <a:solidFill>
                  <a:srgbClr val="FFFF00"/>
                </a:solidFill>
                <a:latin typeface="Tahoma" pitchFamily="34" charset="0"/>
                <a:ea typeface="Tahoma" pitchFamily="34" charset="0"/>
                <a:cs typeface="Tahoma" pitchFamily="34" charset="0"/>
              </a:rPr>
              <a:t>necesarias….para generar</a:t>
            </a:r>
          </a:p>
          <a:p>
            <a:pPr algn="ctr"/>
            <a:r>
              <a:rPr lang="es-AR" sz="2800" b="1" i="1" dirty="0" smtClean="0">
                <a:solidFill>
                  <a:srgbClr val="FFFF00"/>
                </a:solidFill>
                <a:latin typeface="Tahoma" pitchFamily="34" charset="0"/>
                <a:ea typeface="Tahoma" pitchFamily="34" charset="0"/>
                <a:cs typeface="Tahoma" pitchFamily="34" charset="0"/>
              </a:rPr>
              <a:t>las más adecuadas</a:t>
            </a:r>
          </a:p>
          <a:p>
            <a:pPr algn="ctr"/>
            <a:r>
              <a:rPr lang="es-AR" sz="2800" b="1" i="1" dirty="0" smtClean="0">
                <a:solidFill>
                  <a:srgbClr val="FFFF00"/>
                </a:solidFill>
                <a:latin typeface="Tahoma" pitchFamily="34" charset="0"/>
                <a:ea typeface="Tahoma" pitchFamily="34" charset="0"/>
                <a:cs typeface="Tahoma" pitchFamily="34" charset="0"/>
              </a:rPr>
              <a:t>Transformaciones</a:t>
            </a:r>
          </a:p>
          <a:p>
            <a:pPr algn="ctr"/>
            <a:r>
              <a:rPr lang="es-AR" sz="2800" b="1" i="1" dirty="0" smtClean="0">
                <a:solidFill>
                  <a:srgbClr val="FFFF00"/>
                </a:solidFill>
                <a:latin typeface="Tahoma" pitchFamily="34" charset="0"/>
                <a:ea typeface="Tahoma" pitchFamily="34" charset="0"/>
                <a:cs typeface="Tahoma" pitchFamily="34" charset="0"/>
              </a:rPr>
              <a:t>Territoriales”</a:t>
            </a:r>
          </a:p>
          <a:p>
            <a:pPr algn="ctr"/>
            <a:endParaRPr lang="es-AR" sz="2800" b="1" i="1" dirty="0" smtClean="0">
              <a:solidFill>
                <a:srgbClr val="FFFF00"/>
              </a:solidFill>
              <a:latin typeface="Tahoma" pitchFamily="34" charset="0"/>
              <a:ea typeface="Tahoma" pitchFamily="34" charset="0"/>
              <a:cs typeface="Tahoma" pitchFamily="34" charset="0"/>
            </a:endParaRPr>
          </a:p>
          <a:p>
            <a:pPr algn="ctr"/>
            <a:r>
              <a:rPr lang="es-AR" sz="2800" b="1" i="1" dirty="0" smtClean="0">
                <a:solidFill>
                  <a:srgbClr val="FFFF00"/>
                </a:solidFill>
                <a:latin typeface="Tahoma" pitchFamily="34" charset="0"/>
                <a:ea typeface="Tahoma" pitchFamily="34" charset="0"/>
                <a:cs typeface="Tahoma" pitchFamily="34" charset="0"/>
              </a:rPr>
              <a:t>Lockwood-Sheridian, 2002</a:t>
            </a:r>
            <a:r>
              <a:rPr lang="es-AR" sz="2800" dirty="0" smtClean="0">
                <a:solidFill>
                  <a:srgbClr val="FFFF00"/>
                </a:solidFill>
                <a:latin typeface="Tahoma" pitchFamily="34" charset="0"/>
                <a:ea typeface="Tahoma" pitchFamily="34" charset="0"/>
                <a:cs typeface="Tahoma" pitchFamily="34" charset="0"/>
              </a:rPr>
              <a:t> </a:t>
            </a:r>
            <a:endParaRPr lang="es-ES" sz="2800" dirty="0">
              <a:solidFill>
                <a:srgbClr val="FFFF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Lamina de ubicasión11"/>
          <p:cNvPicPr>
            <a:picLocks noChangeAspect="1" noChangeArrowheads="1"/>
          </p:cNvPicPr>
          <p:nvPr/>
        </p:nvPicPr>
        <p:blipFill>
          <a:blip r:embed="rId2" cstate="print"/>
          <a:srcRect/>
          <a:stretch>
            <a:fillRect/>
          </a:stretch>
        </p:blipFill>
        <p:spPr bwMode="auto">
          <a:xfrm>
            <a:off x="43092" y="0"/>
            <a:ext cx="9100908" cy="6858000"/>
          </a:xfrm>
          <a:prstGeom prst="rect">
            <a:avLst/>
          </a:prstGeom>
          <a:ln>
            <a:noFill/>
          </a:ln>
          <a:effectLst>
            <a:softEdge rad="112500"/>
          </a:effectLst>
        </p:spPr>
      </p:pic>
      <p:sp>
        <p:nvSpPr>
          <p:cNvPr id="17415" name="Rectangle 7"/>
          <p:cNvSpPr>
            <a:spLocks noChangeArrowheads="1"/>
          </p:cNvSpPr>
          <p:nvPr/>
        </p:nvSpPr>
        <p:spPr bwMode="auto">
          <a:xfrm>
            <a:off x="3635896" y="3140968"/>
            <a:ext cx="4235450" cy="641350"/>
          </a:xfrm>
          <a:prstGeom prst="rect">
            <a:avLst/>
          </a:prstGeom>
          <a:noFill/>
          <a:ln w="9525">
            <a:noFill/>
            <a:miter lim="800000"/>
            <a:headEnd/>
            <a:tailEnd/>
          </a:ln>
          <a:effectLst/>
        </p:spPr>
        <p:txBody>
          <a:bodyPr wrap="none">
            <a:spAutoFit/>
          </a:bodyPr>
          <a:lstStyle/>
          <a:p>
            <a:r>
              <a:rPr lang="es-AR" sz="3600" b="1" i="1" dirty="0">
                <a:solidFill>
                  <a:srgbClr val="FFFF00"/>
                </a:solidFill>
                <a:latin typeface="Times New Roman" pitchFamily="18" charset="0"/>
              </a:rPr>
              <a:t>MUCHAS GRACIAS</a:t>
            </a:r>
            <a:endParaRPr lang="es-ES" sz="3600" b="1" i="1" dirty="0">
              <a:solidFill>
                <a:srgbClr val="FFFF00"/>
              </a:solidFill>
              <a:latin typeface="Times New Roman" pitchFamily="18" charset="0"/>
            </a:endParaRPr>
          </a:p>
        </p:txBody>
      </p:sp>
      <p:sp>
        <p:nvSpPr>
          <p:cNvPr id="17416" name="Rectangle 8"/>
          <p:cNvSpPr>
            <a:spLocks noChangeArrowheads="1"/>
          </p:cNvSpPr>
          <p:nvPr/>
        </p:nvSpPr>
        <p:spPr bwMode="auto">
          <a:xfrm>
            <a:off x="611188" y="692150"/>
            <a:ext cx="4572000" cy="369332"/>
          </a:xfrm>
          <a:prstGeom prst="rect">
            <a:avLst/>
          </a:prstGeom>
          <a:noFill/>
          <a:ln w="9525">
            <a:noFill/>
            <a:miter lim="800000"/>
            <a:headEnd/>
            <a:tailEnd/>
          </a:ln>
          <a:effectLst/>
        </p:spPr>
        <p:txBody>
          <a:bodyPr>
            <a:spAutoFit/>
          </a:bodyPr>
          <a:lstStyle/>
          <a:p>
            <a:pPr algn="ctr"/>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a:xfrm>
            <a:off x="0" y="1844824"/>
            <a:ext cx="5508104" cy="3133073"/>
          </a:xfrm>
          <a:prstGeom prst="rect">
            <a:avLst/>
          </a:prstGeom>
        </p:spPr>
      </p:pic>
      <p:pic>
        <p:nvPicPr>
          <p:cNvPr id="5" name="Picture 4" descr="slide21"/>
          <p:cNvPicPr>
            <a:picLocks noChangeAspect="1" noChangeArrowheads="1"/>
          </p:cNvPicPr>
          <p:nvPr/>
        </p:nvPicPr>
        <p:blipFill>
          <a:blip r:embed="rId3" cstate="print"/>
          <a:srcRect/>
          <a:stretch>
            <a:fillRect/>
          </a:stretch>
        </p:blipFill>
        <p:spPr bwMode="auto">
          <a:xfrm>
            <a:off x="4355976" y="1980880"/>
            <a:ext cx="4788024" cy="5230550"/>
          </a:xfrm>
          <a:prstGeom prst="rect">
            <a:avLst/>
          </a:prstGeom>
          <a:noFill/>
          <a:ln w="9525">
            <a:noFill/>
            <a:miter lim="800000"/>
            <a:headEnd/>
            <a:tailEnd/>
          </a:ln>
        </p:spPr>
      </p:pic>
      <p:pic>
        <p:nvPicPr>
          <p:cNvPr id="4" name="3 Imagen"/>
          <p:cNvPicPr/>
          <p:nvPr/>
        </p:nvPicPr>
        <p:blipFill>
          <a:blip r:embed="rId4" cstate="print"/>
          <a:srcRect/>
          <a:stretch>
            <a:fillRect/>
          </a:stretch>
        </p:blipFill>
        <p:spPr bwMode="auto">
          <a:xfrm>
            <a:off x="5436096" y="2060848"/>
            <a:ext cx="3707904" cy="2880320"/>
          </a:xfrm>
          <a:prstGeom prst="rect">
            <a:avLst/>
          </a:prstGeom>
          <a:noFill/>
          <a:ln w="9525">
            <a:noFill/>
            <a:miter lim="800000"/>
            <a:headEnd/>
            <a:tailEnd/>
          </a:ln>
          <a:effectLst/>
        </p:spPr>
      </p:pic>
      <p:pic>
        <p:nvPicPr>
          <p:cNvPr id="6" name="5 Imagen" descr="010"/>
          <p:cNvPicPr/>
          <p:nvPr/>
        </p:nvPicPr>
        <p:blipFill>
          <a:blip r:embed="rId5" cstate="print"/>
          <a:srcRect/>
          <a:stretch>
            <a:fillRect/>
          </a:stretch>
        </p:blipFill>
        <p:spPr bwMode="auto">
          <a:xfrm>
            <a:off x="0" y="3861048"/>
            <a:ext cx="2680395" cy="2996952"/>
          </a:xfrm>
          <a:prstGeom prst="rect">
            <a:avLst/>
          </a:prstGeom>
          <a:noFill/>
        </p:spPr>
      </p:pic>
      <p:pic>
        <p:nvPicPr>
          <p:cNvPr id="7" name="6 Imagen"/>
          <p:cNvPicPr/>
          <p:nvPr/>
        </p:nvPicPr>
        <p:blipFill>
          <a:blip r:embed="rId6" cstate="print"/>
          <a:srcRect/>
          <a:stretch>
            <a:fillRect/>
          </a:stretch>
        </p:blipFill>
        <p:spPr bwMode="auto">
          <a:xfrm>
            <a:off x="2411760" y="4149080"/>
            <a:ext cx="2232248" cy="2708920"/>
          </a:xfrm>
          <a:prstGeom prst="rect">
            <a:avLst/>
          </a:prstGeom>
          <a:noFill/>
          <a:ln w="9525">
            <a:noFill/>
            <a:miter lim="800000"/>
            <a:headEnd/>
            <a:tailEnd/>
          </a:ln>
          <a:effectLst/>
        </p:spPr>
      </p:pic>
      <p:sp>
        <p:nvSpPr>
          <p:cNvPr id="2" name="1 Rectángulo redondeado"/>
          <p:cNvSpPr/>
          <p:nvPr/>
        </p:nvSpPr>
        <p:spPr>
          <a:xfrm>
            <a:off x="179512" y="0"/>
            <a:ext cx="8568952" cy="1988840"/>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AR" sz="4800" b="1" dirty="0" smtClean="0"/>
          </a:p>
          <a:p>
            <a:pPr algn="just"/>
            <a:endParaRPr lang="es-AR" sz="4800" b="1" dirty="0" smtClean="0"/>
          </a:p>
          <a:p>
            <a:pPr algn="just"/>
            <a:endParaRPr lang="es-AR" sz="4800" b="1" dirty="0" smtClean="0"/>
          </a:p>
          <a:p>
            <a:pPr algn="just"/>
            <a:r>
              <a:rPr lang="es-AR" sz="2400" b="1" dirty="0" smtClean="0"/>
              <a:t>¿ES ORDENAR EL TERRITORIO EN ZONAS DE ALTA VULNERABILIDAD?......................</a:t>
            </a:r>
          </a:p>
          <a:p>
            <a:pPr algn="just"/>
            <a:endParaRPr lang="es-AR" sz="4800" b="1" dirty="0" smtClean="0"/>
          </a:p>
          <a:p>
            <a:pPr algn="just"/>
            <a:endParaRPr lang="es-AR" sz="4800" b="1" dirty="0" smtClean="0"/>
          </a:p>
          <a:p>
            <a:pPr algn="just"/>
            <a:endParaRPr lang="es-AR" sz="48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0" y="0"/>
            <a:ext cx="827584" cy="6597352"/>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b="1" dirty="0" smtClean="0"/>
          </a:p>
          <a:p>
            <a:pPr algn="ctr"/>
            <a:r>
              <a:rPr lang="es-AR" sz="1400" b="1" dirty="0" smtClean="0"/>
              <a:t>L</a:t>
            </a:r>
          </a:p>
          <a:p>
            <a:pPr algn="ctr"/>
            <a:r>
              <a:rPr lang="es-AR" sz="1400" b="1" dirty="0" smtClean="0"/>
              <a:t>A</a:t>
            </a:r>
          </a:p>
          <a:p>
            <a:pPr algn="ctr"/>
            <a:r>
              <a:rPr lang="es-AR" sz="1400" b="1" dirty="0"/>
              <a:t> </a:t>
            </a:r>
            <a:endParaRPr lang="es-AR" sz="1400" b="1" dirty="0" smtClean="0"/>
          </a:p>
          <a:p>
            <a:pPr algn="ctr"/>
            <a:r>
              <a:rPr lang="es-AR" sz="1400" b="1" dirty="0" smtClean="0"/>
              <a:t>O</a:t>
            </a:r>
          </a:p>
          <a:p>
            <a:pPr algn="ctr"/>
            <a:r>
              <a:rPr lang="es-AR" sz="1400" b="1" dirty="0" smtClean="0"/>
              <a:t>R</a:t>
            </a:r>
          </a:p>
          <a:p>
            <a:pPr algn="ctr"/>
            <a:r>
              <a:rPr lang="es-AR" sz="1400" b="1" dirty="0" smtClean="0"/>
              <a:t>D</a:t>
            </a:r>
          </a:p>
          <a:p>
            <a:pPr algn="ctr"/>
            <a:r>
              <a:rPr lang="es-AR" sz="1400" b="1" dirty="0" smtClean="0"/>
              <a:t>E</a:t>
            </a:r>
          </a:p>
          <a:p>
            <a:pPr algn="ctr"/>
            <a:r>
              <a:rPr lang="es-AR" sz="1400" b="1" dirty="0" smtClean="0"/>
              <a:t>N</a:t>
            </a:r>
          </a:p>
          <a:p>
            <a:pPr algn="ctr"/>
            <a:r>
              <a:rPr lang="es-AR" sz="1400" b="1" dirty="0" smtClean="0"/>
              <a:t>A</a:t>
            </a:r>
          </a:p>
          <a:p>
            <a:pPr algn="ctr"/>
            <a:r>
              <a:rPr lang="es-AR" sz="1400" b="1" dirty="0" smtClean="0"/>
              <a:t>C</a:t>
            </a:r>
          </a:p>
          <a:p>
            <a:pPr algn="ctr"/>
            <a:r>
              <a:rPr lang="es-AR" sz="1400" b="1" dirty="0" smtClean="0"/>
              <a:t>I</a:t>
            </a:r>
          </a:p>
          <a:p>
            <a:pPr algn="ctr"/>
            <a:r>
              <a:rPr lang="es-AR" sz="1400" b="1" dirty="0" smtClean="0"/>
              <a:t>Ó</a:t>
            </a:r>
          </a:p>
          <a:p>
            <a:pPr algn="ctr"/>
            <a:r>
              <a:rPr lang="es-AR" sz="1400" b="1" dirty="0" smtClean="0"/>
              <a:t>N</a:t>
            </a:r>
          </a:p>
          <a:p>
            <a:pPr algn="ctr"/>
            <a:endParaRPr lang="es-AR" sz="1400" b="1" dirty="0"/>
          </a:p>
          <a:p>
            <a:pPr algn="ctr"/>
            <a:r>
              <a:rPr lang="es-AR" sz="1400" b="1" dirty="0" smtClean="0"/>
              <a:t>D</a:t>
            </a:r>
          </a:p>
          <a:p>
            <a:pPr algn="ctr"/>
            <a:r>
              <a:rPr lang="es-AR" sz="1400" b="1" dirty="0" smtClean="0"/>
              <a:t>E</a:t>
            </a:r>
          </a:p>
          <a:p>
            <a:pPr algn="ctr"/>
            <a:r>
              <a:rPr lang="es-AR" sz="1400" b="1" dirty="0" smtClean="0"/>
              <a:t>L</a:t>
            </a:r>
          </a:p>
          <a:p>
            <a:pPr algn="ctr"/>
            <a:endParaRPr lang="es-AR" sz="1400" b="1" dirty="0"/>
          </a:p>
          <a:p>
            <a:pPr algn="ctr"/>
            <a:r>
              <a:rPr lang="es-AR" sz="1400" b="1" dirty="0" smtClean="0"/>
              <a:t>T</a:t>
            </a:r>
          </a:p>
          <a:p>
            <a:pPr algn="ctr"/>
            <a:r>
              <a:rPr lang="es-AR" sz="1400" b="1" dirty="0" smtClean="0"/>
              <a:t>E</a:t>
            </a:r>
          </a:p>
          <a:p>
            <a:pPr algn="ctr"/>
            <a:r>
              <a:rPr lang="es-AR" sz="1400" b="1" dirty="0" smtClean="0"/>
              <a:t>R</a:t>
            </a:r>
          </a:p>
          <a:p>
            <a:pPr algn="ctr"/>
            <a:r>
              <a:rPr lang="es-AR" sz="1400" b="1" dirty="0" smtClean="0"/>
              <a:t>R</a:t>
            </a:r>
          </a:p>
          <a:p>
            <a:pPr algn="ctr"/>
            <a:r>
              <a:rPr lang="es-AR" sz="1400" b="1" dirty="0" smtClean="0"/>
              <a:t>I</a:t>
            </a:r>
          </a:p>
          <a:p>
            <a:pPr algn="ctr"/>
            <a:r>
              <a:rPr lang="es-AR" sz="1400" b="1" dirty="0" smtClean="0"/>
              <a:t>T</a:t>
            </a:r>
          </a:p>
          <a:p>
            <a:pPr algn="ctr"/>
            <a:r>
              <a:rPr lang="es-AR" sz="1400" b="1" dirty="0" smtClean="0"/>
              <a:t>O</a:t>
            </a:r>
          </a:p>
          <a:p>
            <a:pPr algn="ctr"/>
            <a:r>
              <a:rPr lang="es-AR" sz="1400" b="1" dirty="0" smtClean="0"/>
              <a:t>R</a:t>
            </a:r>
          </a:p>
          <a:p>
            <a:pPr algn="ctr"/>
            <a:r>
              <a:rPr lang="es-AR" sz="1400" b="1" dirty="0" smtClean="0"/>
              <a:t>I</a:t>
            </a:r>
          </a:p>
          <a:p>
            <a:pPr algn="ctr"/>
            <a:r>
              <a:rPr lang="es-AR" sz="1400" b="1" dirty="0"/>
              <a:t>O</a:t>
            </a:r>
            <a:endParaRPr lang="es-AR" sz="1400" b="1" dirty="0" smtClean="0"/>
          </a:p>
          <a:p>
            <a:pPr algn="ctr"/>
            <a:endParaRPr lang="es-AR" b="1" dirty="0" smtClean="0"/>
          </a:p>
        </p:txBody>
      </p:sp>
      <p:sp>
        <p:nvSpPr>
          <p:cNvPr id="11" name="10 Rectángulo redondeado"/>
          <p:cNvSpPr/>
          <p:nvPr/>
        </p:nvSpPr>
        <p:spPr>
          <a:xfrm>
            <a:off x="1403648" y="1124744"/>
            <a:ext cx="5400600" cy="864096"/>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smtClean="0"/>
              <a:t>DISTRIBUYE  Y  LOCALIZA LAS ACTIVIDADES DE LA POBLACIÓN ACTUAL </a:t>
            </a:r>
            <a:endParaRPr lang="es-AR" b="1" dirty="0"/>
          </a:p>
        </p:txBody>
      </p:sp>
      <p:sp>
        <p:nvSpPr>
          <p:cNvPr id="12" name="11 Rectángulo redondeado"/>
          <p:cNvSpPr/>
          <p:nvPr/>
        </p:nvSpPr>
        <p:spPr>
          <a:xfrm>
            <a:off x="1691680" y="2276872"/>
            <a:ext cx="6192688" cy="1152128"/>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AR" b="1" dirty="0" smtClean="0"/>
              <a:t>BUSCA APROVECHAR  LOS RECURSOS NATURALES Y PROTEGERLOS  PARA ASEGURAR EL BIENESTAR DE LAS GENERACIONES PRESENTES Y FUTURAS</a:t>
            </a:r>
            <a:endParaRPr lang="es-AR" b="1" dirty="0"/>
          </a:p>
        </p:txBody>
      </p:sp>
      <p:sp>
        <p:nvSpPr>
          <p:cNvPr id="14" name="13 Flecha abajo"/>
          <p:cNvSpPr/>
          <p:nvPr/>
        </p:nvSpPr>
        <p:spPr>
          <a:xfrm rot="16984402">
            <a:off x="803558" y="767300"/>
            <a:ext cx="792088" cy="432048"/>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Flecha abajo"/>
          <p:cNvSpPr/>
          <p:nvPr/>
        </p:nvSpPr>
        <p:spPr>
          <a:xfrm>
            <a:off x="6948264" y="1772816"/>
            <a:ext cx="792088" cy="432048"/>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Rectángulo redondeado"/>
          <p:cNvSpPr/>
          <p:nvPr/>
        </p:nvSpPr>
        <p:spPr>
          <a:xfrm>
            <a:off x="2195736" y="3789040"/>
            <a:ext cx="6192688" cy="1152128"/>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AR" b="1" dirty="0" smtClean="0"/>
              <a:t>SIRVE PARA PROMOVER LAS INVERSIONES Y EL DESARROLLO ECONÓMICA DEFINIENDO ZONAS  PARA CADA ACTIVIDADN EN EL TERRITORIO</a:t>
            </a:r>
            <a:endParaRPr lang="es-AR" b="1" dirty="0"/>
          </a:p>
        </p:txBody>
      </p:sp>
      <p:sp>
        <p:nvSpPr>
          <p:cNvPr id="17" name="16 Flecha abajo"/>
          <p:cNvSpPr/>
          <p:nvPr/>
        </p:nvSpPr>
        <p:spPr>
          <a:xfrm>
            <a:off x="7596336" y="3356992"/>
            <a:ext cx="792088" cy="432048"/>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17 Rectángulo redondeado"/>
          <p:cNvSpPr/>
          <p:nvPr/>
        </p:nvSpPr>
        <p:spPr>
          <a:xfrm>
            <a:off x="2951312" y="5301208"/>
            <a:ext cx="6192688" cy="1152128"/>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AR" b="1" dirty="0" smtClean="0"/>
              <a:t>ESTABLECE CRITERIOS PARA LOS GASTOS PÚBLICOS  Y PARA LA ELABORACIÓN DE  PRESUPUESTOS</a:t>
            </a:r>
            <a:endParaRPr lang="es-AR" b="1" dirty="0"/>
          </a:p>
        </p:txBody>
      </p:sp>
      <p:sp>
        <p:nvSpPr>
          <p:cNvPr id="19" name="18 Flecha abajo"/>
          <p:cNvSpPr/>
          <p:nvPr/>
        </p:nvSpPr>
        <p:spPr>
          <a:xfrm>
            <a:off x="8100392" y="4869160"/>
            <a:ext cx="792088" cy="432048"/>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a:blip r:embed="rId2" cstate="print"/>
          <a:srcRect/>
          <a:stretch>
            <a:fillRect/>
          </a:stretch>
        </p:blipFill>
        <p:spPr bwMode="auto">
          <a:xfrm>
            <a:off x="3164769" y="2371725"/>
            <a:ext cx="2814462" cy="2114550"/>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251520" y="260648"/>
            <a:ext cx="8640960" cy="6442986"/>
          </a:xfrm>
          <a:prstGeom prst="rect">
            <a:avLst/>
          </a:prstGeom>
          <a:noFill/>
          <a:ln w="9525">
            <a:noFill/>
            <a:miter lim="800000"/>
            <a:headEnd/>
            <a:tailEnd/>
          </a:ln>
          <a:effectLst/>
        </p:spPr>
      </p:pic>
      <p:sp>
        <p:nvSpPr>
          <p:cNvPr id="7" name="6 Rectángulo redondeado"/>
          <p:cNvSpPr/>
          <p:nvPr/>
        </p:nvSpPr>
        <p:spPr>
          <a:xfrm>
            <a:off x="467544" y="332656"/>
            <a:ext cx="2592288" cy="2592288"/>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t>EL TERRITORIO  ES DINAMICO Y  CAMBIA EN LA MEDIDA QUE LO HACE LA SOCIEDAD </a:t>
            </a:r>
            <a:endParaRPr lang="es-AR" b="1" dirty="0"/>
          </a:p>
        </p:txBody>
      </p:sp>
      <p:sp>
        <p:nvSpPr>
          <p:cNvPr id="8" name="7 Rectángulo redondeado"/>
          <p:cNvSpPr/>
          <p:nvPr/>
        </p:nvSpPr>
        <p:spPr>
          <a:xfrm>
            <a:off x="5076056" y="332656"/>
            <a:ext cx="3816424" cy="4248472"/>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t>CUANDO EL CRECIMIENTO  NO  SE PLANIFICA OCURREN DESEQUILIBRIOS   QUE  SE OBSERVAN  EN DISTINTOS  PUNTOS  DEL PLANETA: INUNDACIONES, DESLAVES, ALUVIONES, TERREMOTOS, CONTAMINACIÓN, ETC . QUE AFECTAN DIRECTAMENTE A LAS POBLACIONES </a:t>
            </a:r>
            <a:endParaRPr lang="es-AR" b="1" dirty="0"/>
          </a:p>
        </p:txBody>
      </p:sp>
      <p:sp>
        <p:nvSpPr>
          <p:cNvPr id="11" name="10 Rectángulo redondeado"/>
          <p:cNvSpPr/>
          <p:nvPr/>
        </p:nvSpPr>
        <p:spPr>
          <a:xfrm>
            <a:off x="539552" y="4958408"/>
            <a:ext cx="4176464" cy="1899592"/>
          </a:xfrm>
          <a:prstGeom prst="roundRect">
            <a:avLst/>
          </a:prstGeom>
          <a:solidFill>
            <a:srgbClr val="002060"/>
          </a:solidFill>
          <a:ln>
            <a:solidFill>
              <a:srgbClr val="0066CC"/>
            </a:solidFill>
          </a:ln>
          <a:effectLst>
            <a:innerShdw blurRad="63500" dist="50800">
              <a:prstClr val="black">
                <a:alpha val="50000"/>
              </a:prstClr>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t>EL  ORDENAMIENTO  DEL TERRITORIO  ES UNA HERRAMIENTA DE PALNIFICACIÓN QUE GUÍA LAS  ACIONES  EN EL TERRITORIO</a:t>
            </a:r>
            <a:endParaRPr lang="es-AR" b="1" dirty="0"/>
          </a:p>
        </p:txBody>
      </p:sp>
      <p:sp>
        <p:nvSpPr>
          <p:cNvPr id="13" name="12 Flecha doblada hacia arriba"/>
          <p:cNvSpPr/>
          <p:nvPr/>
        </p:nvSpPr>
        <p:spPr>
          <a:xfrm rot="6578484" flipV="1">
            <a:off x="4881133" y="4347960"/>
            <a:ext cx="1724221" cy="1413094"/>
          </a:xfrm>
          <a:prstGeom prst="bentUpArrow">
            <a:avLst>
              <a:gd name="adj1" fmla="val 29953"/>
              <a:gd name="adj2" fmla="val 25000"/>
              <a:gd name="adj3" fmla="val 379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Flecha a la derecha con bandas"/>
          <p:cNvSpPr/>
          <p:nvPr/>
        </p:nvSpPr>
        <p:spPr>
          <a:xfrm>
            <a:off x="3203848" y="836712"/>
            <a:ext cx="978408" cy="100811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Subtítulo"/>
          <p:cNvSpPr txBox="1">
            <a:spLocks/>
          </p:cNvSpPr>
          <p:nvPr/>
        </p:nvSpPr>
        <p:spPr>
          <a:xfrm>
            <a:off x="323851" y="4724400"/>
            <a:ext cx="8305800" cy="1143000"/>
          </a:xfrm>
          <a:prstGeom prst="rect">
            <a:avLst/>
          </a:prstGeom>
        </p:spPr>
        <p:txBody>
          <a:bodyPr/>
          <a:lstStyle/>
          <a:p>
            <a:pPr algn="ctr" fontAlgn="auto">
              <a:spcBef>
                <a:spcPts val="600"/>
              </a:spcBef>
              <a:spcAft>
                <a:spcPts val="0"/>
              </a:spcAft>
              <a:buClr>
                <a:schemeClr val="accent2"/>
              </a:buClr>
              <a:buSzPct val="85000"/>
              <a:buFont typeface="Wingdings 2"/>
              <a:buNone/>
              <a:defRPr/>
            </a:pPr>
            <a:endParaRPr lang="es-AR" sz="2200" b="1" spc="100" dirty="0">
              <a:solidFill>
                <a:schemeClr val="tx2"/>
              </a:solidFill>
              <a:latin typeface="+mn-lt"/>
            </a:endParaRPr>
          </a:p>
        </p:txBody>
      </p:sp>
      <p:sp>
        <p:nvSpPr>
          <p:cNvPr id="8" name="7 Rectángulo redondeado"/>
          <p:cNvSpPr/>
          <p:nvPr/>
        </p:nvSpPr>
        <p:spPr>
          <a:xfrm>
            <a:off x="179512" y="1412776"/>
            <a:ext cx="8568952" cy="5184576"/>
          </a:xfrm>
          <a:prstGeom prst="roundRect">
            <a:avLst/>
          </a:prstGeom>
          <a:solidFill>
            <a:schemeClr val="accent6">
              <a:lumMod val="75000"/>
            </a:schemeClr>
          </a:solidFill>
          <a:ln w="76200">
            <a:solidFill>
              <a:schemeClr val="accent6">
                <a:lumMod val="60000"/>
                <a:lumOff val="40000"/>
              </a:schemeClr>
            </a:solidFill>
          </a:ln>
          <a:effectLst>
            <a:outerShdw blurRad="76200" dir="18900000" sy="23000" kx="-1200000" algn="bl" rotWithShape="0">
              <a:prstClr val="black">
                <a:alpha val="20000"/>
              </a:prstClr>
            </a:outerShdw>
            <a:reflection blurRad="6350" stA="52000" endA="300" endPos="35000" dir="5400000" sy="-100000" algn="bl" rotWithShape="0"/>
          </a:effectLst>
          <a:scene3d>
            <a:camera prst="obliqueTopRigh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3200" b="1" dirty="0" smtClean="0">
                <a:solidFill>
                  <a:schemeClr val="bg1"/>
                </a:solidFill>
                <a:latin typeface="Tahoma" pitchFamily="34" charset="0"/>
                <a:ea typeface="Tahoma" pitchFamily="34" charset="0"/>
                <a:cs typeface="Tahoma" pitchFamily="34" charset="0"/>
              </a:rPr>
              <a:t>Resume los aspectos principales de una propuesta técnica para recomendar  lineamientos  que contribuyan al Ordenamiento Territorial (OT). Se ha delimitado  un espacio relativamente  pequeño que  se halla impactado por el avance continuo  de la urbanización con características propias de un ambiente natural</a:t>
            </a:r>
          </a:p>
        </p:txBody>
      </p:sp>
      <p:sp>
        <p:nvSpPr>
          <p:cNvPr id="9" name="8 Rectángulo redondeado"/>
          <p:cNvSpPr/>
          <p:nvPr/>
        </p:nvSpPr>
        <p:spPr>
          <a:xfrm>
            <a:off x="323528" y="0"/>
            <a:ext cx="8568952" cy="1224136"/>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smtClean="0"/>
              <a:t>La propuesta integral de ordenamiento y desarrollo territorial para el sureste del piedemonte del Gran Mendoza</a:t>
            </a:r>
            <a:endParaRPr lang="es-AR"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
            <a:ext cx="9144000" cy="584775"/>
          </a:xfrm>
          <a:prstGeom prst="rect">
            <a:avLst/>
          </a:prstGeom>
          <a:solidFill>
            <a:srgbClr val="002060"/>
          </a:solidFill>
          <a:effectLst>
            <a:outerShdw blurRad="76200" dist="50800" dir="5400000" rotWithShape="0">
              <a:srgbClr val="4E3B30">
                <a:alpha val="60000"/>
              </a:srgbClr>
            </a:out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3200" b="1" dirty="0" smtClean="0">
                <a:latin typeface="Tahoma" pitchFamily="34" charset="0"/>
                <a:ea typeface="Tahoma" pitchFamily="34" charset="0"/>
                <a:cs typeface="Tahoma" pitchFamily="34" charset="0"/>
              </a:rPr>
              <a:t>ÁREA DE ESTUDIO </a:t>
            </a:r>
            <a:endParaRPr lang="es-AR" sz="3200" b="1" dirty="0">
              <a:latin typeface="Tahoma" pitchFamily="34" charset="0"/>
              <a:ea typeface="Tahoma" pitchFamily="34" charset="0"/>
              <a:cs typeface="Tahoma" pitchFamily="34" charset="0"/>
            </a:endParaRPr>
          </a:p>
        </p:txBody>
      </p:sp>
      <p:pic>
        <p:nvPicPr>
          <p:cNvPr id="1026" name="Picture 2" descr="D:\Caren B ecerra\Documents\Tesis OT\mapas\revisados para imprimir\Mapa de ubicacion.jpg"/>
          <p:cNvPicPr>
            <a:picLocks noChangeAspect="1" noChangeArrowheads="1"/>
          </p:cNvPicPr>
          <p:nvPr/>
        </p:nvPicPr>
        <p:blipFill>
          <a:blip r:embed="rId2" cstate="print"/>
          <a:srcRect/>
          <a:stretch>
            <a:fillRect/>
          </a:stretch>
        </p:blipFill>
        <p:spPr bwMode="auto">
          <a:xfrm>
            <a:off x="2143517" y="620688"/>
            <a:ext cx="7000484" cy="6061198"/>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7" name="6 Elipse"/>
          <p:cNvSpPr/>
          <p:nvPr/>
        </p:nvSpPr>
        <p:spPr>
          <a:xfrm>
            <a:off x="0" y="4581128"/>
            <a:ext cx="2627784" cy="2276872"/>
          </a:xfrm>
          <a:prstGeom prst="ellipse">
            <a:avLst/>
          </a:prstGeom>
          <a:solidFill>
            <a:srgbClr val="002060"/>
          </a:solidFill>
          <a:ln w="57150">
            <a:solidFill>
              <a:schemeClr val="bg1"/>
            </a:solidFill>
          </a:ln>
          <a:effectLst>
            <a:outerShdw blurRad="152400" dist="317500" dir="5400000" sx="90000" sy="-19000" rotWithShape="0">
              <a:prstClr val="black">
                <a:alpha val="15000"/>
              </a:prstClr>
            </a:outerShdw>
            <a:reflection blurRad="6350" stA="50000" endA="300" endPos="55500" dist="1016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r>
              <a:rPr lang="es-AR" sz="2400"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SITIO Y </a:t>
            </a:r>
          </a:p>
          <a:p>
            <a:r>
              <a:rPr lang="es-AR" sz="2400"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POSICIÓN </a:t>
            </a:r>
          </a:p>
          <a:p>
            <a:r>
              <a:rPr lang="es-AR" sz="2400"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DEL  ÁREA </a:t>
            </a:r>
          </a:p>
        </p:txBody>
      </p:sp>
      <p:sp>
        <p:nvSpPr>
          <p:cNvPr id="5" name="4 CuadroTexto"/>
          <p:cNvSpPr txBox="1"/>
          <p:nvPr/>
        </p:nvSpPr>
        <p:spPr>
          <a:xfrm>
            <a:off x="3527376" y="6273225"/>
            <a:ext cx="5616624" cy="584775"/>
          </a:xfrm>
          <a:prstGeom prst="rect">
            <a:avLst/>
          </a:prstGeom>
          <a:solidFill>
            <a:srgbClr val="002060"/>
          </a:solidFill>
          <a:effectLst>
            <a:innerShdw blurRad="63500" dist="50800" dir="18900000">
              <a:prstClr val="black">
                <a:alpha val="50000"/>
              </a:prstClr>
            </a:innerShdw>
            <a:reflection blurRad="6350" stA="50000" endA="300" endPos="55500" dist="50800" dir="5400000" sy="-100000" algn="bl" rotWithShape="0"/>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AR" sz="3200" b="1" dirty="0" smtClean="0">
                <a:latin typeface="Tahoma" pitchFamily="34" charset="0"/>
                <a:ea typeface="Tahoma" pitchFamily="34" charset="0"/>
                <a:cs typeface="Tahoma" pitchFamily="34" charset="0"/>
              </a:rPr>
              <a:t>Criterios de  delimitación</a:t>
            </a:r>
            <a:endParaRPr lang="es-AR" sz="32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TotalTime>
  <Words>1918</Words>
  <Application>Microsoft Office PowerPoint</Application>
  <PresentationFormat>Presentación en pantalla (4:3)</PresentationFormat>
  <Paragraphs>294</Paragraphs>
  <Slides>48</Slides>
  <Notes>5</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Aspecto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CLGB</dc:creator>
  <cp:lastModifiedBy>Rita</cp:lastModifiedBy>
  <cp:revision>38</cp:revision>
  <dcterms:created xsi:type="dcterms:W3CDTF">2013-10-14T13:05:07Z</dcterms:created>
  <dcterms:modified xsi:type="dcterms:W3CDTF">2013-10-24T19:51:53Z</dcterms:modified>
</cp:coreProperties>
</file>