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91" r:id="rId4"/>
    <p:sldId id="261" r:id="rId5"/>
    <p:sldId id="293" r:id="rId6"/>
    <p:sldId id="294" r:id="rId7"/>
    <p:sldId id="298" r:id="rId8"/>
    <p:sldId id="295" r:id="rId9"/>
    <p:sldId id="297" r:id="rId10"/>
    <p:sldId id="296" r:id="rId11"/>
    <p:sldId id="284" r:id="rId12"/>
    <p:sldId id="285" r:id="rId13"/>
    <p:sldId id="286" r:id="rId14"/>
    <p:sldId id="287" r:id="rId15"/>
    <p:sldId id="289" r:id="rId16"/>
    <p:sldId id="283" r:id="rId17"/>
    <p:sldId id="292" r:id="rId18"/>
    <p:sldId id="262" r:id="rId19"/>
    <p:sldId id="265" r:id="rId20"/>
    <p:sldId id="266" r:id="rId21"/>
    <p:sldId id="267" r:id="rId22"/>
    <p:sldId id="269" r:id="rId23"/>
    <p:sldId id="274" r:id="rId24"/>
    <p:sldId id="276" r:id="rId25"/>
    <p:sldId id="278" r:id="rId26"/>
    <p:sldId id="279" r:id="rId27"/>
    <p:sldId id="275" r:id="rId28"/>
    <p:sldId id="299" r:id="rId29"/>
    <p:sldId id="290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7" d="100"/>
          <a:sy n="57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3499C-B6B7-4FEF-83D2-BF5377F1A8A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55B0E83E-3E83-4F1E-9C8B-50B3D6839A05}">
      <dgm:prSet phldrT="[Texto]"/>
      <dgm:spPr/>
      <dgm:t>
        <a:bodyPr/>
        <a:lstStyle/>
        <a:p>
          <a:r>
            <a:rPr lang="es-AR" b="1" dirty="0" smtClean="0"/>
            <a:t>Diagnóstico de MAT</a:t>
          </a:r>
          <a:endParaRPr lang="es-AR" b="1" dirty="0"/>
        </a:p>
      </dgm:t>
    </dgm:pt>
    <dgm:pt modelId="{6E56C889-46F1-4BCA-A4B5-541DE9587EE7}" type="parTrans" cxnId="{6BF8EF3B-C253-4FBC-8F2C-7E0216420607}">
      <dgm:prSet/>
      <dgm:spPr/>
      <dgm:t>
        <a:bodyPr/>
        <a:lstStyle/>
        <a:p>
          <a:endParaRPr lang="es-AR"/>
        </a:p>
      </dgm:t>
    </dgm:pt>
    <dgm:pt modelId="{8C06D62D-DBBD-4EE5-A58E-7CB6AB39A62D}" type="sibTrans" cxnId="{6BF8EF3B-C253-4FBC-8F2C-7E0216420607}">
      <dgm:prSet/>
      <dgm:spPr/>
      <dgm:t>
        <a:bodyPr/>
        <a:lstStyle/>
        <a:p>
          <a:endParaRPr lang="es-AR"/>
        </a:p>
      </dgm:t>
    </dgm:pt>
    <dgm:pt modelId="{3855F2B1-ED31-485D-8B36-9434915FCB79}">
      <dgm:prSet phldrT="[Texto]"/>
      <dgm:spPr/>
      <dgm:t>
        <a:bodyPr/>
        <a:lstStyle/>
        <a:p>
          <a:r>
            <a:rPr lang="es-AR" b="1" dirty="0" smtClean="0"/>
            <a:t>Talleres de Participación social</a:t>
          </a:r>
          <a:endParaRPr lang="es-AR" b="1" dirty="0"/>
        </a:p>
      </dgm:t>
    </dgm:pt>
    <dgm:pt modelId="{0A2DF1D3-6976-41BE-B442-5C945B894156}" type="parTrans" cxnId="{47B83778-715C-495E-B2E9-D4F2C6689AC3}">
      <dgm:prSet/>
      <dgm:spPr/>
      <dgm:t>
        <a:bodyPr/>
        <a:lstStyle/>
        <a:p>
          <a:endParaRPr lang="es-AR"/>
        </a:p>
      </dgm:t>
    </dgm:pt>
    <dgm:pt modelId="{41637E9F-7172-452D-9138-2757DECCE99E}" type="sibTrans" cxnId="{47B83778-715C-495E-B2E9-D4F2C6689AC3}">
      <dgm:prSet/>
      <dgm:spPr/>
      <dgm:t>
        <a:bodyPr/>
        <a:lstStyle/>
        <a:p>
          <a:endParaRPr lang="es-AR"/>
        </a:p>
      </dgm:t>
    </dgm:pt>
    <dgm:pt modelId="{0E84218D-3D2E-47A3-A24A-467E33F4EFB1}">
      <dgm:prSet phldrT="[Texto]"/>
      <dgm:spPr/>
      <dgm:t>
        <a:bodyPr/>
        <a:lstStyle/>
        <a:p>
          <a:r>
            <a:rPr lang="es-AR" b="1" dirty="0" smtClean="0"/>
            <a:t>Prospectiva Territorial</a:t>
          </a:r>
          <a:endParaRPr lang="es-AR" b="1" dirty="0"/>
        </a:p>
      </dgm:t>
    </dgm:pt>
    <dgm:pt modelId="{47FF2B95-BB96-425B-9B2D-60C3531BB1B7}" type="parTrans" cxnId="{3D4C6D36-2B4E-4D18-B9B3-2435BD0720EC}">
      <dgm:prSet/>
      <dgm:spPr/>
      <dgm:t>
        <a:bodyPr/>
        <a:lstStyle/>
        <a:p>
          <a:endParaRPr lang="es-AR"/>
        </a:p>
      </dgm:t>
    </dgm:pt>
    <dgm:pt modelId="{A7A1FEE6-3193-4883-A752-5333D5791DDA}" type="sibTrans" cxnId="{3D4C6D36-2B4E-4D18-B9B3-2435BD0720EC}">
      <dgm:prSet/>
      <dgm:spPr/>
      <dgm:t>
        <a:bodyPr/>
        <a:lstStyle/>
        <a:p>
          <a:endParaRPr lang="es-AR"/>
        </a:p>
      </dgm:t>
    </dgm:pt>
    <dgm:pt modelId="{212922C4-80F7-44DB-8FEB-A3C2D05C92C4}">
      <dgm:prSet phldrT="[Texto]"/>
      <dgm:spPr/>
      <dgm:t>
        <a:bodyPr/>
        <a:lstStyle/>
        <a:p>
          <a:r>
            <a:rPr lang="es-AR" b="1" dirty="0" smtClean="0"/>
            <a:t>Planificación Territorial</a:t>
          </a:r>
          <a:endParaRPr lang="es-AR" b="1" dirty="0"/>
        </a:p>
      </dgm:t>
    </dgm:pt>
    <dgm:pt modelId="{DB560656-DC82-4721-9276-A99D6EACC826}" type="parTrans" cxnId="{B01B525D-FE52-4A9C-9327-B75138AFFB46}">
      <dgm:prSet/>
      <dgm:spPr/>
      <dgm:t>
        <a:bodyPr/>
        <a:lstStyle/>
        <a:p>
          <a:endParaRPr lang="es-AR"/>
        </a:p>
      </dgm:t>
    </dgm:pt>
    <dgm:pt modelId="{2A6420D6-174D-4D0F-A435-BF00C899DA74}" type="sibTrans" cxnId="{B01B525D-FE52-4A9C-9327-B75138AFFB46}">
      <dgm:prSet/>
      <dgm:spPr/>
      <dgm:t>
        <a:bodyPr/>
        <a:lstStyle/>
        <a:p>
          <a:endParaRPr lang="es-AR"/>
        </a:p>
      </dgm:t>
    </dgm:pt>
    <dgm:pt modelId="{5F0E4D9A-C1DB-4C05-8AD1-35B2449669D3}" type="pres">
      <dgm:prSet presAssocID="{CD43499C-B6B7-4FEF-83D2-BF5377F1A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A084BD3-577F-4A5A-874F-FE4B16C8293E}" type="pres">
      <dgm:prSet presAssocID="{55B0E83E-3E83-4F1E-9C8B-50B3D6839A0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036076-0B1E-4E0B-9F0E-4B8FDC4E51BC}" type="pres">
      <dgm:prSet presAssocID="{8C06D62D-DBBD-4EE5-A58E-7CB6AB39A62D}" presName="space" presStyleCnt="0"/>
      <dgm:spPr/>
    </dgm:pt>
    <dgm:pt modelId="{0D8956B8-3C54-418B-AFA2-34D7F3C0B071}" type="pres">
      <dgm:prSet presAssocID="{3855F2B1-ED31-485D-8B36-9434915FCB7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9678CA-84AC-44D0-B46C-6F638F757848}" type="pres">
      <dgm:prSet presAssocID="{41637E9F-7172-452D-9138-2757DECCE99E}" presName="space" presStyleCnt="0"/>
      <dgm:spPr/>
    </dgm:pt>
    <dgm:pt modelId="{E0E1C7FC-4441-4720-8BCD-21A06C619732}" type="pres">
      <dgm:prSet presAssocID="{0E84218D-3D2E-47A3-A24A-467E33F4E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3E4BC03-2C93-4687-A99E-684F56433A8B}" type="pres">
      <dgm:prSet presAssocID="{A7A1FEE6-3193-4883-A752-5333D5791DDA}" presName="space" presStyleCnt="0"/>
      <dgm:spPr/>
    </dgm:pt>
    <dgm:pt modelId="{070141F4-3C84-46E2-8E49-C34E41C748C5}" type="pres">
      <dgm:prSet presAssocID="{212922C4-80F7-44DB-8FEB-A3C2D05C92C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BF8EF3B-C253-4FBC-8F2C-7E0216420607}" srcId="{CD43499C-B6B7-4FEF-83D2-BF5377F1A8A0}" destId="{55B0E83E-3E83-4F1E-9C8B-50B3D6839A05}" srcOrd="0" destOrd="0" parTransId="{6E56C889-46F1-4BCA-A4B5-541DE9587EE7}" sibTransId="{8C06D62D-DBBD-4EE5-A58E-7CB6AB39A62D}"/>
    <dgm:cxn modelId="{BBEB8580-8A92-4B28-959D-C1BA3127880B}" type="presOf" srcId="{3855F2B1-ED31-485D-8B36-9434915FCB79}" destId="{0D8956B8-3C54-418B-AFA2-34D7F3C0B071}" srcOrd="0" destOrd="0" presId="urn:microsoft.com/office/officeart/2005/8/layout/venn3"/>
    <dgm:cxn modelId="{3DC02E12-84B2-499D-8859-A8667821D992}" type="presOf" srcId="{0E84218D-3D2E-47A3-A24A-467E33F4EFB1}" destId="{E0E1C7FC-4441-4720-8BCD-21A06C619732}" srcOrd="0" destOrd="0" presId="urn:microsoft.com/office/officeart/2005/8/layout/venn3"/>
    <dgm:cxn modelId="{16441818-D80C-46F4-B8F3-6571A4253FFA}" type="presOf" srcId="{CD43499C-B6B7-4FEF-83D2-BF5377F1A8A0}" destId="{5F0E4D9A-C1DB-4C05-8AD1-35B2449669D3}" srcOrd="0" destOrd="0" presId="urn:microsoft.com/office/officeart/2005/8/layout/venn3"/>
    <dgm:cxn modelId="{1F96574B-6473-4576-A484-725C587B849C}" type="presOf" srcId="{55B0E83E-3E83-4F1E-9C8B-50B3D6839A05}" destId="{8A084BD3-577F-4A5A-874F-FE4B16C8293E}" srcOrd="0" destOrd="0" presId="urn:microsoft.com/office/officeart/2005/8/layout/venn3"/>
    <dgm:cxn modelId="{47B83778-715C-495E-B2E9-D4F2C6689AC3}" srcId="{CD43499C-B6B7-4FEF-83D2-BF5377F1A8A0}" destId="{3855F2B1-ED31-485D-8B36-9434915FCB79}" srcOrd="1" destOrd="0" parTransId="{0A2DF1D3-6976-41BE-B442-5C945B894156}" sibTransId="{41637E9F-7172-452D-9138-2757DECCE99E}"/>
    <dgm:cxn modelId="{B01B525D-FE52-4A9C-9327-B75138AFFB46}" srcId="{CD43499C-B6B7-4FEF-83D2-BF5377F1A8A0}" destId="{212922C4-80F7-44DB-8FEB-A3C2D05C92C4}" srcOrd="3" destOrd="0" parTransId="{DB560656-DC82-4721-9276-A99D6EACC826}" sibTransId="{2A6420D6-174D-4D0F-A435-BF00C899DA74}"/>
    <dgm:cxn modelId="{D965AEFC-5E38-4766-8F0E-276A109135E7}" type="presOf" srcId="{212922C4-80F7-44DB-8FEB-A3C2D05C92C4}" destId="{070141F4-3C84-46E2-8E49-C34E41C748C5}" srcOrd="0" destOrd="0" presId="urn:microsoft.com/office/officeart/2005/8/layout/venn3"/>
    <dgm:cxn modelId="{3D4C6D36-2B4E-4D18-B9B3-2435BD0720EC}" srcId="{CD43499C-B6B7-4FEF-83D2-BF5377F1A8A0}" destId="{0E84218D-3D2E-47A3-A24A-467E33F4EFB1}" srcOrd="2" destOrd="0" parTransId="{47FF2B95-BB96-425B-9B2D-60C3531BB1B7}" sibTransId="{A7A1FEE6-3193-4883-A752-5333D5791DDA}"/>
    <dgm:cxn modelId="{4D40E464-FB29-4182-A596-1641DC898667}" type="presParOf" srcId="{5F0E4D9A-C1DB-4C05-8AD1-35B2449669D3}" destId="{8A084BD3-577F-4A5A-874F-FE4B16C8293E}" srcOrd="0" destOrd="0" presId="urn:microsoft.com/office/officeart/2005/8/layout/venn3"/>
    <dgm:cxn modelId="{6273F6A4-50CE-41A2-A2FF-0DC66E8DF021}" type="presParOf" srcId="{5F0E4D9A-C1DB-4C05-8AD1-35B2449669D3}" destId="{71036076-0B1E-4E0B-9F0E-4B8FDC4E51BC}" srcOrd="1" destOrd="0" presId="urn:microsoft.com/office/officeart/2005/8/layout/venn3"/>
    <dgm:cxn modelId="{A46D81C0-8334-49FD-805A-C9155DC422D0}" type="presParOf" srcId="{5F0E4D9A-C1DB-4C05-8AD1-35B2449669D3}" destId="{0D8956B8-3C54-418B-AFA2-34D7F3C0B071}" srcOrd="2" destOrd="0" presId="urn:microsoft.com/office/officeart/2005/8/layout/venn3"/>
    <dgm:cxn modelId="{6923645C-A20E-457A-A156-7194278F1789}" type="presParOf" srcId="{5F0E4D9A-C1DB-4C05-8AD1-35B2449669D3}" destId="{4B9678CA-84AC-44D0-B46C-6F638F757848}" srcOrd="3" destOrd="0" presId="urn:microsoft.com/office/officeart/2005/8/layout/venn3"/>
    <dgm:cxn modelId="{F5BD81C0-0F76-4A3B-B94B-8B2666D242C5}" type="presParOf" srcId="{5F0E4D9A-C1DB-4C05-8AD1-35B2449669D3}" destId="{E0E1C7FC-4441-4720-8BCD-21A06C619732}" srcOrd="4" destOrd="0" presId="urn:microsoft.com/office/officeart/2005/8/layout/venn3"/>
    <dgm:cxn modelId="{100024C5-DE59-4B59-B5D5-AFB7C5FB92DA}" type="presParOf" srcId="{5F0E4D9A-C1DB-4C05-8AD1-35B2449669D3}" destId="{83E4BC03-2C93-4687-A99E-684F56433A8B}" srcOrd="5" destOrd="0" presId="urn:microsoft.com/office/officeart/2005/8/layout/venn3"/>
    <dgm:cxn modelId="{D26824BB-58C7-4393-846A-5D3D4CBC671E}" type="presParOf" srcId="{5F0E4D9A-C1DB-4C05-8AD1-35B2449669D3}" destId="{070141F4-3C84-46E2-8E49-C34E41C748C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6FD31-C550-4683-9642-8CB27BEAE607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ABA4EF01-A9E5-469D-9912-11920ABA1A05}">
      <dgm:prSet phldrT="[Texto]" custT="1"/>
      <dgm:spPr/>
      <dgm:t>
        <a:bodyPr/>
        <a:lstStyle/>
        <a:p>
          <a:r>
            <a:rPr lang="es-AR" sz="2000" dirty="0" smtClean="0"/>
            <a:t>Físico-Ambiental</a:t>
          </a:r>
          <a:endParaRPr lang="es-AR" sz="2000" dirty="0"/>
        </a:p>
      </dgm:t>
    </dgm:pt>
    <dgm:pt modelId="{DC9E819E-6EBF-42B6-9D69-9F735F98E6C0}" type="parTrans" cxnId="{88493FDD-B671-425A-8D3B-7C7357FBE225}">
      <dgm:prSet/>
      <dgm:spPr/>
      <dgm:t>
        <a:bodyPr/>
        <a:lstStyle/>
        <a:p>
          <a:endParaRPr lang="es-AR"/>
        </a:p>
      </dgm:t>
    </dgm:pt>
    <dgm:pt modelId="{0EE04FE6-64ED-495A-AF56-B2DD0C19B623}" type="sibTrans" cxnId="{88493FDD-B671-425A-8D3B-7C7357FBE225}">
      <dgm:prSet/>
      <dgm:spPr/>
      <dgm:t>
        <a:bodyPr/>
        <a:lstStyle/>
        <a:p>
          <a:endParaRPr lang="es-AR"/>
        </a:p>
      </dgm:t>
    </dgm:pt>
    <dgm:pt modelId="{E6FCE8E7-FB9D-440A-81ED-4547B0DC69BC}">
      <dgm:prSet phldrT="[Texto]" custT="1"/>
      <dgm:spPr/>
      <dgm:t>
        <a:bodyPr/>
        <a:lstStyle/>
        <a:p>
          <a:r>
            <a:rPr lang="es-AR" sz="2000" dirty="0" smtClean="0"/>
            <a:t>Espacios Adaptados</a:t>
          </a:r>
          <a:endParaRPr lang="es-AR" sz="2000" dirty="0"/>
        </a:p>
      </dgm:t>
    </dgm:pt>
    <dgm:pt modelId="{362501DC-E0B6-41E1-BFC8-047814263868}" type="parTrans" cxnId="{3159E840-19BE-4482-9C11-07232AE60034}">
      <dgm:prSet/>
      <dgm:spPr/>
      <dgm:t>
        <a:bodyPr/>
        <a:lstStyle/>
        <a:p>
          <a:endParaRPr lang="es-AR"/>
        </a:p>
      </dgm:t>
    </dgm:pt>
    <dgm:pt modelId="{05445781-B34D-41ED-BEE8-1C0D9598B71A}" type="sibTrans" cxnId="{3159E840-19BE-4482-9C11-07232AE60034}">
      <dgm:prSet/>
      <dgm:spPr/>
      <dgm:t>
        <a:bodyPr/>
        <a:lstStyle/>
        <a:p>
          <a:endParaRPr lang="es-AR"/>
        </a:p>
      </dgm:t>
    </dgm:pt>
    <dgm:pt modelId="{F1DD027F-8CFC-414C-8544-EAC7769D1134}">
      <dgm:prSet phldrT="[Texto]" custT="1"/>
      <dgm:spPr/>
      <dgm:t>
        <a:bodyPr/>
        <a:lstStyle/>
        <a:p>
          <a:r>
            <a:rPr lang="es-AR" sz="2000" dirty="0" smtClean="0"/>
            <a:t>M. Legal-Inst.</a:t>
          </a:r>
          <a:endParaRPr lang="es-AR" sz="2000" dirty="0"/>
        </a:p>
      </dgm:t>
    </dgm:pt>
    <dgm:pt modelId="{BDD1ACF4-7328-41AF-9E23-6357BC77CC61}" type="parTrans" cxnId="{81B850D0-8797-437F-874F-97D8E5720665}">
      <dgm:prSet/>
      <dgm:spPr/>
      <dgm:t>
        <a:bodyPr/>
        <a:lstStyle/>
        <a:p>
          <a:endParaRPr lang="es-AR"/>
        </a:p>
      </dgm:t>
    </dgm:pt>
    <dgm:pt modelId="{E9869339-11D3-4D76-82A0-1D31F5C7AC20}" type="sibTrans" cxnId="{81B850D0-8797-437F-874F-97D8E5720665}">
      <dgm:prSet/>
      <dgm:spPr/>
      <dgm:t>
        <a:bodyPr/>
        <a:lstStyle/>
        <a:p>
          <a:endParaRPr lang="es-AR"/>
        </a:p>
      </dgm:t>
    </dgm:pt>
    <dgm:pt modelId="{5348B543-7EC8-4CA5-8BEA-FBE9F96AE0C9}">
      <dgm:prSet phldrT="[Texto]" custT="1"/>
      <dgm:spPr/>
      <dgm:t>
        <a:bodyPr/>
        <a:lstStyle/>
        <a:p>
          <a:r>
            <a:rPr lang="es-AR" sz="2000" dirty="0" smtClean="0"/>
            <a:t>Subsistema Económico</a:t>
          </a:r>
          <a:endParaRPr lang="es-AR" sz="2000" dirty="0"/>
        </a:p>
      </dgm:t>
    </dgm:pt>
    <dgm:pt modelId="{B24DC293-44D8-4133-8E30-5E8490351C54}" type="parTrans" cxnId="{CA7AB3E6-3B4C-4BBA-9B8D-690B354DFB3B}">
      <dgm:prSet/>
      <dgm:spPr/>
      <dgm:t>
        <a:bodyPr/>
        <a:lstStyle/>
        <a:p>
          <a:endParaRPr lang="es-AR"/>
        </a:p>
      </dgm:t>
    </dgm:pt>
    <dgm:pt modelId="{FF7822E5-EFDF-49D5-AE24-A0E3CE07F1BB}" type="sibTrans" cxnId="{CA7AB3E6-3B4C-4BBA-9B8D-690B354DFB3B}">
      <dgm:prSet/>
      <dgm:spPr/>
      <dgm:t>
        <a:bodyPr/>
        <a:lstStyle/>
        <a:p>
          <a:endParaRPr lang="es-AR"/>
        </a:p>
      </dgm:t>
    </dgm:pt>
    <dgm:pt modelId="{1236E5FB-7DAC-489C-A7FF-B72F910284AC}">
      <dgm:prSet phldrT="[Texto]" custT="1"/>
      <dgm:spPr/>
      <dgm:t>
        <a:bodyPr/>
        <a:lstStyle/>
        <a:p>
          <a:r>
            <a:rPr lang="es-AR" sz="2000" dirty="0" smtClean="0"/>
            <a:t>Agentes y Actividades</a:t>
          </a:r>
          <a:endParaRPr lang="es-AR" sz="2000" dirty="0"/>
        </a:p>
      </dgm:t>
    </dgm:pt>
    <dgm:pt modelId="{3C6CE5CB-65D9-4941-9761-BC674AD6DA29}" type="parTrans" cxnId="{94991579-1C1F-41E2-BF07-5103B674A86D}">
      <dgm:prSet/>
      <dgm:spPr/>
      <dgm:t>
        <a:bodyPr/>
        <a:lstStyle/>
        <a:p>
          <a:endParaRPr lang="es-AR"/>
        </a:p>
      </dgm:t>
    </dgm:pt>
    <dgm:pt modelId="{AB8F33CA-7D9B-4ED9-ADCF-79BA863642BB}" type="sibTrans" cxnId="{94991579-1C1F-41E2-BF07-5103B674A86D}">
      <dgm:prSet/>
      <dgm:spPr/>
      <dgm:t>
        <a:bodyPr/>
        <a:lstStyle/>
        <a:p>
          <a:endParaRPr lang="es-AR"/>
        </a:p>
      </dgm:t>
    </dgm:pt>
    <dgm:pt modelId="{CD7053FB-2FA7-4B65-B873-2DB1BB24BC87}" type="pres">
      <dgm:prSet presAssocID="{6E36FD31-C550-4683-9642-8CB27BEAE6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A03F824-FE02-4FAF-8106-4D935EC160A1}" type="pres">
      <dgm:prSet presAssocID="{ABA4EF01-A9E5-469D-9912-11920ABA1A05}" presName="node" presStyleLbl="node1" presStyleIdx="0" presStyleCnt="5" custScaleX="141995" custScaleY="91942" custRadScaleRad="106055" custRadScaleInc="4564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514E22-A0D8-4256-B137-C10012F91574}" type="pres">
      <dgm:prSet presAssocID="{ABA4EF01-A9E5-469D-9912-11920ABA1A05}" presName="spNode" presStyleCnt="0"/>
      <dgm:spPr/>
      <dgm:t>
        <a:bodyPr/>
        <a:lstStyle/>
        <a:p>
          <a:endParaRPr lang="es-AR"/>
        </a:p>
      </dgm:t>
    </dgm:pt>
    <dgm:pt modelId="{22C1DC3B-5518-4190-91A3-25A4C5823FF0}" type="pres">
      <dgm:prSet presAssocID="{0EE04FE6-64ED-495A-AF56-B2DD0C19B623}" presName="sibTrans" presStyleLbl="sibTrans1D1" presStyleIdx="0" presStyleCnt="5"/>
      <dgm:spPr/>
      <dgm:t>
        <a:bodyPr/>
        <a:lstStyle/>
        <a:p>
          <a:endParaRPr lang="es-AR"/>
        </a:p>
      </dgm:t>
    </dgm:pt>
    <dgm:pt modelId="{8CD23CDC-8BC0-4633-903E-13992D81014F}" type="pres">
      <dgm:prSet presAssocID="{E6FCE8E7-FB9D-440A-81ED-4547B0DC69BC}" presName="node" presStyleLbl="node1" presStyleIdx="1" presStyleCnt="5" custScaleX="141995" custScaleY="91942" custRadScaleRad="120463" custRadScaleInc="45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30A905-0EC8-4E36-9636-77A1A7F7ACBD}" type="pres">
      <dgm:prSet presAssocID="{E6FCE8E7-FB9D-440A-81ED-4547B0DC69BC}" presName="spNode" presStyleCnt="0"/>
      <dgm:spPr/>
      <dgm:t>
        <a:bodyPr/>
        <a:lstStyle/>
        <a:p>
          <a:endParaRPr lang="es-AR"/>
        </a:p>
      </dgm:t>
    </dgm:pt>
    <dgm:pt modelId="{54E8DB58-DC0E-4E26-A073-691303CA365E}" type="pres">
      <dgm:prSet presAssocID="{05445781-B34D-41ED-BEE8-1C0D9598B71A}" presName="sibTrans" presStyleLbl="sibTrans1D1" presStyleIdx="1" presStyleCnt="5"/>
      <dgm:spPr/>
      <dgm:t>
        <a:bodyPr/>
        <a:lstStyle/>
        <a:p>
          <a:endParaRPr lang="es-AR"/>
        </a:p>
      </dgm:t>
    </dgm:pt>
    <dgm:pt modelId="{B9098E5E-1CA9-48F2-AC3B-C2285710390E}" type="pres">
      <dgm:prSet presAssocID="{F1DD027F-8CFC-414C-8544-EAC7769D1134}" presName="node" presStyleLbl="node1" presStyleIdx="2" presStyleCnt="5" custScaleX="141995" custScaleY="91942" custRadScaleRad="110114" custRadScaleInc="-408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AE3D2D-2DEC-4BC8-AD8C-1D54C8501B5A}" type="pres">
      <dgm:prSet presAssocID="{F1DD027F-8CFC-414C-8544-EAC7769D1134}" presName="spNode" presStyleCnt="0"/>
      <dgm:spPr/>
      <dgm:t>
        <a:bodyPr/>
        <a:lstStyle/>
        <a:p>
          <a:endParaRPr lang="es-AR"/>
        </a:p>
      </dgm:t>
    </dgm:pt>
    <dgm:pt modelId="{E6BE12C6-8346-475D-B16E-05E9E40E59E2}" type="pres">
      <dgm:prSet presAssocID="{E9869339-11D3-4D76-82A0-1D31F5C7AC20}" presName="sibTrans" presStyleLbl="sibTrans1D1" presStyleIdx="2" presStyleCnt="5"/>
      <dgm:spPr/>
      <dgm:t>
        <a:bodyPr/>
        <a:lstStyle/>
        <a:p>
          <a:endParaRPr lang="es-AR"/>
        </a:p>
      </dgm:t>
    </dgm:pt>
    <dgm:pt modelId="{9A9291A9-9E40-4F37-B77C-7135B59942C1}" type="pres">
      <dgm:prSet presAssocID="{5348B543-7EC8-4CA5-8BEA-FBE9F96AE0C9}" presName="node" presStyleLbl="node1" presStyleIdx="3" presStyleCnt="5" custScaleX="141995" custScaleY="91942" custRadScaleRad="92844" custRadScaleInc="4111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C7CF74-EA69-4C99-A091-D647A6E8E8B9}" type="pres">
      <dgm:prSet presAssocID="{5348B543-7EC8-4CA5-8BEA-FBE9F96AE0C9}" presName="spNode" presStyleCnt="0"/>
      <dgm:spPr/>
      <dgm:t>
        <a:bodyPr/>
        <a:lstStyle/>
        <a:p>
          <a:endParaRPr lang="es-AR"/>
        </a:p>
      </dgm:t>
    </dgm:pt>
    <dgm:pt modelId="{74236FE9-591A-4F99-A48E-F12344D047D6}" type="pres">
      <dgm:prSet presAssocID="{FF7822E5-EFDF-49D5-AE24-A0E3CE07F1BB}" presName="sibTrans" presStyleLbl="sibTrans1D1" presStyleIdx="3" presStyleCnt="5"/>
      <dgm:spPr/>
      <dgm:t>
        <a:bodyPr/>
        <a:lstStyle/>
        <a:p>
          <a:endParaRPr lang="es-AR"/>
        </a:p>
      </dgm:t>
    </dgm:pt>
    <dgm:pt modelId="{00BAB3ED-357A-4E7D-83E8-C4A0383CD755}" type="pres">
      <dgm:prSet presAssocID="{1236E5FB-7DAC-489C-A7FF-B72F910284AC}" presName="node" presStyleLbl="node1" presStyleIdx="4" presStyleCnt="5" custScaleX="141995" custScaleY="91942" custRadScaleRad="82732" custRadScaleInc="293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CE0985-D3C5-4F15-B9CF-5592026D68AE}" type="pres">
      <dgm:prSet presAssocID="{1236E5FB-7DAC-489C-A7FF-B72F910284AC}" presName="spNode" presStyleCnt="0"/>
      <dgm:spPr/>
      <dgm:t>
        <a:bodyPr/>
        <a:lstStyle/>
        <a:p>
          <a:endParaRPr lang="es-AR"/>
        </a:p>
      </dgm:t>
    </dgm:pt>
    <dgm:pt modelId="{0DAFFF7E-5DEC-49C5-986D-176F7EFF7097}" type="pres">
      <dgm:prSet presAssocID="{AB8F33CA-7D9B-4ED9-ADCF-79BA863642BB}" presName="sibTrans" presStyleLbl="sibTrans1D1" presStyleIdx="4" presStyleCnt="5"/>
      <dgm:spPr/>
      <dgm:t>
        <a:bodyPr/>
        <a:lstStyle/>
        <a:p>
          <a:endParaRPr lang="es-AR"/>
        </a:p>
      </dgm:t>
    </dgm:pt>
  </dgm:ptLst>
  <dgm:cxnLst>
    <dgm:cxn modelId="{94991579-1C1F-41E2-BF07-5103B674A86D}" srcId="{6E36FD31-C550-4683-9642-8CB27BEAE607}" destId="{1236E5FB-7DAC-489C-A7FF-B72F910284AC}" srcOrd="4" destOrd="0" parTransId="{3C6CE5CB-65D9-4941-9761-BC674AD6DA29}" sibTransId="{AB8F33CA-7D9B-4ED9-ADCF-79BA863642BB}"/>
    <dgm:cxn modelId="{CB990B2A-E255-42B1-B5B6-7B543F217B3D}" type="presOf" srcId="{AB8F33CA-7D9B-4ED9-ADCF-79BA863642BB}" destId="{0DAFFF7E-5DEC-49C5-986D-176F7EFF7097}" srcOrd="0" destOrd="0" presId="urn:microsoft.com/office/officeart/2005/8/layout/cycle5"/>
    <dgm:cxn modelId="{574AA563-7509-4DC0-9332-C08B3F16C3F0}" type="presOf" srcId="{E6FCE8E7-FB9D-440A-81ED-4547B0DC69BC}" destId="{8CD23CDC-8BC0-4633-903E-13992D81014F}" srcOrd="0" destOrd="0" presId="urn:microsoft.com/office/officeart/2005/8/layout/cycle5"/>
    <dgm:cxn modelId="{1A138F23-9F3C-4815-A179-947C89CF2C25}" type="presOf" srcId="{1236E5FB-7DAC-489C-A7FF-B72F910284AC}" destId="{00BAB3ED-357A-4E7D-83E8-C4A0383CD755}" srcOrd="0" destOrd="0" presId="urn:microsoft.com/office/officeart/2005/8/layout/cycle5"/>
    <dgm:cxn modelId="{53068401-7C68-4772-B9E4-4FE879D933A1}" type="presOf" srcId="{0EE04FE6-64ED-495A-AF56-B2DD0C19B623}" destId="{22C1DC3B-5518-4190-91A3-25A4C5823FF0}" srcOrd="0" destOrd="0" presId="urn:microsoft.com/office/officeart/2005/8/layout/cycle5"/>
    <dgm:cxn modelId="{3159E840-19BE-4482-9C11-07232AE60034}" srcId="{6E36FD31-C550-4683-9642-8CB27BEAE607}" destId="{E6FCE8E7-FB9D-440A-81ED-4547B0DC69BC}" srcOrd="1" destOrd="0" parTransId="{362501DC-E0B6-41E1-BFC8-047814263868}" sibTransId="{05445781-B34D-41ED-BEE8-1C0D9598B71A}"/>
    <dgm:cxn modelId="{FE60C321-3AD8-47E1-865A-6D06CAADBEB9}" type="presOf" srcId="{ABA4EF01-A9E5-469D-9912-11920ABA1A05}" destId="{9A03F824-FE02-4FAF-8106-4D935EC160A1}" srcOrd="0" destOrd="0" presId="urn:microsoft.com/office/officeart/2005/8/layout/cycle5"/>
    <dgm:cxn modelId="{CA7AB3E6-3B4C-4BBA-9B8D-690B354DFB3B}" srcId="{6E36FD31-C550-4683-9642-8CB27BEAE607}" destId="{5348B543-7EC8-4CA5-8BEA-FBE9F96AE0C9}" srcOrd="3" destOrd="0" parTransId="{B24DC293-44D8-4133-8E30-5E8490351C54}" sibTransId="{FF7822E5-EFDF-49D5-AE24-A0E3CE07F1BB}"/>
    <dgm:cxn modelId="{00EEE655-A53A-4737-87F6-215D8D6F1EA4}" type="presOf" srcId="{F1DD027F-8CFC-414C-8544-EAC7769D1134}" destId="{B9098E5E-1CA9-48F2-AC3B-C2285710390E}" srcOrd="0" destOrd="0" presId="urn:microsoft.com/office/officeart/2005/8/layout/cycle5"/>
    <dgm:cxn modelId="{8C8F46D4-A60B-4A46-B298-725F8BEB2670}" type="presOf" srcId="{E9869339-11D3-4D76-82A0-1D31F5C7AC20}" destId="{E6BE12C6-8346-475D-B16E-05E9E40E59E2}" srcOrd="0" destOrd="0" presId="urn:microsoft.com/office/officeart/2005/8/layout/cycle5"/>
    <dgm:cxn modelId="{2E37892F-519A-4507-AEAD-EBA2D129774C}" type="presOf" srcId="{05445781-B34D-41ED-BEE8-1C0D9598B71A}" destId="{54E8DB58-DC0E-4E26-A073-691303CA365E}" srcOrd="0" destOrd="0" presId="urn:microsoft.com/office/officeart/2005/8/layout/cycle5"/>
    <dgm:cxn modelId="{81B850D0-8797-437F-874F-97D8E5720665}" srcId="{6E36FD31-C550-4683-9642-8CB27BEAE607}" destId="{F1DD027F-8CFC-414C-8544-EAC7769D1134}" srcOrd="2" destOrd="0" parTransId="{BDD1ACF4-7328-41AF-9E23-6357BC77CC61}" sibTransId="{E9869339-11D3-4D76-82A0-1D31F5C7AC20}"/>
    <dgm:cxn modelId="{23FFCB6D-BE8B-4FBE-A186-7EEE33036C0D}" type="presOf" srcId="{6E36FD31-C550-4683-9642-8CB27BEAE607}" destId="{CD7053FB-2FA7-4B65-B873-2DB1BB24BC87}" srcOrd="0" destOrd="0" presId="urn:microsoft.com/office/officeart/2005/8/layout/cycle5"/>
    <dgm:cxn modelId="{8D877B3E-5353-4A8F-B0B0-005E2DAFE2D2}" type="presOf" srcId="{5348B543-7EC8-4CA5-8BEA-FBE9F96AE0C9}" destId="{9A9291A9-9E40-4F37-B77C-7135B59942C1}" srcOrd="0" destOrd="0" presId="urn:microsoft.com/office/officeart/2005/8/layout/cycle5"/>
    <dgm:cxn modelId="{88493FDD-B671-425A-8D3B-7C7357FBE225}" srcId="{6E36FD31-C550-4683-9642-8CB27BEAE607}" destId="{ABA4EF01-A9E5-469D-9912-11920ABA1A05}" srcOrd="0" destOrd="0" parTransId="{DC9E819E-6EBF-42B6-9D69-9F735F98E6C0}" sibTransId="{0EE04FE6-64ED-495A-AF56-B2DD0C19B623}"/>
    <dgm:cxn modelId="{D5809FC8-9581-4320-A437-42DF1F43D9B1}" type="presOf" srcId="{FF7822E5-EFDF-49D5-AE24-A0E3CE07F1BB}" destId="{74236FE9-591A-4F99-A48E-F12344D047D6}" srcOrd="0" destOrd="0" presId="urn:microsoft.com/office/officeart/2005/8/layout/cycle5"/>
    <dgm:cxn modelId="{ABDC9B65-0E50-4198-98FD-8E781A1AF255}" type="presParOf" srcId="{CD7053FB-2FA7-4B65-B873-2DB1BB24BC87}" destId="{9A03F824-FE02-4FAF-8106-4D935EC160A1}" srcOrd="0" destOrd="0" presId="urn:microsoft.com/office/officeart/2005/8/layout/cycle5"/>
    <dgm:cxn modelId="{28CA511F-AD3A-4550-8A30-3D6AD5617F12}" type="presParOf" srcId="{CD7053FB-2FA7-4B65-B873-2DB1BB24BC87}" destId="{16514E22-A0D8-4256-B137-C10012F91574}" srcOrd="1" destOrd="0" presId="urn:microsoft.com/office/officeart/2005/8/layout/cycle5"/>
    <dgm:cxn modelId="{C6428435-B004-4208-ADB5-BE4CCA8C7DCF}" type="presParOf" srcId="{CD7053FB-2FA7-4B65-B873-2DB1BB24BC87}" destId="{22C1DC3B-5518-4190-91A3-25A4C5823FF0}" srcOrd="2" destOrd="0" presId="urn:microsoft.com/office/officeart/2005/8/layout/cycle5"/>
    <dgm:cxn modelId="{4CD0BF62-C17C-4EFF-A364-243A02784CC3}" type="presParOf" srcId="{CD7053FB-2FA7-4B65-B873-2DB1BB24BC87}" destId="{8CD23CDC-8BC0-4633-903E-13992D81014F}" srcOrd="3" destOrd="0" presId="urn:microsoft.com/office/officeart/2005/8/layout/cycle5"/>
    <dgm:cxn modelId="{9AD8E2C2-5FB6-4545-9AD2-56BB43E776D4}" type="presParOf" srcId="{CD7053FB-2FA7-4B65-B873-2DB1BB24BC87}" destId="{2730A905-0EC8-4E36-9636-77A1A7F7ACBD}" srcOrd="4" destOrd="0" presId="urn:microsoft.com/office/officeart/2005/8/layout/cycle5"/>
    <dgm:cxn modelId="{751B9544-A790-47AA-90C9-A6154FFCFF34}" type="presParOf" srcId="{CD7053FB-2FA7-4B65-B873-2DB1BB24BC87}" destId="{54E8DB58-DC0E-4E26-A073-691303CA365E}" srcOrd="5" destOrd="0" presId="urn:microsoft.com/office/officeart/2005/8/layout/cycle5"/>
    <dgm:cxn modelId="{8FD9175B-760D-40DC-8919-B6693D2EF513}" type="presParOf" srcId="{CD7053FB-2FA7-4B65-B873-2DB1BB24BC87}" destId="{B9098E5E-1CA9-48F2-AC3B-C2285710390E}" srcOrd="6" destOrd="0" presId="urn:microsoft.com/office/officeart/2005/8/layout/cycle5"/>
    <dgm:cxn modelId="{C20C0039-6093-4E89-BD00-DA5ED24B6649}" type="presParOf" srcId="{CD7053FB-2FA7-4B65-B873-2DB1BB24BC87}" destId="{A4AE3D2D-2DEC-4BC8-AD8C-1D54C8501B5A}" srcOrd="7" destOrd="0" presId="urn:microsoft.com/office/officeart/2005/8/layout/cycle5"/>
    <dgm:cxn modelId="{D32F7603-6719-43DA-BE71-58C99A10D814}" type="presParOf" srcId="{CD7053FB-2FA7-4B65-B873-2DB1BB24BC87}" destId="{E6BE12C6-8346-475D-B16E-05E9E40E59E2}" srcOrd="8" destOrd="0" presId="urn:microsoft.com/office/officeart/2005/8/layout/cycle5"/>
    <dgm:cxn modelId="{ABF7AADC-6718-4360-A6F8-9D0CA2449A4D}" type="presParOf" srcId="{CD7053FB-2FA7-4B65-B873-2DB1BB24BC87}" destId="{9A9291A9-9E40-4F37-B77C-7135B59942C1}" srcOrd="9" destOrd="0" presId="urn:microsoft.com/office/officeart/2005/8/layout/cycle5"/>
    <dgm:cxn modelId="{13DE1232-364E-4395-8223-F7DBF256718D}" type="presParOf" srcId="{CD7053FB-2FA7-4B65-B873-2DB1BB24BC87}" destId="{96C7CF74-EA69-4C99-A091-D647A6E8E8B9}" srcOrd="10" destOrd="0" presId="urn:microsoft.com/office/officeart/2005/8/layout/cycle5"/>
    <dgm:cxn modelId="{BC00E140-A81E-402D-9EC7-69E5B9F796F0}" type="presParOf" srcId="{CD7053FB-2FA7-4B65-B873-2DB1BB24BC87}" destId="{74236FE9-591A-4F99-A48E-F12344D047D6}" srcOrd="11" destOrd="0" presId="urn:microsoft.com/office/officeart/2005/8/layout/cycle5"/>
    <dgm:cxn modelId="{A7F2DEA8-C6DE-4AA4-91EC-91B1DF605D4E}" type="presParOf" srcId="{CD7053FB-2FA7-4B65-B873-2DB1BB24BC87}" destId="{00BAB3ED-357A-4E7D-83E8-C4A0383CD755}" srcOrd="12" destOrd="0" presId="urn:microsoft.com/office/officeart/2005/8/layout/cycle5"/>
    <dgm:cxn modelId="{8C39D057-F1B5-40EC-88D0-AEC03C5AF9C7}" type="presParOf" srcId="{CD7053FB-2FA7-4B65-B873-2DB1BB24BC87}" destId="{46CE0985-D3C5-4F15-B9CF-5592026D68AE}" srcOrd="13" destOrd="0" presId="urn:microsoft.com/office/officeart/2005/8/layout/cycle5"/>
    <dgm:cxn modelId="{E17DD71F-82F1-4729-8CEB-82D00D6680B8}" type="presParOf" srcId="{CD7053FB-2FA7-4B65-B873-2DB1BB24BC87}" destId="{0DAFFF7E-5DEC-49C5-986D-176F7EFF709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3499C-B6B7-4FEF-83D2-BF5377F1A8A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55B0E83E-3E83-4F1E-9C8B-50B3D6839A05}">
      <dgm:prSet phldrT="[Texto]"/>
      <dgm:spPr/>
      <dgm:t>
        <a:bodyPr/>
        <a:lstStyle/>
        <a:p>
          <a:r>
            <a:rPr lang="es-AR" b="1" dirty="0" smtClean="0"/>
            <a:t>Diagnóstico de MAT</a:t>
          </a:r>
          <a:endParaRPr lang="es-AR" b="1" dirty="0"/>
        </a:p>
      </dgm:t>
    </dgm:pt>
    <dgm:pt modelId="{6E56C889-46F1-4BCA-A4B5-541DE9587EE7}" type="parTrans" cxnId="{6BF8EF3B-C253-4FBC-8F2C-7E0216420607}">
      <dgm:prSet/>
      <dgm:spPr/>
      <dgm:t>
        <a:bodyPr/>
        <a:lstStyle/>
        <a:p>
          <a:endParaRPr lang="es-AR"/>
        </a:p>
      </dgm:t>
    </dgm:pt>
    <dgm:pt modelId="{8C06D62D-DBBD-4EE5-A58E-7CB6AB39A62D}" type="sibTrans" cxnId="{6BF8EF3B-C253-4FBC-8F2C-7E0216420607}">
      <dgm:prSet/>
      <dgm:spPr/>
      <dgm:t>
        <a:bodyPr/>
        <a:lstStyle/>
        <a:p>
          <a:endParaRPr lang="es-AR"/>
        </a:p>
      </dgm:t>
    </dgm:pt>
    <dgm:pt modelId="{3855F2B1-ED31-485D-8B36-9434915FCB79}">
      <dgm:prSet phldrT="[Texto]"/>
      <dgm:spPr/>
      <dgm:t>
        <a:bodyPr/>
        <a:lstStyle/>
        <a:p>
          <a:r>
            <a:rPr lang="es-AR" b="1" dirty="0" smtClean="0"/>
            <a:t>Talleres de Participación social</a:t>
          </a:r>
          <a:endParaRPr lang="es-AR" b="1" dirty="0"/>
        </a:p>
      </dgm:t>
    </dgm:pt>
    <dgm:pt modelId="{0A2DF1D3-6976-41BE-B442-5C945B894156}" type="parTrans" cxnId="{47B83778-715C-495E-B2E9-D4F2C6689AC3}">
      <dgm:prSet/>
      <dgm:spPr/>
      <dgm:t>
        <a:bodyPr/>
        <a:lstStyle/>
        <a:p>
          <a:endParaRPr lang="es-AR"/>
        </a:p>
      </dgm:t>
    </dgm:pt>
    <dgm:pt modelId="{41637E9F-7172-452D-9138-2757DECCE99E}" type="sibTrans" cxnId="{47B83778-715C-495E-B2E9-D4F2C6689AC3}">
      <dgm:prSet/>
      <dgm:spPr/>
      <dgm:t>
        <a:bodyPr/>
        <a:lstStyle/>
        <a:p>
          <a:endParaRPr lang="es-AR"/>
        </a:p>
      </dgm:t>
    </dgm:pt>
    <dgm:pt modelId="{0E84218D-3D2E-47A3-A24A-467E33F4EFB1}">
      <dgm:prSet phldrT="[Texto]"/>
      <dgm:spPr/>
      <dgm:t>
        <a:bodyPr/>
        <a:lstStyle/>
        <a:p>
          <a:r>
            <a:rPr lang="es-AR" b="1" dirty="0" smtClean="0"/>
            <a:t>Prospectiva Territorial</a:t>
          </a:r>
          <a:endParaRPr lang="es-AR" b="1" dirty="0"/>
        </a:p>
      </dgm:t>
    </dgm:pt>
    <dgm:pt modelId="{47FF2B95-BB96-425B-9B2D-60C3531BB1B7}" type="parTrans" cxnId="{3D4C6D36-2B4E-4D18-B9B3-2435BD0720EC}">
      <dgm:prSet/>
      <dgm:spPr/>
      <dgm:t>
        <a:bodyPr/>
        <a:lstStyle/>
        <a:p>
          <a:endParaRPr lang="es-AR"/>
        </a:p>
      </dgm:t>
    </dgm:pt>
    <dgm:pt modelId="{A7A1FEE6-3193-4883-A752-5333D5791DDA}" type="sibTrans" cxnId="{3D4C6D36-2B4E-4D18-B9B3-2435BD0720EC}">
      <dgm:prSet/>
      <dgm:spPr/>
      <dgm:t>
        <a:bodyPr/>
        <a:lstStyle/>
        <a:p>
          <a:endParaRPr lang="es-AR"/>
        </a:p>
      </dgm:t>
    </dgm:pt>
    <dgm:pt modelId="{212922C4-80F7-44DB-8FEB-A3C2D05C92C4}">
      <dgm:prSet phldrT="[Texto]"/>
      <dgm:spPr/>
      <dgm:t>
        <a:bodyPr/>
        <a:lstStyle/>
        <a:p>
          <a:r>
            <a:rPr lang="es-AR" b="1" dirty="0" smtClean="0"/>
            <a:t>Planificación Territorial</a:t>
          </a:r>
          <a:endParaRPr lang="es-AR" b="1" dirty="0"/>
        </a:p>
      </dgm:t>
    </dgm:pt>
    <dgm:pt modelId="{DB560656-DC82-4721-9276-A99D6EACC826}" type="parTrans" cxnId="{B01B525D-FE52-4A9C-9327-B75138AFFB46}">
      <dgm:prSet/>
      <dgm:spPr/>
      <dgm:t>
        <a:bodyPr/>
        <a:lstStyle/>
        <a:p>
          <a:endParaRPr lang="es-AR"/>
        </a:p>
      </dgm:t>
    </dgm:pt>
    <dgm:pt modelId="{2A6420D6-174D-4D0F-A435-BF00C899DA74}" type="sibTrans" cxnId="{B01B525D-FE52-4A9C-9327-B75138AFFB46}">
      <dgm:prSet/>
      <dgm:spPr/>
      <dgm:t>
        <a:bodyPr/>
        <a:lstStyle/>
        <a:p>
          <a:endParaRPr lang="es-AR"/>
        </a:p>
      </dgm:t>
    </dgm:pt>
    <dgm:pt modelId="{5F0E4D9A-C1DB-4C05-8AD1-35B2449669D3}" type="pres">
      <dgm:prSet presAssocID="{CD43499C-B6B7-4FEF-83D2-BF5377F1A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A084BD3-577F-4A5A-874F-FE4B16C8293E}" type="pres">
      <dgm:prSet presAssocID="{55B0E83E-3E83-4F1E-9C8B-50B3D6839A0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036076-0B1E-4E0B-9F0E-4B8FDC4E51BC}" type="pres">
      <dgm:prSet presAssocID="{8C06D62D-DBBD-4EE5-A58E-7CB6AB39A62D}" presName="space" presStyleCnt="0"/>
      <dgm:spPr/>
    </dgm:pt>
    <dgm:pt modelId="{0D8956B8-3C54-418B-AFA2-34D7F3C0B071}" type="pres">
      <dgm:prSet presAssocID="{3855F2B1-ED31-485D-8B36-9434915FCB7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9678CA-84AC-44D0-B46C-6F638F757848}" type="pres">
      <dgm:prSet presAssocID="{41637E9F-7172-452D-9138-2757DECCE99E}" presName="space" presStyleCnt="0"/>
      <dgm:spPr/>
    </dgm:pt>
    <dgm:pt modelId="{E0E1C7FC-4441-4720-8BCD-21A06C619732}" type="pres">
      <dgm:prSet presAssocID="{0E84218D-3D2E-47A3-A24A-467E33F4E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3E4BC03-2C93-4687-A99E-684F56433A8B}" type="pres">
      <dgm:prSet presAssocID="{A7A1FEE6-3193-4883-A752-5333D5791DDA}" presName="space" presStyleCnt="0"/>
      <dgm:spPr/>
    </dgm:pt>
    <dgm:pt modelId="{070141F4-3C84-46E2-8E49-C34E41C748C5}" type="pres">
      <dgm:prSet presAssocID="{212922C4-80F7-44DB-8FEB-A3C2D05C92C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437C951-7E64-431D-870F-018D2ED63ECE}" type="presOf" srcId="{0E84218D-3D2E-47A3-A24A-467E33F4EFB1}" destId="{E0E1C7FC-4441-4720-8BCD-21A06C619732}" srcOrd="0" destOrd="0" presId="urn:microsoft.com/office/officeart/2005/8/layout/venn3"/>
    <dgm:cxn modelId="{7720BC63-A251-44C3-95C1-996800E7D0E3}" type="presOf" srcId="{3855F2B1-ED31-485D-8B36-9434915FCB79}" destId="{0D8956B8-3C54-418B-AFA2-34D7F3C0B071}" srcOrd="0" destOrd="0" presId="urn:microsoft.com/office/officeart/2005/8/layout/venn3"/>
    <dgm:cxn modelId="{53C8DED9-A4EB-4EC5-9722-F1551BEB66E2}" type="presOf" srcId="{55B0E83E-3E83-4F1E-9C8B-50B3D6839A05}" destId="{8A084BD3-577F-4A5A-874F-FE4B16C8293E}" srcOrd="0" destOrd="0" presId="urn:microsoft.com/office/officeart/2005/8/layout/venn3"/>
    <dgm:cxn modelId="{5BA9DFD1-0D72-4808-9EDA-294925D6BB9A}" type="presOf" srcId="{CD43499C-B6B7-4FEF-83D2-BF5377F1A8A0}" destId="{5F0E4D9A-C1DB-4C05-8AD1-35B2449669D3}" srcOrd="0" destOrd="0" presId="urn:microsoft.com/office/officeart/2005/8/layout/venn3"/>
    <dgm:cxn modelId="{6BF8EF3B-C253-4FBC-8F2C-7E0216420607}" srcId="{CD43499C-B6B7-4FEF-83D2-BF5377F1A8A0}" destId="{55B0E83E-3E83-4F1E-9C8B-50B3D6839A05}" srcOrd="0" destOrd="0" parTransId="{6E56C889-46F1-4BCA-A4B5-541DE9587EE7}" sibTransId="{8C06D62D-DBBD-4EE5-A58E-7CB6AB39A62D}"/>
    <dgm:cxn modelId="{FC8A02D6-4ED5-4124-8E72-5E5153D59E75}" type="presOf" srcId="{212922C4-80F7-44DB-8FEB-A3C2D05C92C4}" destId="{070141F4-3C84-46E2-8E49-C34E41C748C5}" srcOrd="0" destOrd="0" presId="urn:microsoft.com/office/officeart/2005/8/layout/venn3"/>
    <dgm:cxn modelId="{47B83778-715C-495E-B2E9-D4F2C6689AC3}" srcId="{CD43499C-B6B7-4FEF-83D2-BF5377F1A8A0}" destId="{3855F2B1-ED31-485D-8B36-9434915FCB79}" srcOrd="1" destOrd="0" parTransId="{0A2DF1D3-6976-41BE-B442-5C945B894156}" sibTransId="{41637E9F-7172-452D-9138-2757DECCE99E}"/>
    <dgm:cxn modelId="{B01B525D-FE52-4A9C-9327-B75138AFFB46}" srcId="{CD43499C-B6B7-4FEF-83D2-BF5377F1A8A0}" destId="{212922C4-80F7-44DB-8FEB-A3C2D05C92C4}" srcOrd="3" destOrd="0" parTransId="{DB560656-DC82-4721-9276-A99D6EACC826}" sibTransId="{2A6420D6-174D-4D0F-A435-BF00C899DA74}"/>
    <dgm:cxn modelId="{3D4C6D36-2B4E-4D18-B9B3-2435BD0720EC}" srcId="{CD43499C-B6B7-4FEF-83D2-BF5377F1A8A0}" destId="{0E84218D-3D2E-47A3-A24A-467E33F4EFB1}" srcOrd="2" destOrd="0" parTransId="{47FF2B95-BB96-425B-9B2D-60C3531BB1B7}" sibTransId="{A7A1FEE6-3193-4883-A752-5333D5791DDA}"/>
    <dgm:cxn modelId="{63DB98AE-03AF-4779-BEDD-89E4B191DE3E}" type="presParOf" srcId="{5F0E4D9A-C1DB-4C05-8AD1-35B2449669D3}" destId="{8A084BD3-577F-4A5A-874F-FE4B16C8293E}" srcOrd="0" destOrd="0" presId="urn:microsoft.com/office/officeart/2005/8/layout/venn3"/>
    <dgm:cxn modelId="{34DABB97-B3EE-4469-84A9-21FC716785B6}" type="presParOf" srcId="{5F0E4D9A-C1DB-4C05-8AD1-35B2449669D3}" destId="{71036076-0B1E-4E0B-9F0E-4B8FDC4E51BC}" srcOrd="1" destOrd="0" presId="urn:microsoft.com/office/officeart/2005/8/layout/venn3"/>
    <dgm:cxn modelId="{9F990A97-42DA-4CF8-8D89-70F1960A1EA5}" type="presParOf" srcId="{5F0E4D9A-C1DB-4C05-8AD1-35B2449669D3}" destId="{0D8956B8-3C54-418B-AFA2-34D7F3C0B071}" srcOrd="2" destOrd="0" presId="urn:microsoft.com/office/officeart/2005/8/layout/venn3"/>
    <dgm:cxn modelId="{5446C2C6-57CD-47FE-BAA1-7B810D2AA1E7}" type="presParOf" srcId="{5F0E4D9A-C1DB-4C05-8AD1-35B2449669D3}" destId="{4B9678CA-84AC-44D0-B46C-6F638F757848}" srcOrd="3" destOrd="0" presId="urn:microsoft.com/office/officeart/2005/8/layout/venn3"/>
    <dgm:cxn modelId="{8F19D50D-8985-44B8-9608-BA73FF274F77}" type="presParOf" srcId="{5F0E4D9A-C1DB-4C05-8AD1-35B2449669D3}" destId="{E0E1C7FC-4441-4720-8BCD-21A06C619732}" srcOrd="4" destOrd="0" presId="urn:microsoft.com/office/officeart/2005/8/layout/venn3"/>
    <dgm:cxn modelId="{89F064F4-2B37-4B63-B88B-389EB3AAA058}" type="presParOf" srcId="{5F0E4D9A-C1DB-4C05-8AD1-35B2449669D3}" destId="{83E4BC03-2C93-4687-A99E-684F56433A8B}" srcOrd="5" destOrd="0" presId="urn:microsoft.com/office/officeart/2005/8/layout/venn3"/>
    <dgm:cxn modelId="{7CBE663B-ACAE-4F95-86DB-D526A78DF95A}" type="presParOf" srcId="{5F0E4D9A-C1DB-4C05-8AD1-35B2449669D3}" destId="{070141F4-3C84-46E2-8E49-C34E41C748C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949A6E-B6E2-402A-AA54-D727C2143A42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6E3702C3-6406-4B70-B4D6-1D618D4A43BD}">
      <dgm:prSet phldrT="[Texto]"/>
      <dgm:spPr/>
      <dgm:t>
        <a:bodyPr/>
        <a:lstStyle/>
        <a:p>
          <a:r>
            <a:rPr lang="es-AR" dirty="0" smtClean="0"/>
            <a:t>INVARIANTES Estratégicas</a:t>
          </a:r>
          <a:endParaRPr lang="es-AR" dirty="0"/>
        </a:p>
      </dgm:t>
    </dgm:pt>
    <dgm:pt modelId="{D4039DF5-FA70-462D-8773-A616D0AED925}" type="parTrans" cxnId="{D87CB9BF-574B-48B7-9CA9-0C5864A13F27}">
      <dgm:prSet/>
      <dgm:spPr/>
      <dgm:t>
        <a:bodyPr/>
        <a:lstStyle/>
        <a:p>
          <a:endParaRPr lang="es-AR"/>
        </a:p>
      </dgm:t>
    </dgm:pt>
    <dgm:pt modelId="{5D15C557-B21E-492C-B3F8-8F6B11EDD9C4}" type="sibTrans" cxnId="{D87CB9BF-574B-48B7-9CA9-0C5864A13F27}">
      <dgm:prSet/>
      <dgm:spPr/>
      <dgm:t>
        <a:bodyPr/>
        <a:lstStyle/>
        <a:p>
          <a:endParaRPr lang="es-AR"/>
        </a:p>
      </dgm:t>
    </dgm:pt>
    <dgm:pt modelId="{63904DC5-7D56-4E9B-B5EF-801330B5376D}">
      <dgm:prSet phldrT="[Texto]"/>
      <dgm:spPr/>
      <dgm:t>
        <a:bodyPr/>
        <a:lstStyle/>
        <a:p>
          <a:r>
            <a:rPr lang="es-ES" dirty="0" smtClean="0">
              <a:effectLst/>
            </a:rPr>
            <a:t>Tendencias invariantes a través de todos los escenarios. </a:t>
          </a:r>
          <a:endParaRPr lang="es-AR" dirty="0"/>
        </a:p>
      </dgm:t>
    </dgm:pt>
    <dgm:pt modelId="{414CCA83-F3BD-4B42-924C-AC78DF08B467}" type="parTrans" cxnId="{BD236676-EC50-47D2-98BF-1D87EDAB70D5}">
      <dgm:prSet/>
      <dgm:spPr/>
      <dgm:t>
        <a:bodyPr/>
        <a:lstStyle/>
        <a:p>
          <a:endParaRPr lang="es-AR"/>
        </a:p>
      </dgm:t>
    </dgm:pt>
    <dgm:pt modelId="{3C628D1F-6348-43B4-AA0B-5EA32A1F7205}" type="sibTrans" cxnId="{BD236676-EC50-47D2-98BF-1D87EDAB70D5}">
      <dgm:prSet/>
      <dgm:spPr/>
      <dgm:t>
        <a:bodyPr/>
        <a:lstStyle/>
        <a:p>
          <a:endParaRPr lang="es-AR"/>
        </a:p>
      </dgm:t>
    </dgm:pt>
    <dgm:pt modelId="{2A8B94E8-7FDA-49AB-B34E-C66A7A30A057}">
      <dgm:prSet phldrT="[Texto]"/>
      <dgm:spPr/>
      <dgm:t>
        <a:bodyPr/>
        <a:lstStyle/>
        <a:p>
          <a:r>
            <a:rPr lang="es-ES" dirty="0" smtClean="0">
              <a:effectLst/>
            </a:rPr>
            <a:t>Elemento Predeterminado.  </a:t>
          </a:r>
          <a:r>
            <a:rPr lang="es-ES" dirty="0" smtClean="0">
              <a:solidFill>
                <a:schemeClr val="tx1"/>
              </a:solidFill>
              <a:effectLst/>
            </a:rPr>
            <a:t>Fenómenos que cambian lentamente</a:t>
          </a:r>
          <a:endParaRPr lang="es-AR" dirty="0"/>
        </a:p>
      </dgm:t>
    </dgm:pt>
    <dgm:pt modelId="{CFE62559-7071-41A6-92EC-DBB73CE0BE57}" type="parTrans" cxnId="{A02AFC09-D0C5-4506-A53B-551A44D451DF}">
      <dgm:prSet/>
      <dgm:spPr/>
      <dgm:t>
        <a:bodyPr/>
        <a:lstStyle/>
        <a:p>
          <a:endParaRPr lang="es-AR"/>
        </a:p>
      </dgm:t>
    </dgm:pt>
    <dgm:pt modelId="{44F0A71A-3B20-4E2A-AB0D-5E878CB71147}" type="sibTrans" cxnId="{A02AFC09-D0C5-4506-A53B-551A44D451DF}">
      <dgm:prSet/>
      <dgm:spPr/>
      <dgm:t>
        <a:bodyPr/>
        <a:lstStyle/>
        <a:p>
          <a:endParaRPr lang="es-AR"/>
        </a:p>
      </dgm:t>
    </dgm:pt>
    <dgm:pt modelId="{7E83B1A4-7E88-4D40-80ED-D55265740F98}">
      <dgm:prSet phldrT="[Texto]"/>
      <dgm:spPr/>
      <dgm:t>
        <a:bodyPr/>
        <a:lstStyle/>
        <a:p>
          <a:r>
            <a:rPr lang="es-ES" b="1" dirty="0" smtClean="0">
              <a:solidFill>
                <a:srgbClr val="FCFBF9"/>
              </a:solidFill>
              <a:latin typeface="Calibri" pitchFamily="34" charset="0"/>
            </a:rPr>
            <a:t>INCERTIDUMBRES Críticas</a:t>
          </a:r>
          <a:endParaRPr lang="es-AR" dirty="0"/>
        </a:p>
      </dgm:t>
    </dgm:pt>
    <dgm:pt modelId="{D4AF535C-CCA8-43FA-9AED-7C0314C7DCF3}" type="parTrans" cxnId="{FED16581-7F2C-4998-AD06-29682C596463}">
      <dgm:prSet/>
      <dgm:spPr/>
      <dgm:t>
        <a:bodyPr/>
        <a:lstStyle/>
        <a:p>
          <a:endParaRPr lang="es-AR"/>
        </a:p>
      </dgm:t>
    </dgm:pt>
    <dgm:pt modelId="{15E74E10-1D86-40F3-8C36-12F90672DAD2}" type="sibTrans" cxnId="{FED16581-7F2C-4998-AD06-29682C596463}">
      <dgm:prSet/>
      <dgm:spPr/>
      <dgm:t>
        <a:bodyPr/>
        <a:lstStyle/>
        <a:p>
          <a:endParaRPr lang="es-AR"/>
        </a:p>
      </dgm:t>
    </dgm:pt>
    <dgm:pt modelId="{07645B3D-BABF-48CE-9B2E-2533728B2278}">
      <dgm:prSet phldrT="[Texto]"/>
      <dgm:spPr/>
      <dgm:t>
        <a:bodyPr/>
        <a:lstStyle/>
        <a:p>
          <a:r>
            <a:rPr lang="es-ES" dirty="0" smtClean="0"/>
            <a:t>Factores Críticos cuyo curso no se puede anticipar, pero que se sabe que afectarán en forma fundamental el curso de eventos; </a:t>
          </a:r>
          <a:endParaRPr lang="es-AR" dirty="0"/>
        </a:p>
      </dgm:t>
    </dgm:pt>
    <dgm:pt modelId="{B32FF4A0-BA90-4A69-9C44-80E259F2D4A2}" type="parTrans" cxnId="{70CCDB00-0E89-40E6-B5D3-9842B7641571}">
      <dgm:prSet/>
      <dgm:spPr/>
      <dgm:t>
        <a:bodyPr/>
        <a:lstStyle/>
        <a:p>
          <a:endParaRPr lang="es-AR"/>
        </a:p>
      </dgm:t>
    </dgm:pt>
    <dgm:pt modelId="{0E63DDDB-77BF-4D74-B5C6-939C1CCC8EC6}" type="sibTrans" cxnId="{70CCDB00-0E89-40E6-B5D3-9842B7641571}">
      <dgm:prSet/>
      <dgm:spPr/>
      <dgm:t>
        <a:bodyPr/>
        <a:lstStyle/>
        <a:p>
          <a:endParaRPr lang="es-AR"/>
        </a:p>
      </dgm:t>
    </dgm:pt>
    <dgm:pt modelId="{84BC00AE-3EAD-453E-AC2A-CB81CFFEAB91}">
      <dgm:prSet phldrT="[Texto]"/>
      <dgm:spPr/>
      <dgm:t>
        <a:bodyPr/>
        <a:lstStyle/>
        <a:p>
          <a:r>
            <a:rPr lang="es-ES" dirty="0" smtClean="0"/>
            <a:t>Determinan las principales diferencias entre escenarios.</a:t>
          </a:r>
          <a:endParaRPr lang="es-AR" dirty="0"/>
        </a:p>
      </dgm:t>
    </dgm:pt>
    <dgm:pt modelId="{F53A78B3-6559-4575-81F6-1C3070458E30}" type="parTrans" cxnId="{920CEB4F-5E3E-4140-B4DB-31155F1EB2B8}">
      <dgm:prSet/>
      <dgm:spPr/>
      <dgm:t>
        <a:bodyPr/>
        <a:lstStyle/>
        <a:p>
          <a:endParaRPr lang="es-AR"/>
        </a:p>
      </dgm:t>
    </dgm:pt>
    <dgm:pt modelId="{39C88A13-D8CC-4621-95C3-A8FA9BDB4CBF}" type="sibTrans" cxnId="{920CEB4F-5E3E-4140-B4DB-31155F1EB2B8}">
      <dgm:prSet/>
      <dgm:spPr/>
      <dgm:t>
        <a:bodyPr/>
        <a:lstStyle/>
        <a:p>
          <a:endParaRPr lang="es-AR"/>
        </a:p>
      </dgm:t>
    </dgm:pt>
    <dgm:pt modelId="{A65AFCE6-F653-4790-B614-71CA5ED86C3B}" type="pres">
      <dgm:prSet presAssocID="{7A949A6E-B6E2-402A-AA54-D727C2143A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54A980E-E534-49BA-A05C-BB56BD5EC97D}" type="pres">
      <dgm:prSet presAssocID="{6E3702C3-6406-4B70-B4D6-1D618D4A43BD}" presName="vertFlow" presStyleCnt="0"/>
      <dgm:spPr/>
    </dgm:pt>
    <dgm:pt modelId="{6E2C0409-4900-436A-9BE7-237289E6881C}" type="pres">
      <dgm:prSet presAssocID="{6E3702C3-6406-4B70-B4D6-1D618D4A43BD}" presName="header" presStyleLbl="node1" presStyleIdx="0" presStyleCnt="2"/>
      <dgm:spPr/>
      <dgm:t>
        <a:bodyPr/>
        <a:lstStyle/>
        <a:p>
          <a:endParaRPr lang="es-AR"/>
        </a:p>
      </dgm:t>
    </dgm:pt>
    <dgm:pt modelId="{55E5E7E8-0530-4A3C-AE84-C20F9BAA41D3}" type="pres">
      <dgm:prSet presAssocID="{414CCA83-F3BD-4B42-924C-AC78DF08B467}" presName="parTrans" presStyleLbl="sibTrans2D1" presStyleIdx="0" presStyleCnt="4"/>
      <dgm:spPr/>
      <dgm:t>
        <a:bodyPr/>
        <a:lstStyle/>
        <a:p>
          <a:endParaRPr lang="es-AR"/>
        </a:p>
      </dgm:t>
    </dgm:pt>
    <dgm:pt modelId="{29EE3590-E465-4DAB-BD6D-ADAEBC7C6E03}" type="pres">
      <dgm:prSet presAssocID="{63904DC5-7D56-4E9B-B5EF-801330B5376D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2CDD28-3658-4523-835D-F93983E4950B}" type="pres">
      <dgm:prSet presAssocID="{3C628D1F-6348-43B4-AA0B-5EA32A1F7205}" presName="sibTrans" presStyleLbl="sibTrans2D1" presStyleIdx="1" presStyleCnt="4"/>
      <dgm:spPr/>
      <dgm:t>
        <a:bodyPr/>
        <a:lstStyle/>
        <a:p>
          <a:endParaRPr lang="es-AR"/>
        </a:p>
      </dgm:t>
    </dgm:pt>
    <dgm:pt modelId="{3D6B973B-D71E-4E92-AA95-D8A0B39A8DDD}" type="pres">
      <dgm:prSet presAssocID="{2A8B94E8-7FDA-49AB-B34E-C66A7A30A057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91E4AF1-8280-41C1-810A-57DEA063E388}" type="pres">
      <dgm:prSet presAssocID="{6E3702C3-6406-4B70-B4D6-1D618D4A43BD}" presName="hSp" presStyleCnt="0"/>
      <dgm:spPr/>
    </dgm:pt>
    <dgm:pt modelId="{50E1BFF9-1F7D-45D8-BAF6-A94337702185}" type="pres">
      <dgm:prSet presAssocID="{7E83B1A4-7E88-4D40-80ED-D55265740F98}" presName="vertFlow" presStyleCnt="0"/>
      <dgm:spPr/>
    </dgm:pt>
    <dgm:pt modelId="{40F890DE-9DD7-492F-9D8D-CB1214476911}" type="pres">
      <dgm:prSet presAssocID="{7E83B1A4-7E88-4D40-80ED-D55265740F98}" presName="header" presStyleLbl="node1" presStyleIdx="1" presStyleCnt="2"/>
      <dgm:spPr/>
      <dgm:t>
        <a:bodyPr/>
        <a:lstStyle/>
        <a:p>
          <a:endParaRPr lang="es-AR"/>
        </a:p>
      </dgm:t>
    </dgm:pt>
    <dgm:pt modelId="{301ED32C-CDFE-42A7-B01A-171E1F9239A5}" type="pres">
      <dgm:prSet presAssocID="{B32FF4A0-BA90-4A69-9C44-80E259F2D4A2}" presName="parTrans" presStyleLbl="sibTrans2D1" presStyleIdx="2" presStyleCnt="4"/>
      <dgm:spPr/>
      <dgm:t>
        <a:bodyPr/>
        <a:lstStyle/>
        <a:p>
          <a:endParaRPr lang="es-AR"/>
        </a:p>
      </dgm:t>
    </dgm:pt>
    <dgm:pt modelId="{BFEB4C5E-3B24-4FB8-BFFE-A8A520C9A1AA}" type="pres">
      <dgm:prSet presAssocID="{07645B3D-BABF-48CE-9B2E-2533728B2278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5986C4-D1D6-4D83-AAC5-412804231118}" type="pres">
      <dgm:prSet presAssocID="{0E63DDDB-77BF-4D74-B5C6-939C1CCC8EC6}" presName="sibTrans" presStyleLbl="sibTrans2D1" presStyleIdx="3" presStyleCnt="4"/>
      <dgm:spPr/>
      <dgm:t>
        <a:bodyPr/>
        <a:lstStyle/>
        <a:p>
          <a:endParaRPr lang="es-AR"/>
        </a:p>
      </dgm:t>
    </dgm:pt>
    <dgm:pt modelId="{95016C1A-6754-4FD2-B1D9-FBF463E2A3BC}" type="pres">
      <dgm:prSet presAssocID="{84BC00AE-3EAD-453E-AC2A-CB81CFFEAB9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0DC082B-1B1A-4229-8F20-7EB1E380A5EB}" type="presOf" srcId="{3C628D1F-6348-43B4-AA0B-5EA32A1F7205}" destId="{712CDD28-3658-4523-835D-F93983E4950B}" srcOrd="0" destOrd="0" presId="urn:microsoft.com/office/officeart/2005/8/layout/lProcess1"/>
    <dgm:cxn modelId="{38957FC7-8024-4F39-9BEE-DB92D1921EF7}" type="presOf" srcId="{414CCA83-F3BD-4B42-924C-AC78DF08B467}" destId="{55E5E7E8-0530-4A3C-AE84-C20F9BAA41D3}" srcOrd="0" destOrd="0" presId="urn:microsoft.com/office/officeart/2005/8/layout/lProcess1"/>
    <dgm:cxn modelId="{C56FD8A1-B8A1-4B6C-B7D7-AEF7F331CB54}" type="presOf" srcId="{B32FF4A0-BA90-4A69-9C44-80E259F2D4A2}" destId="{301ED32C-CDFE-42A7-B01A-171E1F9239A5}" srcOrd="0" destOrd="0" presId="urn:microsoft.com/office/officeart/2005/8/layout/lProcess1"/>
    <dgm:cxn modelId="{A6EF943B-1BC2-48F7-B08B-0C5ADF8B522E}" type="presOf" srcId="{63904DC5-7D56-4E9B-B5EF-801330B5376D}" destId="{29EE3590-E465-4DAB-BD6D-ADAEBC7C6E03}" srcOrd="0" destOrd="0" presId="urn:microsoft.com/office/officeart/2005/8/layout/lProcess1"/>
    <dgm:cxn modelId="{9038A7C5-6935-47F0-9167-FFC839A1309D}" type="presOf" srcId="{07645B3D-BABF-48CE-9B2E-2533728B2278}" destId="{BFEB4C5E-3B24-4FB8-BFFE-A8A520C9A1AA}" srcOrd="0" destOrd="0" presId="urn:microsoft.com/office/officeart/2005/8/layout/lProcess1"/>
    <dgm:cxn modelId="{58BA6E40-70EC-451B-976D-C707EF5FA443}" type="presOf" srcId="{0E63DDDB-77BF-4D74-B5C6-939C1CCC8EC6}" destId="{5F5986C4-D1D6-4D83-AAC5-412804231118}" srcOrd="0" destOrd="0" presId="urn:microsoft.com/office/officeart/2005/8/layout/lProcess1"/>
    <dgm:cxn modelId="{1D6112AA-FFBA-41A8-8B8B-FE39FCBC8127}" type="presOf" srcId="{7A949A6E-B6E2-402A-AA54-D727C2143A42}" destId="{A65AFCE6-F653-4790-B614-71CA5ED86C3B}" srcOrd="0" destOrd="0" presId="urn:microsoft.com/office/officeart/2005/8/layout/lProcess1"/>
    <dgm:cxn modelId="{920CEB4F-5E3E-4140-B4DB-31155F1EB2B8}" srcId="{7E83B1A4-7E88-4D40-80ED-D55265740F98}" destId="{84BC00AE-3EAD-453E-AC2A-CB81CFFEAB91}" srcOrd="1" destOrd="0" parTransId="{F53A78B3-6559-4575-81F6-1C3070458E30}" sibTransId="{39C88A13-D8CC-4621-95C3-A8FA9BDB4CBF}"/>
    <dgm:cxn modelId="{41E01879-F8E3-4294-8119-79E52D2F26CB}" type="presOf" srcId="{6E3702C3-6406-4B70-B4D6-1D618D4A43BD}" destId="{6E2C0409-4900-436A-9BE7-237289E6881C}" srcOrd="0" destOrd="0" presId="urn:microsoft.com/office/officeart/2005/8/layout/lProcess1"/>
    <dgm:cxn modelId="{D87CB9BF-574B-48B7-9CA9-0C5864A13F27}" srcId="{7A949A6E-B6E2-402A-AA54-D727C2143A42}" destId="{6E3702C3-6406-4B70-B4D6-1D618D4A43BD}" srcOrd="0" destOrd="0" parTransId="{D4039DF5-FA70-462D-8773-A616D0AED925}" sibTransId="{5D15C557-B21E-492C-B3F8-8F6B11EDD9C4}"/>
    <dgm:cxn modelId="{35873878-C152-40ED-BC54-5FCF7C4D432D}" type="presOf" srcId="{7E83B1A4-7E88-4D40-80ED-D55265740F98}" destId="{40F890DE-9DD7-492F-9D8D-CB1214476911}" srcOrd="0" destOrd="0" presId="urn:microsoft.com/office/officeart/2005/8/layout/lProcess1"/>
    <dgm:cxn modelId="{A02AFC09-D0C5-4506-A53B-551A44D451DF}" srcId="{6E3702C3-6406-4B70-B4D6-1D618D4A43BD}" destId="{2A8B94E8-7FDA-49AB-B34E-C66A7A30A057}" srcOrd="1" destOrd="0" parTransId="{CFE62559-7071-41A6-92EC-DBB73CE0BE57}" sibTransId="{44F0A71A-3B20-4E2A-AB0D-5E878CB71147}"/>
    <dgm:cxn modelId="{FED16581-7F2C-4998-AD06-29682C596463}" srcId="{7A949A6E-B6E2-402A-AA54-D727C2143A42}" destId="{7E83B1A4-7E88-4D40-80ED-D55265740F98}" srcOrd="1" destOrd="0" parTransId="{D4AF535C-CCA8-43FA-9AED-7C0314C7DCF3}" sibTransId="{15E74E10-1D86-40F3-8C36-12F90672DAD2}"/>
    <dgm:cxn modelId="{70CCDB00-0E89-40E6-B5D3-9842B7641571}" srcId="{7E83B1A4-7E88-4D40-80ED-D55265740F98}" destId="{07645B3D-BABF-48CE-9B2E-2533728B2278}" srcOrd="0" destOrd="0" parTransId="{B32FF4A0-BA90-4A69-9C44-80E259F2D4A2}" sibTransId="{0E63DDDB-77BF-4D74-B5C6-939C1CCC8EC6}"/>
    <dgm:cxn modelId="{26C30AA0-B15E-49E4-87DA-7998916C5B2F}" type="presOf" srcId="{84BC00AE-3EAD-453E-AC2A-CB81CFFEAB91}" destId="{95016C1A-6754-4FD2-B1D9-FBF463E2A3BC}" srcOrd="0" destOrd="0" presId="urn:microsoft.com/office/officeart/2005/8/layout/lProcess1"/>
    <dgm:cxn modelId="{BD236676-EC50-47D2-98BF-1D87EDAB70D5}" srcId="{6E3702C3-6406-4B70-B4D6-1D618D4A43BD}" destId="{63904DC5-7D56-4E9B-B5EF-801330B5376D}" srcOrd="0" destOrd="0" parTransId="{414CCA83-F3BD-4B42-924C-AC78DF08B467}" sibTransId="{3C628D1F-6348-43B4-AA0B-5EA32A1F7205}"/>
    <dgm:cxn modelId="{080EE148-6DAD-4BF3-B8C2-EE396D084A46}" type="presOf" srcId="{2A8B94E8-7FDA-49AB-B34E-C66A7A30A057}" destId="{3D6B973B-D71E-4E92-AA95-D8A0B39A8DDD}" srcOrd="0" destOrd="0" presId="urn:microsoft.com/office/officeart/2005/8/layout/lProcess1"/>
    <dgm:cxn modelId="{5CE8DE86-3DFA-4B97-A3BF-A0C278A041FE}" type="presParOf" srcId="{A65AFCE6-F653-4790-B614-71CA5ED86C3B}" destId="{A54A980E-E534-49BA-A05C-BB56BD5EC97D}" srcOrd="0" destOrd="0" presId="urn:microsoft.com/office/officeart/2005/8/layout/lProcess1"/>
    <dgm:cxn modelId="{61EA1082-1A4B-4FE2-B553-33A328BDFDFA}" type="presParOf" srcId="{A54A980E-E534-49BA-A05C-BB56BD5EC97D}" destId="{6E2C0409-4900-436A-9BE7-237289E6881C}" srcOrd="0" destOrd="0" presId="urn:microsoft.com/office/officeart/2005/8/layout/lProcess1"/>
    <dgm:cxn modelId="{A3C44C1C-B2C6-4701-85DD-46D8D9FF8786}" type="presParOf" srcId="{A54A980E-E534-49BA-A05C-BB56BD5EC97D}" destId="{55E5E7E8-0530-4A3C-AE84-C20F9BAA41D3}" srcOrd="1" destOrd="0" presId="urn:microsoft.com/office/officeart/2005/8/layout/lProcess1"/>
    <dgm:cxn modelId="{C7D37161-C005-4FA4-9E3B-2EA6F2F880E2}" type="presParOf" srcId="{A54A980E-E534-49BA-A05C-BB56BD5EC97D}" destId="{29EE3590-E465-4DAB-BD6D-ADAEBC7C6E03}" srcOrd="2" destOrd="0" presId="urn:microsoft.com/office/officeart/2005/8/layout/lProcess1"/>
    <dgm:cxn modelId="{E5CCB97A-B3CE-422C-88AD-61D886CAFE6D}" type="presParOf" srcId="{A54A980E-E534-49BA-A05C-BB56BD5EC97D}" destId="{712CDD28-3658-4523-835D-F93983E4950B}" srcOrd="3" destOrd="0" presId="urn:microsoft.com/office/officeart/2005/8/layout/lProcess1"/>
    <dgm:cxn modelId="{68D6D8BB-3925-4765-B0B5-DD95CD991255}" type="presParOf" srcId="{A54A980E-E534-49BA-A05C-BB56BD5EC97D}" destId="{3D6B973B-D71E-4E92-AA95-D8A0B39A8DDD}" srcOrd="4" destOrd="0" presId="urn:microsoft.com/office/officeart/2005/8/layout/lProcess1"/>
    <dgm:cxn modelId="{F6D0C5EE-8995-4863-AC49-419846B98363}" type="presParOf" srcId="{A65AFCE6-F653-4790-B614-71CA5ED86C3B}" destId="{691E4AF1-8280-41C1-810A-57DEA063E388}" srcOrd="1" destOrd="0" presId="urn:microsoft.com/office/officeart/2005/8/layout/lProcess1"/>
    <dgm:cxn modelId="{DB9E0485-BB54-48F8-B56B-B9731CDCC96E}" type="presParOf" srcId="{A65AFCE6-F653-4790-B614-71CA5ED86C3B}" destId="{50E1BFF9-1F7D-45D8-BAF6-A94337702185}" srcOrd="2" destOrd="0" presId="urn:microsoft.com/office/officeart/2005/8/layout/lProcess1"/>
    <dgm:cxn modelId="{38DDAA42-76DE-489C-A232-03345F6C615A}" type="presParOf" srcId="{50E1BFF9-1F7D-45D8-BAF6-A94337702185}" destId="{40F890DE-9DD7-492F-9D8D-CB1214476911}" srcOrd="0" destOrd="0" presId="urn:microsoft.com/office/officeart/2005/8/layout/lProcess1"/>
    <dgm:cxn modelId="{99F20997-FAD7-4F93-8844-380A64CCCC6B}" type="presParOf" srcId="{50E1BFF9-1F7D-45D8-BAF6-A94337702185}" destId="{301ED32C-CDFE-42A7-B01A-171E1F9239A5}" srcOrd="1" destOrd="0" presId="urn:microsoft.com/office/officeart/2005/8/layout/lProcess1"/>
    <dgm:cxn modelId="{9591798C-D6CD-4F5E-9F0B-CC08D1AD4827}" type="presParOf" srcId="{50E1BFF9-1F7D-45D8-BAF6-A94337702185}" destId="{BFEB4C5E-3B24-4FB8-BFFE-A8A520C9A1AA}" srcOrd="2" destOrd="0" presId="urn:microsoft.com/office/officeart/2005/8/layout/lProcess1"/>
    <dgm:cxn modelId="{58B9FDD4-C28A-45D1-B59B-92C87A9271BF}" type="presParOf" srcId="{50E1BFF9-1F7D-45D8-BAF6-A94337702185}" destId="{5F5986C4-D1D6-4D83-AAC5-412804231118}" srcOrd="3" destOrd="0" presId="urn:microsoft.com/office/officeart/2005/8/layout/lProcess1"/>
    <dgm:cxn modelId="{F1B964A2-A6D4-4161-A443-65E5AD0CE323}" type="presParOf" srcId="{50E1BFF9-1F7D-45D8-BAF6-A94337702185}" destId="{95016C1A-6754-4FD2-B1D9-FBF463E2A3B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EA7A45-4836-4AD5-9C14-36C3AC32A2A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9084FE6F-8DC1-47F5-8035-E3817214356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AR" sz="1800" b="1" dirty="0" smtClean="0"/>
            <a:t>DIMENSIÓN AMBIENTAL</a:t>
          </a:r>
          <a:endParaRPr lang="es-AR" sz="1800" b="1" dirty="0"/>
        </a:p>
      </dgm:t>
    </dgm:pt>
    <dgm:pt modelId="{3B56E846-3120-41B3-A28E-28CFB8BC8AFE}" type="parTrans" cxnId="{7B37B552-3258-4678-9A67-63482E5DF070}">
      <dgm:prSet/>
      <dgm:spPr/>
      <dgm:t>
        <a:bodyPr/>
        <a:lstStyle/>
        <a:p>
          <a:endParaRPr lang="es-AR"/>
        </a:p>
      </dgm:t>
    </dgm:pt>
    <dgm:pt modelId="{F9CA8A1B-47DF-4DF4-B8EE-F381F6882B81}" type="sibTrans" cxnId="{7B37B552-3258-4678-9A67-63482E5DF070}">
      <dgm:prSet/>
      <dgm:spPr/>
      <dgm:t>
        <a:bodyPr/>
        <a:lstStyle/>
        <a:p>
          <a:endParaRPr lang="es-AR"/>
        </a:p>
      </dgm:t>
    </dgm:pt>
    <dgm:pt modelId="{70E6DD07-5F58-4B06-A7A0-33606C49F3B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AR" sz="1600" b="1" dirty="0" smtClean="0"/>
            <a:t>Crisis hídrica (calidad y cantidad) a nivel provincial</a:t>
          </a:r>
          <a:endParaRPr lang="es-AR" sz="1600" dirty="0"/>
        </a:p>
      </dgm:t>
    </dgm:pt>
    <dgm:pt modelId="{DB16274E-CE3F-40DA-8D3A-4A45CF0C863A}" type="parTrans" cxnId="{158CC3EC-C7CC-4ED9-9319-88D7DB92B85D}">
      <dgm:prSet/>
      <dgm:spPr/>
      <dgm:t>
        <a:bodyPr/>
        <a:lstStyle/>
        <a:p>
          <a:endParaRPr lang="es-AR"/>
        </a:p>
      </dgm:t>
    </dgm:pt>
    <dgm:pt modelId="{32A4F80F-A484-4D4A-AE06-F0776C47029B}" type="sibTrans" cxnId="{158CC3EC-C7CC-4ED9-9319-88D7DB92B85D}">
      <dgm:prSet/>
      <dgm:spPr/>
      <dgm:t>
        <a:bodyPr/>
        <a:lstStyle/>
        <a:p>
          <a:endParaRPr lang="es-AR"/>
        </a:p>
      </dgm:t>
    </dgm:pt>
    <dgm:pt modelId="{E0773426-7C15-43C7-AC67-62C258FF2C15}">
      <dgm:prSet phldrT="[Texto]" custT="1"/>
      <dgm:spPr>
        <a:solidFill>
          <a:schemeClr val="accent3"/>
        </a:solidFill>
      </dgm:spPr>
      <dgm:t>
        <a:bodyPr/>
        <a:lstStyle/>
        <a:p>
          <a:endParaRPr lang="es-AR" sz="1400" dirty="0"/>
        </a:p>
      </dgm:t>
    </dgm:pt>
    <dgm:pt modelId="{3FAB9368-63A1-412A-9E0F-780599999DE8}" type="parTrans" cxnId="{B86771D7-79EA-47C3-BBD0-7DA10B610258}">
      <dgm:prSet/>
      <dgm:spPr/>
      <dgm:t>
        <a:bodyPr/>
        <a:lstStyle/>
        <a:p>
          <a:endParaRPr lang="es-AR"/>
        </a:p>
      </dgm:t>
    </dgm:pt>
    <dgm:pt modelId="{AC31B4D4-B8C6-4E9A-889B-E2EFB9643DB3}" type="sibTrans" cxnId="{B86771D7-79EA-47C3-BBD0-7DA10B610258}">
      <dgm:prSet/>
      <dgm:spPr/>
      <dgm:t>
        <a:bodyPr/>
        <a:lstStyle/>
        <a:p>
          <a:endParaRPr lang="es-AR"/>
        </a:p>
      </dgm:t>
    </dgm:pt>
    <dgm:pt modelId="{4F68F238-2BB1-4823-B05A-FB7B383EF814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AR" sz="1600" b="1" dirty="0" smtClean="0"/>
            <a:t>DIMENSIÓN SUBISTEMA ECONÓMICO PRODUCTIVO</a:t>
          </a:r>
          <a:endParaRPr lang="es-AR" sz="1600" dirty="0"/>
        </a:p>
      </dgm:t>
    </dgm:pt>
    <dgm:pt modelId="{1C1068A7-FA3A-4A9B-AB4C-20C23DCAF37A}" type="parTrans" cxnId="{523DE19D-FA1E-442B-B814-EEB5DF048665}">
      <dgm:prSet/>
      <dgm:spPr/>
      <dgm:t>
        <a:bodyPr/>
        <a:lstStyle/>
        <a:p>
          <a:endParaRPr lang="es-AR"/>
        </a:p>
      </dgm:t>
    </dgm:pt>
    <dgm:pt modelId="{B599B986-DDB0-4C2B-8A85-6251CF0BF32E}" type="sibTrans" cxnId="{523DE19D-FA1E-442B-B814-EEB5DF048665}">
      <dgm:prSet/>
      <dgm:spPr/>
      <dgm:t>
        <a:bodyPr/>
        <a:lstStyle/>
        <a:p>
          <a:endParaRPr lang="es-AR"/>
        </a:p>
      </dgm:t>
    </dgm:pt>
    <dgm:pt modelId="{BB80ED95-4E59-4411-885D-18EFD09E6B9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AR" sz="1600" b="1" dirty="0" smtClean="0"/>
            <a:t> Valoración y crecimiento del Turismo</a:t>
          </a:r>
          <a:endParaRPr lang="es-AR" sz="1600" dirty="0"/>
        </a:p>
      </dgm:t>
    </dgm:pt>
    <dgm:pt modelId="{9E66E9FC-9577-4364-BD3A-7F13CF85BDAE}" type="parTrans" cxnId="{977D7234-51EA-4A69-A286-7A426DDF4F13}">
      <dgm:prSet/>
      <dgm:spPr/>
      <dgm:t>
        <a:bodyPr/>
        <a:lstStyle/>
        <a:p>
          <a:endParaRPr lang="es-AR"/>
        </a:p>
      </dgm:t>
    </dgm:pt>
    <dgm:pt modelId="{85009B89-0970-4FE3-9178-F24852148301}" type="sibTrans" cxnId="{977D7234-51EA-4A69-A286-7A426DDF4F13}">
      <dgm:prSet/>
      <dgm:spPr/>
      <dgm:t>
        <a:bodyPr/>
        <a:lstStyle/>
        <a:p>
          <a:endParaRPr lang="es-AR"/>
        </a:p>
      </dgm:t>
    </dgm:pt>
    <dgm:pt modelId="{68EF1102-CB0D-4EE0-A8EE-ED8BEDAC40C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AR" sz="1800" b="1" dirty="0" smtClean="0"/>
            <a:t>DIMENSIÓN ESPACIOS ADAPTADOS</a:t>
          </a:r>
          <a:endParaRPr lang="es-AR" sz="1800" dirty="0"/>
        </a:p>
      </dgm:t>
    </dgm:pt>
    <dgm:pt modelId="{F607B205-0029-40DF-B58B-439FEEB9D90E}" type="parTrans" cxnId="{5C01203E-3E77-4C97-AEF8-034712A6E414}">
      <dgm:prSet/>
      <dgm:spPr/>
      <dgm:t>
        <a:bodyPr/>
        <a:lstStyle/>
        <a:p>
          <a:endParaRPr lang="es-AR"/>
        </a:p>
      </dgm:t>
    </dgm:pt>
    <dgm:pt modelId="{81E3F0C3-AB07-4100-8649-A34797D07FB2}" type="sibTrans" cxnId="{5C01203E-3E77-4C97-AEF8-034712A6E414}">
      <dgm:prSet/>
      <dgm:spPr/>
      <dgm:t>
        <a:bodyPr/>
        <a:lstStyle/>
        <a:p>
          <a:endParaRPr lang="es-AR"/>
        </a:p>
      </dgm:t>
    </dgm:pt>
    <dgm:pt modelId="{EDDF88E1-DE8F-4270-8796-8818A003217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AR" sz="1600" b="1" dirty="0" smtClean="0"/>
            <a:t> Disponibilidad energética a nivel provincial.</a:t>
          </a:r>
          <a:endParaRPr lang="es-AR" sz="1600" dirty="0"/>
        </a:p>
      </dgm:t>
    </dgm:pt>
    <dgm:pt modelId="{C5DEED05-F4A9-4E22-BA70-2FF52EFA0236}" type="parTrans" cxnId="{3C6F5DB4-96CC-494E-AD69-05A30D80E6B5}">
      <dgm:prSet/>
      <dgm:spPr/>
      <dgm:t>
        <a:bodyPr/>
        <a:lstStyle/>
        <a:p>
          <a:endParaRPr lang="es-AR"/>
        </a:p>
      </dgm:t>
    </dgm:pt>
    <dgm:pt modelId="{99A5ED91-ED90-4674-9E8D-574221C06E59}" type="sibTrans" cxnId="{3C6F5DB4-96CC-494E-AD69-05A30D80E6B5}">
      <dgm:prSet/>
      <dgm:spPr/>
      <dgm:t>
        <a:bodyPr/>
        <a:lstStyle/>
        <a:p>
          <a:endParaRPr lang="es-AR"/>
        </a:p>
      </dgm:t>
    </dgm:pt>
    <dgm:pt modelId="{707BA3DE-E451-4643-8891-35B4EE389C5A}">
      <dgm:prSet custT="1"/>
      <dgm:spPr>
        <a:solidFill>
          <a:schemeClr val="accent1"/>
        </a:solidFill>
      </dgm:spPr>
      <dgm:t>
        <a:bodyPr/>
        <a:lstStyle/>
        <a:p>
          <a:r>
            <a:rPr lang="es-AR" sz="1600" b="1" dirty="0" smtClean="0"/>
            <a:t>Concentración  de capitales nacionales e internacionales de la producción agrícola y agroindustrial. </a:t>
          </a:r>
          <a:endParaRPr lang="es-AR" sz="1600" dirty="0"/>
        </a:p>
      </dgm:t>
    </dgm:pt>
    <dgm:pt modelId="{D8938461-E849-45FB-9E8F-D6747F896343}" type="parTrans" cxnId="{D8A98639-C557-42C6-8D61-08F75FE1332E}">
      <dgm:prSet/>
      <dgm:spPr/>
      <dgm:t>
        <a:bodyPr/>
        <a:lstStyle/>
        <a:p>
          <a:endParaRPr lang="es-AR"/>
        </a:p>
      </dgm:t>
    </dgm:pt>
    <dgm:pt modelId="{6B2B1953-8242-474A-9543-C6B6AEB830C6}" type="sibTrans" cxnId="{D8A98639-C557-42C6-8D61-08F75FE1332E}">
      <dgm:prSet/>
      <dgm:spPr/>
      <dgm:t>
        <a:bodyPr/>
        <a:lstStyle/>
        <a:p>
          <a:endParaRPr lang="es-AR"/>
        </a:p>
      </dgm:t>
    </dgm:pt>
    <dgm:pt modelId="{DBB3AEAA-6B5E-4833-8800-414D4E9C7B7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1800" b="1" dirty="0" smtClean="0"/>
            <a:t>DIMENSIÓN POLÍTICA INSTITUCIONAL</a:t>
          </a:r>
          <a:endParaRPr lang="es-AR" sz="1800" b="1" dirty="0"/>
        </a:p>
      </dgm:t>
    </dgm:pt>
    <dgm:pt modelId="{04E9F8D2-937C-4DF7-85B7-7CCB93CCB275}" type="parTrans" cxnId="{B486D780-7310-4ECE-AED3-3A35856E1488}">
      <dgm:prSet/>
      <dgm:spPr/>
      <dgm:t>
        <a:bodyPr/>
        <a:lstStyle/>
        <a:p>
          <a:endParaRPr lang="es-AR"/>
        </a:p>
      </dgm:t>
    </dgm:pt>
    <dgm:pt modelId="{1107D9E4-2CED-45BA-AE56-DBED2E04E97C}" type="sibTrans" cxnId="{B486D780-7310-4ECE-AED3-3A35856E1488}">
      <dgm:prSet/>
      <dgm:spPr/>
      <dgm:t>
        <a:bodyPr/>
        <a:lstStyle/>
        <a:p>
          <a:endParaRPr lang="es-AR"/>
        </a:p>
      </dgm:t>
    </dgm:pt>
    <dgm:pt modelId="{31F57C89-F59B-4040-8EBA-62751DC458D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1600" b="1" dirty="0" smtClean="0"/>
            <a:t>Proceso de Implementación de Leyes OTR a nivel provincial y nacional.</a:t>
          </a:r>
          <a:endParaRPr lang="es-AR" sz="1600" dirty="0"/>
        </a:p>
      </dgm:t>
    </dgm:pt>
    <dgm:pt modelId="{0E9A104A-302E-4DBC-84C8-677637FA5028}" type="parTrans" cxnId="{21403A74-189D-494A-B165-4351D35664DC}">
      <dgm:prSet/>
      <dgm:spPr/>
      <dgm:t>
        <a:bodyPr/>
        <a:lstStyle/>
        <a:p>
          <a:endParaRPr lang="es-AR"/>
        </a:p>
      </dgm:t>
    </dgm:pt>
    <dgm:pt modelId="{DF69E134-BB24-419A-9C74-BC4E38D63D9A}" type="sibTrans" cxnId="{21403A74-189D-494A-B165-4351D35664DC}">
      <dgm:prSet/>
      <dgm:spPr/>
      <dgm:t>
        <a:bodyPr/>
        <a:lstStyle/>
        <a:p>
          <a:endParaRPr lang="es-AR"/>
        </a:p>
      </dgm:t>
    </dgm:pt>
    <dgm:pt modelId="{35CB31DB-D266-48AE-8BC3-F918151AE58E}">
      <dgm:prSet custT="1"/>
      <dgm:spPr>
        <a:solidFill>
          <a:schemeClr val="accent2"/>
        </a:solidFill>
      </dgm:spPr>
      <dgm:t>
        <a:bodyPr/>
        <a:lstStyle/>
        <a:p>
          <a:r>
            <a:rPr lang="es-AR" sz="1600" b="1" dirty="0" smtClean="0"/>
            <a:t>Valoración y significación del agua como bien común de Tunuyán</a:t>
          </a:r>
          <a:r>
            <a:rPr lang="es-AR" sz="1400" b="1" dirty="0" smtClean="0"/>
            <a:t>.</a:t>
          </a:r>
        </a:p>
      </dgm:t>
    </dgm:pt>
    <dgm:pt modelId="{AADC9634-050B-4A9A-8CF7-110A273D761A}" type="parTrans" cxnId="{8FAAEE0F-02BE-4E85-8CEF-8059CA0C2C06}">
      <dgm:prSet/>
      <dgm:spPr/>
      <dgm:t>
        <a:bodyPr/>
        <a:lstStyle/>
        <a:p>
          <a:endParaRPr lang="es-AR"/>
        </a:p>
      </dgm:t>
    </dgm:pt>
    <dgm:pt modelId="{C5BCB1F8-D7BE-4BEE-9932-C6ED3C1180CC}" type="sibTrans" cxnId="{8FAAEE0F-02BE-4E85-8CEF-8059CA0C2C06}">
      <dgm:prSet/>
      <dgm:spPr/>
      <dgm:t>
        <a:bodyPr/>
        <a:lstStyle/>
        <a:p>
          <a:endParaRPr lang="es-AR"/>
        </a:p>
      </dgm:t>
    </dgm:pt>
    <dgm:pt modelId="{C9D5A459-E398-4F50-906D-7026A221A955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AR" sz="1600" b="1" dirty="0" smtClean="0"/>
            <a:t>Expansión de la frontera agrícola hacia el piedemonte</a:t>
          </a:r>
          <a:endParaRPr lang="es-AR" sz="1600" dirty="0"/>
        </a:p>
      </dgm:t>
    </dgm:pt>
    <dgm:pt modelId="{984CD7A4-2147-490D-A2F4-92537F844FAF}" type="parTrans" cxnId="{624DA263-A39F-441D-BE39-CB95686A3861}">
      <dgm:prSet/>
      <dgm:spPr/>
      <dgm:t>
        <a:bodyPr/>
        <a:lstStyle/>
        <a:p>
          <a:endParaRPr lang="es-AR"/>
        </a:p>
      </dgm:t>
    </dgm:pt>
    <dgm:pt modelId="{DAB551C8-E995-45E9-97B7-0E1F556842C2}" type="sibTrans" cxnId="{624DA263-A39F-441D-BE39-CB95686A3861}">
      <dgm:prSet/>
      <dgm:spPr/>
      <dgm:t>
        <a:bodyPr/>
        <a:lstStyle/>
        <a:p>
          <a:endParaRPr lang="es-AR"/>
        </a:p>
      </dgm:t>
    </dgm:pt>
    <dgm:pt modelId="{CBBEC8AF-88EE-4551-88EB-076E4A14BA2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600" b="1" dirty="0" smtClean="0"/>
            <a:t>Funcionamiento de servicios y  Equipamiento Social</a:t>
          </a:r>
          <a:endParaRPr lang="es-AR" sz="1600" b="1" dirty="0"/>
        </a:p>
      </dgm:t>
    </dgm:pt>
    <dgm:pt modelId="{2F28DCC9-3899-4DFB-A20A-C7129824CB3F}" type="parTrans" cxnId="{06F1AF89-2A30-45AB-AFC0-5A622D2ECC75}">
      <dgm:prSet/>
      <dgm:spPr/>
      <dgm:t>
        <a:bodyPr/>
        <a:lstStyle/>
        <a:p>
          <a:endParaRPr lang="es-AR"/>
        </a:p>
      </dgm:t>
    </dgm:pt>
    <dgm:pt modelId="{94267A38-EBB2-4546-8133-F074E99D77D4}" type="sibTrans" cxnId="{06F1AF89-2A30-45AB-AFC0-5A622D2ECC75}">
      <dgm:prSet/>
      <dgm:spPr/>
      <dgm:t>
        <a:bodyPr/>
        <a:lstStyle/>
        <a:p>
          <a:endParaRPr lang="es-AR"/>
        </a:p>
      </dgm:t>
    </dgm:pt>
    <dgm:pt modelId="{7866E670-0216-48FE-93BF-42DF1158E23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AR" sz="1600" b="1" dirty="0" smtClean="0"/>
            <a:t>Contaminación ambiental</a:t>
          </a:r>
          <a:endParaRPr lang="es-AR" sz="1600" b="1" dirty="0"/>
        </a:p>
      </dgm:t>
    </dgm:pt>
    <dgm:pt modelId="{60683615-7511-48E0-8102-8A4D1075D8FE}" type="parTrans" cxnId="{B9C450E5-E9B3-45A4-A76D-6C7ADD3E7F78}">
      <dgm:prSet/>
      <dgm:spPr/>
      <dgm:t>
        <a:bodyPr/>
        <a:lstStyle/>
        <a:p>
          <a:endParaRPr lang="es-AR"/>
        </a:p>
      </dgm:t>
    </dgm:pt>
    <dgm:pt modelId="{0D122C85-25E0-4189-9422-83B5ADAE546B}" type="sibTrans" cxnId="{B9C450E5-E9B3-45A4-A76D-6C7ADD3E7F78}">
      <dgm:prSet/>
      <dgm:spPr/>
      <dgm:t>
        <a:bodyPr/>
        <a:lstStyle/>
        <a:p>
          <a:endParaRPr lang="es-AR"/>
        </a:p>
      </dgm:t>
    </dgm:pt>
    <dgm:pt modelId="{952116FE-16D7-4175-AFBB-958815062579}">
      <dgm:prSet custT="1"/>
      <dgm:spPr>
        <a:solidFill>
          <a:schemeClr val="accent1"/>
        </a:solidFill>
      </dgm:spPr>
      <dgm:t>
        <a:bodyPr/>
        <a:lstStyle/>
        <a:p>
          <a:r>
            <a:rPr lang="es-AR" sz="1600" dirty="0" smtClean="0"/>
            <a:t>Explotación de minería metalífera.</a:t>
          </a:r>
          <a:endParaRPr lang="es-AR" sz="1600" dirty="0"/>
        </a:p>
      </dgm:t>
    </dgm:pt>
    <dgm:pt modelId="{F7E404E1-78A8-4220-9A7E-5FF160080834}" type="parTrans" cxnId="{2A7ACE87-4C5D-4CA0-A409-8A18E1FE0636}">
      <dgm:prSet/>
      <dgm:spPr/>
      <dgm:t>
        <a:bodyPr/>
        <a:lstStyle/>
        <a:p>
          <a:endParaRPr lang="es-AR"/>
        </a:p>
      </dgm:t>
    </dgm:pt>
    <dgm:pt modelId="{08DB2EC9-5F34-40DF-8B46-FCF5F711AA42}" type="sibTrans" cxnId="{2A7ACE87-4C5D-4CA0-A409-8A18E1FE0636}">
      <dgm:prSet/>
      <dgm:spPr/>
      <dgm:t>
        <a:bodyPr/>
        <a:lstStyle/>
        <a:p>
          <a:endParaRPr lang="es-AR"/>
        </a:p>
      </dgm:t>
    </dgm:pt>
    <dgm:pt modelId="{EFC71A15-33A7-4909-9D0E-371DDE770BBA}" type="pres">
      <dgm:prSet presAssocID="{3BEA7A45-4836-4AD5-9C14-36C3AC32A2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061128E-7CF2-4F63-BCF5-1FC110C806A7}" type="pres">
      <dgm:prSet presAssocID="{9084FE6F-8DC1-47F5-8035-E3817214356D}" presName="composite" presStyleCnt="0"/>
      <dgm:spPr/>
    </dgm:pt>
    <dgm:pt modelId="{759F6906-BC76-4955-8994-286BBF8712D3}" type="pres">
      <dgm:prSet presAssocID="{9084FE6F-8DC1-47F5-8035-E3817214356D}" presName="imgShp" presStyleLbl="fgImgPlace1" presStyleIdx="0" presStyleCnt="4" custLinFactNeighborX="-56157" custLinFactNeighborY="-1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B2356F7-2CAA-4FF0-A79E-B561DECB2979}" type="pres">
      <dgm:prSet presAssocID="{9084FE6F-8DC1-47F5-8035-E3817214356D}" presName="txShp" presStyleLbl="node1" presStyleIdx="0" presStyleCnt="4" custScaleX="104867" custScaleY="13634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805E913-2F60-42CB-B11F-5B35ABF4DA16}" type="pres">
      <dgm:prSet presAssocID="{F9CA8A1B-47DF-4DF4-B8EE-F381F6882B81}" presName="spacing" presStyleCnt="0"/>
      <dgm:spPr/>
    </dgm:pt>
    <dgm:pt modelId="{BB4C16B9-45DC-4C06-BBDA-3DC7C126932C}" type="pres">
      <dgm:prSet presAssocID="{4F68F238-2BB1-4823-B05A-FB7B383EF814}" presName="composite" presStyleCnt="0"/>
      <dgm:spPr/>
    </dgm:pt>
    <dgm:pt modelId="{7E62CD8F-509F-40A9-A7B3-47153DBAB92C}" type="pres">
      <dgm:prSet presAssocID="{4F68F238-2BB1-4823-B05A-FB7B383EF814}" presName="imgShp" presStyleLbl="fgImgPlace1" presStyleIdx="1" presStyleCnt="4" custLinFactNeighborX="-49877" custLinFactNeighborY="-43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99ABE80-7CCF-434F-8693-A36426A313D0}" type="pres">
      <dgm:prSet presAssocID="{4F68F238-2BB1-4823-B05A-FB7B383EF814}" presName="txShp" presStyleLbl="node1" presStyleIdx="1" presStyleCnt="4" custScaleX="105574" custScaleY="15977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DAB887-63C9-4820-9676-E38C743FB5C0}" type="pres">
      <dgm:prSet presAssocID="{B599B986-DDB0-4C2B-8A85-6251CF0BF32E}" presName="spacing" presStyleCnt="0"/>
      <dgm:spPr/>
    </dgm:pt>
    <dgm:pt modelId="{E41FF139-AF31-46A7-859A-66E590DA6EC5}" type="pres">
      <dgm:prSet presAssocID="{68EF1102-CB0D-4EE0-A8EE-ED8BEDAC40CB}" presName="composite" presStyleCnt="0"/>
      <dgm:spPr/>
    </dgm:pt>
    <dgm:pt modelId="{492040B1-E902-426B-979B-84287A1EAC48}" type="pres">
      <dgm:prSet presAssocID="{68EF1102-CB0D-4EE0-A8EE-ED8BEDAC40CB}" presName="imgShp" presStyleLbl="fgImgPlace1" presStyleIdx="2" presStyleCnt="4" custLinFactNeighborX="-59297" custLinFactNeighborY="-86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AD7D9B58-1790-42D1-BC21-203FD4AD076D}" type="pres">
      <dgm:prSet presAssocID="{68EF1102-CB0D-4EE0-A8EE-ED8BEDAC40CB}" presName="txShp" presStyleLbl="node1" presStyleIdx="2" presStyleCnt="4" custScaleX="107827" custScaleY="14575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73CA9C-5805-4B8B-9CDE-002AB0628453}" type="pres">
      <dgm:prSet presAssocID="{81E3F0C3-AB07-4100-8649-A34797D07FB2}" presName="spacing" presStyleCnt="0"/>
      <dgm:spPr/>
    </dgm:pt>
    <dgm:pt modelId="{C011AC94-8432-40FB-976A-96DCECF1FD06}" type="pres">
      <dgm:prSet presAssocID="{DBB3AEAA-6B5E-4833-8800-414D4E9C7B7C}" presName="composite" presStyleCnt="0"/>
      <dgm:spPr/>
    </dgm:pt>
    <dgm:pt modelId="{4E583161-5EE6-423B-B59F-E20E3106CF83}" type="pres">
      <dgm:prSet presAssocID="{DBB3AEAA-6B5E-4833-8800-414D4E9C7B7C}" presName="imgShp" presStyleLbl="fgImgPlace1" presStyleIdx="3" presStyleCnt="4" custLinFactNeighborX="-53328" custLinFactNeighborY="-196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85BCCC53-7EEC-463B-99AF-AE967DA0CA23}" type="pres">
      <dgm:prSet presAssocID="{DBB3AEAA-6B5E-4833-8800-414D4E9C7B7C}" presName="txShp" presStyleLbl="node1" presStyleIdx="3" presStyleCnt="4" custScaleX="113014" custScaleY="145884" custLinFactNeighborX="-440" custLinFactNeighborY="-2106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6F1AF89-2A30-45AB-AFC0-5A622D2ECC75}" srcId="{68EF1102-CB0D-4EE0-A8EE-ED8BEDAC40CB}" destId="{CBBEC8AF-88EE-4551-88EB-076E4A14BA20}" srcOrd="1" destOrd="0" parTransId="{2F28DCC9-3899-4DFB-A20A-C7129824CB3F}" sibTransId="{94267A38-EBB2-4546-8133-F074E99D77D4}"/>
    <dgm:cxn modelId="{21403A74-189D-494A-B165-4351D35664DC}" srcId="{DBB3AEAA-6B5E-4833-8800-414D4E9C7B7C}" destId="{31F57C89-F59B-4040-8EBA-62751DC458D8}" srcOrd="0" destOrd="0" parTransId="{0E9A104A-302E-4DBC-84C8-677637FA5028}" sibTransId="{DF69E134-BB24-419A-9C74-BC4E38D63D9A}"/>
    <dgm:cxn modelId="{523DE19D-FA1E-442B-B814-EEB5DF048665}" srcId="{3BEA7A45-4836-4AD5-9C14-36C3AC32A2A5}" destId="{4F68F238-2BB1-4823-B05A-FB7B383EF814}" srcOrd="1" destOrd="0" parTransId="{1C1068A7-FA3A-4A9B-AB4C-20C23DCAF37A}" sibTransId="{B599B986-DDB0-4C2B-8A85-6251CF0BF32E}"/>
    <dgm:cxn modelId="{E675D1D7-80BF-4804-908C-B9A550EBEA4D}" type="presOf" srcId="{DBB3AEAA-6B5E-4833-8800-414D4E9C7B7C}" destId="{85BCCC53-7EEC-463B-99AF-AE967DA0CA23}" srcOrd="0" destOrd="0" presId="urn:microsoft.com/office/officeart/2005/8/layout/vList3"/>
    <dgm:cxn modelId="{2A7ACE87-4C5D-4CA0-A409-8A18E1FE0636}" srcId="{4F68F238-2BB1-4823-B05A-FB7B383EF814}" destId="{952116FE-16D7-4175-AFBB-958815062579}" srcOrd="2" destOrd="0" parTransId="{F7E404E1-78A8-4220-9A7E-5FF160080834}" sibTransId="{08DB2EC9-5F34-40DF-8B46-FCF5F711AA42}"/>
    <dgm:cxn modelId="{5C01203E-3E77-4C97-AEF8-034712A6E414}" srcId="{3BEA7A45-4836-4AD5-9C14-36C3AC32A2A5}" destId="{68EF1102-CB0D-4EE0-A8EE-ED8BEDAC40CB}" srcOrd="2" destOrd="0" parTransId="{F607B205-0029-40DF-B58B-439FEEB9D90E}" sibTransId="{81E3F0C3-AB07-4100-8649-A34797D07FB2}"/>
    <dgm:cxn modelId="{D8A98639-C557-42C6-8D61-08F75FE1332E}" srcId="{4F68F238-2BB1-4823-B05A-FB7B383EF814}" destId="{707BA3DE-E451-4643-8891-35B4EE389C5A}" srcOrd="1" destOrd="0" parTransId="{D8938461-E849-45FB-9E8F-D6747F896343}" sibTransId="{6B2B1953-8242-474A-9543-C6B6AEB830C6}"/>
    <dgm:cxn modelId="{B486D780-7310-4ECE-AED3-3A35856E1488}" srcId="{3BEA7A45-4836-4AD5-9C14-36C3AC32A2A5}" destId="{DBB3AEAA-6B5E-4833-8800-414D4E9C7B7C}" srcOrd="3" destOrd="0" parTransId="{04E9F8D2-937C-4DF7-85B7-7CCB93CCB275}" sibTransId="{1107D9E4-2CED-45BA-AE56-DBED2E04E97C}"/>
    <dgm:cxn modelId="{8FAAEE0F-02BE-4E85-8CEF-8059CA0C2C06}" srcId="{DBB3AEAA-6B5E-4833-8800-414D4E9C7B7C}" destId="{35CB31DB-D266-48AE-8BC3-F918151AE58E}" srcOrd="1" destOrd="0" parTransId="{AADC9634-050B-4A9A-8CF7-110A273D761A}" sibTransId="{C5BCB1F8-D7BE-4BEE-9932-C6ED3C1180CC}"/>
    <dgm:cxn modelId="{02DAA5F9-97C9-40B8-B1A8-63BF7B936B2A}" type="presOf" srcId="{BB80ED95-4E59-4411-885D-18EFD09E6B99}" destId="{C99ABE80-7CCF-434F-8693-A36426A313D0}" srcOrd="0" destOrd="1" presId="urn:microsoft.com/office/officeart/2005/8/layout/vList3"/>
    <dgm:cxn modelId="{D28B0229-5FF2-497F-B594-5451C97CD86E}" type="presOf" srcId="{68EF1102-CB0D-4EE0-A8EE-ED8BEDAC40CB}" destId="{AD7D9B58-1790-42D1-BC21-203FD4AD076D}" srcOrd="0" destOrd="0" presId="urn:microsoft.com/office/officeart/2005/8/layout/vList3"/>
    <dgm:cxn modelId="{9ECB970B-F447-480C-B819-47F513AFA835}" type="presOf" srcId="{3BEA7A45-4836-4AD5-9C14-36C3AC32A2A5}" destId="{EFC71A15-33A7-4909-9D0E-371DDE770BBA}" srcOrd="0" destOrd="0" presId="urn:microsoft.com/office/officeart/2005/8/layout/vList3"/>
    <dgm:cxn modelId="{B86771D7-79EA-47C3-BBD0-7DA10B610258}" srcId="{9084FE6F-8DC1-47F5-8035-E3817214356D}" destId="{E0773426-7C15-43C7-AC67-62C258FF2C15}" srcOrd="2" destOrd="0" parTransId="{3FAB9368-63A1-412A-9E0F-780599999DE8}" sibTransId="{AC31B4D4-B8C6-4E9A-889B-E2EFB9643DB3}"/>
    <dgm:cxn modelId="{C978E414-89EB-404F-AF82-CAFB82F8692A}" type="presOf" srcId="{9084FE6F-8DC1-47F5-8035-E3817214356D}" destId="{FB2356F7-2CAA-4FF0-A79E-B561DECB2979}" srcOrd="0" destOrd="0" presId="urn:microsoft.com/office/officeart/2005/8/layout/vList3"/>
    <dgm:cxn modelId="{28CD5067-3051-4958-8FE9-5D70E0D736A7}" type="presOf" srcId="{70E6DD07-5F58-4B06-A7A0-33606C49F3B9}" destId="{FB2356F7-2CAA-4FF0-A79E-B561DECB2979}" srcOrd="0" destOrd="1" presId="urn:microsoft.com/office/officeart/2005/8/layout/vList3"/>
    <dgm:cxn modelId="{014D5D88-0F81-473B-90B9-BA6185FF1F3E}" type="presOf" srcId="{707BA3DE-E451-4643-8891-35B4EE389C5A}" destId="{C99ABE80-7CCF-434F-8693-A36426A313D0}" srcOrd="0" destOrd="2" presId="urn:microsoft.com/office/officeart/2005/8/layout/vList3"/>
    <dgm:cxn modelId="{B9C450E5-E9B3-45A4-A76D-6C7ADD3E7F78}" srcId="{68EF1102-CB0D-4EE0-A8EE-ED8BEDAC40CB}" destId="{7866E670-0216-48FE-93BF-42DF1158E23D}" srcOrd="2" destOrd="0" parTransId="{60683615-7511-48E0-8102-8A4D1075D8FE}" sibTransId="{0D122C85-25E0-4189-9422-83B5ADAE546B}"/>
    <dgm:cxn modelId="{977D7234-51EA-4A69-A286-7A426DDF4F13}" srcId="{4F68F238-2BB1-4823-B05A-FB7B383EF814}" destId="{BB80ED95-4E59-4411-885D-18EFD09E6B99}" srcOrd="0" destOrd="0" parTransId="{9E66E9FC-9577-4364-BD3A-7F13CF85BDAE}" sibTransId="{85009B89-0970-4FE3-9178-F24852148301}"/>
    <dgm:cxn modelId="{7B37B552-3258-4678-9A67-63482E5DF070}" srcId="{3BEA7A45-4836-4AD5-9C14-36C3AC32A2A5}" destId="{9084FE6F-8DC1-47F5-8035-E3817214356D}" srcOrd="0" destOrd="0" parTransId="{3B56E846-3120-41B3-A28E-28CFB8BC8AFE}" sibTransId="{F9CA8A1B-47DF-4DF4-B8EE-F381F6882B81}"/>
    <dgm:cxn modelId="{D06FC787-1EE5-43F1-9BD9-9BC63E5D5C24}" type="presOf" srcId="{CBBEC8AF-88EE-4551-88EB-076E4A14BA20}" destId="{AD7D9B58-1790-42D1-BC21-203FD4AD076D}" srcOrd="0" destOrd="2" presId="urn:microsoft.com/office/officeart/2005/8/layout/vList3"/>
    <dgm:cxn modelId="{463AF4BF-23F9-4540-9B40-6C48BBDC7301}" type="presOf" srcId="{EDDF88E1-DE8F-4270-8796-8818A0032176}" destId="{AD7D9B58-1790-42D1-BC21-203FD4AD076D}" srcOrd="0" destOrd="1" presId="urn:microsoft.com/office/officeart/2005/8/layout/vList3"/>
    <dgm:cxn modelId="{3C6F5DB4-96CC-494E-AD69-05A30D80E6B5}" srcId="{68EF1102-CB0D-4EE0-A8EE-ED8BEDAC40CB}" destId="{EDDF88E1-DE8F-4270-8796-8818A0032176}" srcOrd="0" destOrd="0" parTransId="{C5DEED05-F4A9-4E22-BA70-2FF52EFA0236}" sibTransId="{99A5ED91-ED90-4674-9E8D-574221C06E59}"/>
    <dgm:cxn modelId="{158CC3EC-C7CC-4ED9-9319-88D7DB92B85D}" srcId="{9084FE6F-8DC1-47F5-8035-E3817214356D}" destId="{70E6DD07-5F58-4B06-A7A0-33606C49F3B9}" srcOrd="0" destOrd="0" parTransId="{DB16274E-CE3F-40DA-8D3A-4A45CF0C863A}" sibTransId="{32A4F80F-A484-4D4A-AE06-F0776C47029B}"/>
    <dgm:cxn modelId="{C25CA873-50AB-49C8-BE3C-CD2E1F14AAF1}" type="presOf" srcId="{C9D5A459-E398-4F50-906D-7026A221A955}" destId="{FB2356F7-2CAA-4FF0-A79E-B561DECB2979}" srcOrd="0" destOrd="2" presId="urn:microsoft.com/office/officeart/2005/8/layout/vList3"/>
    <dgm:cxn modelId="{F5797D65-0A42-46F4-B1FC-E5F5A0C1A282}" type="presOf" srcId="{7866E670-0216-48FE-93BF-42DF1158E23D}" destId="{AD7D9B58-1790-42D1-BC21-203FD4AD076D}" srcOrd="0" destOrd="3" presId="urn:microsoft.com/office/officeart/2005/8/layout/vList3"/>
    <dgm:cxn modelId="{624DA263-A39F-441D-BE39-CB95686A3861}" srcId="{9084FE6F-8DC1-47F5-8035-E3817214356D}" destId="{C9D5A459-E398-4F50-906D-7026A221A955}" srcOrd="1" destOrd="0" parTransId="{984CD7A4-2147-490D-A2F4-92537F844FAF}" sibTransId="{DAB551C8-E995-45E9-97B7-0E1F556842C2}"/>
    <dgm:cxn modelId="{0DA1E398-7663-4526-9935-DBAC7C0A4A39}" type="presOf" srcId="{35CB31DB-D266-48AE-8BC3-F918151AE58E}" destId="{85BCCC53-7EEC-463B-99AF-AE967DA0CA23}" srcOrd="0" destOrd="2" presId="urn:microsoft.com/office/officeart/2005/8/layout/vList3"/>
    <dgm:cxn modelId="{470E2A59-9DEE-482E-BC15-B1F1F8623642}" type="presOf" srcId="{E0773426-7C15-43C7-AC67-62C258FF2C15}" destId="{FB2356F7-2CAA-4FF0-A79E-B561DECB2979}" srcOrd="0" destOrd="3" presId="urn:microsoft.com/office/officeart/2005/8/layout/vList3"/>
    <dgm:cxn modelId="{6946BD71-C254-4B8D-A9FA-6649966E4AB3}" type="presOf" srcId="{31F57C89-F59B-4040-8EBA-62751DC458D8}" destId="{85BCCC53-7EEC-463B-99AF-AE967DA0CA23}" srcOrd="0" destOrd="1" presId="urn:microsoft.com/office/officeart/2005/8/layout/vList3"/>
    <dgm:cxn modelId="{44416087-77E3-4DCE-85F9-CCEBF623553D}" type="presOf" srcId="{4F68F238-2BB1-4823-B05A-FB7B383EF814}" destId="{C99ABE80-7CCF-434F-8693-A36426A313D0}" srcOrd="0" destOrd="0" presId="urn:microsoft.com/office/officeart/2005/8/layout/vList3"/>
    <dgm:cxn modelId="{0826B50D-06A4-4565-A920-D0C5751B5212}" type="presOf" srcId="{952116FE-16D7-4175-AFBB-958815062579}" destId="{C99ABE80-7CCF-434F-8693-A36426A313D0}" srcOrd="0" destOrd="3" presId="urn:microsoft.com/office/officeart/2005/8/layout/vList3"/>
    <dgm:cxn modelId="{F5E44AB4-3CA0-4BC6-9D23-0F8D1137AE4A}" type="presParOf" srcId="{EFC71A15-33A7-4909-9D0E-371DDE770BBA}" destId="{3061128E-7CF2-4F63-BCF5-1FC110C806A7}" srcOrd="0" destOrd="0" presId="urn:microsoft.com/office/officeart/2005/8/layout/vList3"/>
    <dgm:cxn modelId="{C21FA11D-6FE4-44D3-BD5B-0E8321B8E2D6}" type="presParOf" srcId="{3061128E-7CF2-4F63-BCF5-1FC110C806A7}" destId="{759F6906-BC76-4955-8994-286BBF8712D3}" srcOrd="0" destOrd="0" presId="urn:microsoft.com/office/officeart/2005/8/layout/vList3"/>
    <dgm:cxn modelId="{7700D45A-05B7-4C4F-BDA1-FD5C9E76B05B}" type="presParOf" srcId="{3061128E-7CF2-4F63-BCF5-1FC110C806A7}" destId="{FB2356F7-2CAA-4FF0-A79E-B561DECB2979}" srcOrd="1" destOrd="0" presId="urn:microsoft.com/office/officeart/2005/8/layout/vList3"/>
    <dgm:cxn modelId="{A5FCC74C-5A27-4571-B7A7-85F9B7252DE8}" type="presParOf" srcId="{EFC71A15-33A7-4909-9D0E-371DDE770BBA}" destId="{5805E913-2F60-42CB-B11F-5B35ABF4DA16}" srcOrd="1" destOrd="0" presId="urn:microsoft.com/office/officeart/2005/8/layout/vList3"/>
    <dgm:cxn modelId="{04626C2F-80D7-4D1D-9195-58CD7ACA4CB1}" type="presParOf" srcId="{EFC71A15-33A7-4909-9D0E-371DDE770BBA}" destId="{BB4C16B9-45DC-4C06-BBDA-3DC7C126932C}" srcOrd="2" destOrd="0" presId="urn:microsoft.com/office/officeart/2005/8/layout/vList3"/>
    <dgm:cxn modelId="{71B676DE-23EE-4C8E-9FC3-5C2D71E33DA1}" type="presParOf" srcId="{BB4C16B9-45DC-4C06-BBDA-3DC7C126932C}" destId="{7E62CD8F-509F-40A9-A7B3-47153DBAB92C}" srcOrd="0" destOrd="0" presId="urn:microsoft.com/office/officeart/2005/8/layout/vList3"/>
    <dgm:cxn modelId="{2EA70316-0989-4419-990E-3EB2A0FA5DE4}" type="presParOf" srcId="{BB4C16B9-45DC-4C06-BBDA-3DC7C126932C}" destId="{C99ABE80-7CCF-434F-8693-A36426A313D0}" srcOrd="1" destOrd="0" presId="urn:microsoft.com/office/officeart/2005/8/layout/vList3"/>
    <dgm:cxn modelId="{9B3882C0-48A4-40A9-A401-F85C30187495}" type="presParOf" srcId="{EFC71A15-33A7-4909-9D0E-371DDE770BBA}" destId="{AFDAB887-63C9-4820-9676-E38C743FB5C0}" srcOrd="3" destOrd="0" presId="urn:microsoft.com/office/officeart/2005/8/layout/vList3"/>
    <dgm:cxn modelId="{ED34CB31-F8E9-4E0A-BD01-C059628662F9}" type="presParOf" srcId="{EFC71A15-33A7-4909-9D0E-371DDE770BBA}" destId="{E41FF139-AF31-46A7-859A-66E590DA6EC5}" srcOrd="4" destOrd="0" presId="urn:microsoft.com/office/officeart/2005/8/layout/vList3"/>
    <dgm:cxn modelId="{04D5BE7C-386D-4A6F-BCC4-C1771454EDEE}" type="presParOf" srcId="{E41FF139-AF31-46A7-859A-66E590DA6EC5}" destId="{492040B1-E902-426B-979B-84287A1EAC48}" srcOrd="0" destOrd="0" presId="urn:microsoft.com/office/officeart/2005/8/layout/vList3"/>
    <dgm:cxn modelId="{4A30B7B9-8ACD-4D0F-BA34-948A00CF23D1}" type="presParOf" srcId="{E41FF139-AF31-46A7-859A-66E590DA6EC5}" destId="{AD7D9B58-1790-42D1-BC21-203FD4AD076D}" srcOrd="1" destOrd="0" presId="urn:microsoft.com/office/officeart/2005/8/layout/vList3"/>
    <dgm:cxn modelId="{104A1238-6D14-44EB-BE50-47A55353A3FA}" type="presParOf" srcId="{EFC71A15-33A7-4909-9D0E-371DDE770BBA}" destId="{AD73CA9C-5805-4B8B-9CDE-002AB0628453}" srcOrd="5" destOrd="0" presId="urn:microsoft.com/office/officeart/2005/8/layout/vList3"/>
    <dgm:cxn modelId="{A244F3F4-0062-4016-B5A0-5F7643EE8C82}" type="presParOf" srcId="{EFC71A15-33A7-4909-9D0E-371DDE770BBA}" destId="{C011AC94-8432-40FB-976A-96DCECF1FD06}" srcOrd="6" destOrd="0" presId="urn:microsoft.com/office/officeart/2005/8/layout/vList3"/>
    <dgm:cxn modelId="{DDF07375-6BE8-47B9-A37C-7951A2041EDA}" type="presParOf" srcId="{C011AC94-8432-40FB-976A-96DCECF1FD06}" destId="{4E583161-5EE6-423B-B59F-E20E3106CF83}" srcOrd="0" destOrd="0" presId="urn:microsoft.com/office/officeart/2005/8/layout/vList3"/>
    <dgm:cxn modelId="{ABADFCE7-47D4-4080-A979-EDD8E914336D}" type="presParOf" srcId="{C011AC94-8432-40FB-976A-96DCECF1FD06}" destId="{85BCCC53-7EEC-463B-99AF-AE967DA0CA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084BD3-577F-4A5A-874F-FE4B16C8293E}">
      <dsp:nvSpPr>
        <dsp:cNvPr id="0" name=""/>
        <dsp:cNvSpPr/>
      </dsp:nvSpPr>
      <dsp:spPr>
        <a:xfrm>
          <a:off x="2383" y="1396385"/>
          <a:ext cx="2391804" cy="23918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5400" rIns="13162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Diagnóstico de MAT</a:t>
          </a:r>
          <a:endParaRPr lang="es-AR" sz="2000" b="1" kern="1200" dirty="0"/>
        </a:p>
      </dsp:txBody>
      <dsp:txXfrm>
        <a:off x="2383" y="1396385"/>
        <a:ext cx="2391804" cy="2391804"/>
      </dsp:txXfrm>
    </dsp:sp>
    <dsp:sp modelId="{0D8956B8-3C54-418B-AFA2-34D7F3C0B071}">
      <dsp:nvSpPr>
        <dsp:cNvPr id="0" name=""/>
        <dsp:cNvSpPr/>
      </dsp:nvSpPr>
      <dsp:spPr>
        <a:xfrm>
          <a:off x="1915827" y="1396385"/>
          <a:ext cx="2391804" cy="23918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5400" rIns="13162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Talleres de Participación social</a:t>
          </a:r>
          <a:endParaRPr lang="es-AR" sz="2000" b="1" kern="1200" dirty="0"/>
        </a:p>
      </dsp:txBody>
      <dsp:txXfrm>
        <a:off x="1915827" y="1396385"/>
        <a:ext cx="2391804" cy="2391804"/>
      </dsp:txXfrm>
    </dsp:sp>
    <dsp:sp modelId="{E0E1C7FC-4441-4720-8BCD-21A06C619732}">
      <dsp:nvSpPr>
        <dsp:cNvPr id="0" name=""/>
        <dsp:cNvSpPr/>
      </dsp:nvSpPr>
      <dsp:spPr>
        <a:xfrm>
          <a:off x="3829271" y="1396385"/>
          <a:ext cx="2391804" cy="23918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5400" rIns="13162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Prospectiva Territorial</a:t>
          </a:r>
          <a:endParaRPr lang="es-AR" sz="2000" b="1" kern="1200" dirty="0"/>
        </a:p>
      </dsp:txBody>
      <dsp:txXfrm>
        <a:off x="3829271" y="1396385"/>
        <a:ext cx="2391804" cy="2391804"/>
      </dsp:txXfrm>
    </dsp:sp>
    <dsp:sp modelId="{070141F4-3C84-46E2-8E49-C34E41C748C5}">
      <dsp:nvSpPr>
        <dsp:cNvPr id="0" name=""/>
        <dsp:cNvSpPr/>
      </dsp:nvSpPr>
      <dsp:spPr>
        <a:xfrm>
          <a:off x="5742715" y="1396385"/>
          <a:ext cx="2391804" cy="23918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629" tIns="25400" rIns="13162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Planificación Territorial</a:t>
          </a:r>
          <a:endParaRPr lang="es-AR" sz="2000" b="1" kern="1200" dirty="0"/>
        </a:p>
      </dsp:txBody>
      <dsp:txXfrm>
        <a:off x="5742715" y="1396385"/>
        <a:ext cx="2391804" cy="23918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3F824-FE02-4FAF-8106-4D935EC160A1}">
      <dsp:nvSpPr>
        <dsp:cNvPr id="0" name=""/>
        <dsp:cNvSpPr/>
      </dsp:nvSpPr>
      <dsp:spPr>
        <a:xfrm>
          <a:off x="3528927" y="0"/>
          <a:ext cx="2050147" cy="862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Físico-Ambiental</a:t>
          </a:r>
          <a:endParaRPr lang="es-AR" sz="2000" kern="1200" dirty="0"/>
        </a:p>
      </dsp:txBody>
      <dsp:txXfrm>
        <a:off x="3528927" y="0"/>
        <a:ext cx="2050147" cy="862858"/>
      </dsp:txXfrm>
    </dsp:sp>
    <dsp:sp modelId="{22C1DC3B-5518-4190-91A3-25A4C5823FF0}">
      <dsp:nvSpPr>
        <dsp:cNvPr id="0" name=""/>
        <dsp:cNvSpPr/>
      </dsp:nvSpPr>
      <dsp:spPr>
        <a:xfrm>
          <a:off x="3074019" y="797572"/>
          <a:ext cx="3746747" cy="3746747"/>
        </a:xfrm>
        <a:custGeom>
          <a:avLst/>
          <a:gdLst/>
          <a:ahLst/>
          <a:cxnLst/>
          <a:rect l="0" t="0" r="0" b="0"/>
          <a:pathLst>
            <a:path>
              <a:moveTo>
                <a:pt x="2517645" y="114271"/>
              </a:moveTo>
              <a:arcTo wR="1873373" hR="1873373" stAng="17406917" swAng="90180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23CDC-8BC0-4633-903E-13992D81014F}">
      <dsp:nvSpPr>
        <dsp:cNvPr id="0" name=""/>
        <dsp:cNvSpPr/>
      </dsp:nvSpPr>
      <dsp:spPr>
        <a:xfrm>
          <a:off x="5310618" y="1237754"/>
          <a:ext cx="2050147" cy="8628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Espacios Adaptados</a:t>
          </a:r>
          <a:endParaRPr lang="es-AR" sz="2000" kern="1200" dirty="0"/>
        </a:p>
      </dsp:txBody>
      <dsp:txXfrm>
        <a:off x="5310618" y="1237754"/>
        <a:ext cx="2050147" cy="862858"/>
      </dsp:txXfrm>
    </dsp:sp>
    <dsp:sp modelId="{54E8DB58-DC0E-4E26-A073-691303CA365E}">
      <dsp:nvSpPr>
        <dsp:cNvPr id="0" name=""/>
        <dsp:cNvSpPr/>
      </dsp:nvSpPr>
      <dsp:spPr>
        <a:xfrm>
          <a:off x="2675321" y="246500"/>
          <a:ext cx="3746747" cy="3746747"/>
        </a:xfrm>
        <a:custGeom>
          <a:avLst/>
          <a:gdLst/>
          <a:ahLst/>
          <a:cxnLst/>
          <a:rect l="0" t="0" r="0" b="0"/>
          <a:pathLst>
            <a:path>
              <a:moveTo>
                <a:pt x="3731053" y="2115354"/>
              </a:moveTo>
              <a:arcTo wR="1873373" hR="1873373" stAng="22045293" swAng="14937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98E5E-1CA9-48F2-AC3B-C2285710390E}">
      <dsp:nvSpPr>
        <dsp:cNvPr id="0" name=""/>
        <dsp:cNvSpPr/>
      </dsp:nvSpPr>
      <dsp:spPr>
        <a:xfrm>
          <a:off x="4630066" y="3332251"/>
          <a:ext cx="2050147" cy="8628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M. Legal-Inst.</a:t>
          </a:r>
          <a:endParaRPr lang="es-AR" sz="2000" kern="1200" dirty="0"/>
        </a:p>
      </dsp:txBody>
      <dsp:txXfrm>
        <a:off x="4630066" y="3332251"/>
        <a:ext cx="2050147" cy="862858"/>
      </dsp:txXfrm>
    </dsp:sp>
    <dsp:sp modelId="{E6BE12C6-8346-475D-B16E-05E9E40E59E2}">
      <dsp:nvSpPr>
        <dsp:cNvPr id="0" name=""/>
        <dsp:cNvSpPr/>
      </dsp:nvSpPr>
      <dsp:spPr>
        <a:xfrm>
          <a:off x="2720980" y="504072"/>
          <a:ext cx="3746747" cy="3746747"/>
        </a:xfrm>
        <a:custGeom>
          <a:avLst/>
          <a:gdLst/>
          <a:ahLst/>
          <a:cxnLst/>
          <a:rect l="0" t="0" r="0" b="0"/>
          <a:pathLst>
            <a:path>
              <a:moveTo>
                <a:pt x="2038918" y="3739418"/>
              </a:moveTo>
              <a:arcTo wR="1873373" hR="1873373" stAng="5095818" swAng="168199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91A9-9E40-4F37-B77C-7135B59942C1}">
      <dsp:nvSpPr>
        <dsp:cNvPr id="0" name=""/>
        <dsp:cNvSpPr/>
      </dsp:nvSpPr>
      <dsp:spPr>
        <a:xfrm>
          <a:off x="1903006" y="3104997"/>
          <a:ext cx="2050147" cy="8628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Subsistema Económico</a:t>
          </a:r>
          <a:endParaRPr lang="es-AR" sz="2000" kern="1200" dirty="0"/>
        </a:p>
      </dsp:txBody>
      <dsp:txXfrm>
        <a:off x="1903006" y="3104997"/>
        <a:ext cx="2050147" cy="862858"/>
      </dsp:txXfrm>
    </dsp:sp>
    <dsp:sp modelId="{74236FE9-591A-4F99-A48E-F12344D047D6}">
      <dsp:nvSpPr>
        <dsp:cNvPr id="0" name=""/>
        <dsp:cNvSpPr/>
      </dsp:nvSpPr>
      <dsp:spPr>
        <a:xfrm>
          <a:off x="2563322" y="767655"/>
          <a:ext cx="3746747" cy="3746747"/>
        </a:xfrm>
        <a:custGeom>
          <a:avLst/>
          <a:gdLst/>
          <a:ahLst/>
          <a:cxnLst/>
          <a:rect l="0" t="0" r="0" b="0"/>
          <a:pathLst>
            <a:path>
              <a:moveTo>
                <a:pt x="19126" y="2140387"/>
              </a:moveTo>
              <a:arcTo wR="1873373" hR="1873373" stAng="10308339" swAng="11289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AB3ED-357A-4E7D-83E8-C4A0383CD755}">
      <dsp:nvSpPr>
        <dsp:cNvPr id="0" name=""/>
        <dsp:cNvSpPr/>
      </dsp:nvSpPr>
      <dsp:spPr>
        <a:xfrm>
          <a:off x="1747250" y="1237761"/>
          <a:ext cx="2050147" cy="8628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Agentes y Actividades</a:t>
          </a:r>
          <a:endParaRPr lang="es-AR" sz="2000" kern="1200" dirty="0"/>
        </a:p>
      </dsp:txBody>
      <dsp:txXfrm>
        <a:off x="1747250" y="1237761"/>
        <a:ext cx="2050147" cy="862858"/>
      </dsp:txXfrm>
    </dsp:sp>
    <dsp:sp modelId="{0DAFFF7E-5DEC-49C5-986D-176F7EFF7097}">
      <dsp:nvSpPr>
        <dsp:cNvPr id="0" name=""/>
        <dsp:cNvSpPr/>
      </dsp:nvSpPr>
      <dsp:spPr>
        <a:xfrm>
          <a:off x="2973795" y="-36331"/>
          <a:ext cx="3746747" cy="3746747"/>
        </a:xfrm>
        <a:custGeom>
          <a:avLst/>
          <a:gdLst/>
          <a:ahLst/>
          <a:cxnLst/>
          <a:rect l="0" t="0" r="0" b="0"/>
          <a:pathLst>
            <a:path>
              <a:moveTo>
                <a:pt x="161071" y="1113406"/>
              </a:moveTo>
              <a:arcTo wR="1873373" hR="1873373" stAng="12235978" swAng="96409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6C40-87E9-4AC7-A236-3B80B351CF84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8E6D8-E16F-4B31-B3AD-DD2D2873301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844550"/>
            <a:fld id="{83155698-8B42-4AC3-BB75-D1EB186832F2}" type="slidenum">
              <a:rPr lang="es-ES" sz="1200" b="0">
                <a:latin typeface="Times New Roman" pitchFamily="18" charset="0"/>
              </a:rPr>
              <a:pPr algn="r" defTabSz="844550"/>
              <a:t>21</a:t>
            </a:fld>
            <a:endParaRPr lang="es-ES" sz="12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La relación pasado, presente y futuro nos define una serie de futuros:</a:t>
            </a:r>
          </a:p>
          <a:p>
            <a:pPr>
              <a:buFontTx/>
              <a:buChar char="•"/>
            </a:pPr>
            <a:r>
              <a:rPr lang="es-ES_tradnl" b="1" smtClean="0"/>
              <a:t>Futuros posibles</a:t>
            </a:r>
            <a:r>
              <a:rPr lang="es-ES_tradnl" smtClean="0"/>
              <a:t>: involucra la acción y el esfuerzo, es así un dictamen de viabilidad que afirman que contamos con el poder suficiente para llevar a cabo aquellos que ambicionamos. </a:t>
            </a:r>
          </a:p>
          <a:p>
            <a:pPr>
              <a:buFontTx/>
              <a:buChar char="•"/>
            </a:pPr>
            <a:r>
              <a:rPr lang="es-ES_tradnl" b="1" smtClean="0"/>
              <a:t>Futuros probables</a:t>
            </a:r>
            <a:r>
              <a:rPr lang="es-ES_tradnl" smtClean="0"/>
              <a:t>: es el futuro que puede suceder, aquellos sobre los que existen razones aparentemente suficientes – fundamentadas en el pasado y en el presente- para creer que determinados eventos se presentarán en el futuro. </a:t>
            </a:r>
          </a:p>
          <a:p>
            <a:pPr>
              <a:buFontTx/>
              <a:buChar char="•"/>
            </a:pPr>
            <a:r>
              <a:rPr lang="es-ES_tradnl" b="1" smtClean="0"/>
              <a:t>Futuros deseables</a:t>
            </a:r>
            <a:r>
              <a:rPr lang="es-ES_tradnl" smtClean="0"/>
              <a:t>: es el futuro que se ambiciona porque reflejan nuestras aspiraciones o valores.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C8A73-1F45-4F3E-877F-358AF8441A8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2FBAD-F0AC-483E-B28D-0EB8DB5F113D}" type="slidenum">
              <a:rPr lang="es-ES_tradnl" smtClean="0"/>
              <a:pPr/>
              <a:t>24</a:t>
            </a:fld>
            <a:endParaRPr lang="es-ES_tradn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2B50A-3C0B-4A2A-B655-996948D3BB08}" type="slidenum">
              <a:rPr lang="es-ES" smtClean="0">
                <a:latin typeface="Arial" charset="0"/>
              </a:rPr>
              <a:pPr/>
              <a:t>25</a:t>
            </a:fld>
            <a:endParaRPr lang="es-E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942F-B6F9-4230-951B-4FDC9B7A98F7}" type="datetime1">
              <a:rPr lang="es-AR"/>
              <a:pPr>
                <a:defRPr/>
              </a:pPr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550B-535E-4BC6-8306-56B105E2C3B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pic>
        <p:nvPicPr>
          <p:cNvPr id="8" name="Picture 9" descr="CE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273800"/>
            <a:ext cx="3351213" cy="53975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0"/>
            <a:ext cx="6000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Marcador de número de diapositiva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494B6-68B8-4643-A5E3-9669853704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A5D5-1241-49D0-A2C4-0B2D45EF1DA2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ECA3-71EF-4880-856B-D35D913808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55576" y="38610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FORTALECIMIENTO DE LAS CAPACIDADES QUE PERMITEN ABORDAR LOS PROCESOS DE ORDENAMIENTO TERRITORIAL RURAL DE FORMA PARTICIPATIVA E ITERATIVA.</a:t>
            </a:r>
            <a:endParaRPr lang="es-A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52688" y="6211669"/>
            <a:ext cx="199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s-AR" b="1" i="1" dirty="0" smtClean="0"/>
          </a:p>
          <a:p>
            <a:pPr algn="r"/>
            <a:r>
              <a:rPr lang="es-AR" b="1" i="1" smtClean="0"/>
              <a:t>1 </a:t>
            </a:r>
            <a:r>
              <a:rPr lang="es-AR" b="1" i="1" dirty="0" smtClean="0"/>
              <a:t>de Octubre, 2013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39752" y="51571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000" b="1" dirty="0">
                <a:solidFill>
                  <a:schemeClr val="accent2">
                    <a:lumMod val="50000"/>
                  </a:schemeClr>
                </a:solidFill>
              </a:rPr>
              <a:t>Sitio Piloto Departamento Tunuyán, Provincia de Mendoza </a:t>
            </a:r>
            <a:endParaRPr lang="es-A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8 Imagen" descr="tunuyan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773238"/>
            <a:ext cx="8709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0620376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88" y="0"/>
            <a:ext cx="924718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4500563" y="6237288"/>
            <a:ext cx="2519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600" b="1" dirty="0">
                <a:latin typeface="Arial" pitchFamily="34" charset="0"/>
              </a:rPr>
              <a:t>DGI Tunuyán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9219" name="Picture 2" descr="C:\Users\Usuario\AppData\Local\Temp\Rar$DI38.884\Monitoreo de Cuen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71438"/>
            <a:ext cx="10512426" cy="83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10243" name="Picture 2" descr="C:\Users\Usuario\AppData\Local\Temp\Rar$DI01.476\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4500563" y="6237288"/>
            <a:ext cx="2519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600" b="1" dirty="0">
                <a:latin typeface="Arial" pitchFamily="34" charset="0"/>
              </a:rPr>
              <a:t>DGI Tunuyán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4752975" cy="4079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dirty="0" smtClean="0">
                <a:effectLst/>
              </a:rPr>
              <a:t>Dimensión Socio-cultural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ltGray">
          <a:xfrm>
            <a:off x="6551613" y="0"/>
            <a:ext cx="2592387" cy="641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latin typeface="Arial" charset="0"/>
                <a:cs typeface="+mn-cs"/>
              </a:rPr>
              <a:t>Diagnóstico</a:t>
            </a:r>
          </a:p>
        </p:txBody>
      </p:sp>
      <p:graphicFrame>
        <p:nvGraphicFramePr>
          <p:cNvPr id="83456" name="Group 512"/>
          <p:cNvGraphicFramePr>
            <a:graphicFrameLocks noGrp="1"/>
          </p:cNvGraphicFramePr>
          <p:nvPr/>
        </p:nvGraphicFramePr>
        <p:xfrm>
          <a:off x="468313" y="765175"/>
          <a:ext cx="4392612" cy="2468808"/>
        </p:xfrm>
        <a:graphic>
          <a:graphicData uri="http://schemas.openxmlformats.org/drawingml/2006/table">
            <a:tbl>
              <a:tblPr/>
              <a:tblGrid>
                <a:gridCol w="1574800"/>
                <a:gridCol w="1408112"/>
                <a:gridCol w="1409700"/>
              </a:tblGrid>
              <a:tr h="3657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Pobreza e Indigencia. Año 2008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99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Índice de Pobreza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Índice de Indigencia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Mendoza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23,91%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5,82%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 Carlos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23,93%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1,81%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Tunuyán 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17,31%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2,13%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Tupungato 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23,18%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6,61%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57" name="Group 513"/>
          <p:cNvGraphicFramePr>
            <a:graphicFrameLocks noGrp="1"/>
          </p:cNvGraphicFramePr>
          <p:nvPr/>
        </p:nvGraphicFramePr>
        <p:xfrm>
          <a:off x="4679950" y="3357563"/>
          <a:ext cx="4464050" cy="2468808"/>
        </p:xfrm>
        <a:graphic>
          <a:graphicData uri="http://schemas.openxmlformats.org/drawingml/2006/table">
            <a:tbl>
              <a:tblPr/>
              <a:tblGrid>
                <a:gridCol w="1609725"/>
                <a:gridCol w="1414462"/>
                <a:gridCol w="1439863"/>
              </a:tblGrid>
              <a:tr h="3657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Desigualdad. Año 2008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999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Coeficiente de Gini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IPAE D10/D1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Mendoza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0,420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17,78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 Carlos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0,353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8,84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Tunuyán 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0,364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11,54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Tupungato 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0,399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15,98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48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860800"/>
            <a:ext cx="23050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1094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644008" y="1642797"/>
            <a:ext cx="4232275" cy="1714195"/>
            <a:chOff x="2880" y="1487"/>
            <a:chExt cx="2585" cy="1081"/>
          </a:xfrm>
        </p:grpSpPr>
        <p:sp>
          <p:nvSpPr>
            <p:cNvPr id="3" name="Text Box 70"/>
            <p:cNvSpPr txBox="1">
              <a:spLocks noChangeArrowheads="1"/>
            </p:cNvSpPr>
            <p:nvPr/>
          </p:nvSpPr>
          <p:spPr bwMode="auto">
            <a:xfrm>
              <a:off x="3969" y="1487"/>
              <a:ext cx="1496" cy="85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HN" sz="12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Sub-modelo de Sistema de ciudades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 Situación actual y proyecciones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 Distribución Espacial de la Población y Activ.</a:t>
              </a:r>
              <a:r>
                <a:rPr kumimoji="0" lang="es-HN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Económicas</a:t>
              </a:r>
              <a:r>
                <a:rPr kumimoji="0" lang="es-HN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endPara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71"/>
            <p:cNvGrpSpPr>
              <a:grpSpLocks/>
            </p:cNvGrpSpPr>
            <p:nvPr/>
          </p:nvGrpSpPr>
          <p:grpSpPr bwMode="auto">
            <a:xfrm>
              <a:off x="2880" y="2160"/>
              <a:ext cx="1089" cy="408"/>
              <a:chOff x="2880" y="2160"/>
              <a:chExt cx="1089" cy="408"/>
            </a:xfrm>
          </p:grpSpPr>
          <p:cxnSp>
            <p:nvCxnSpPr>
              <p:cNvPr id="5" name="Line 72"/>
              <p:cNvCxnSpPr>
                <a:cxnSpLocks noChangeShapeType="1"/>
              </p:cNvCxnSpPr>
              <p:nvPr/>
            </p:nvCxnSpPr>
            <p:spPr bwMode="auto">
              <a:xfrm flipV="1">
                <a:off x="2880" y="2160"/>
                <a:ext cx="0" cy="4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" name="Line 73"/>
              <p:cNvCxnSpPr>
                <a:cxnSpLocks noChangeShapeType="1"/>
              </p:cNvCxnSpPr>
              <p:nvPr/>
            </p:nvCxnSpPr>
            <p:spPr bwMode="auto">
              <a:xfrm>
                <a:off x="2880" y="2160"/>
                <a:ext cx="10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3388631" y="5426223"/>
            <a:ext cx="2374900" cy="1019175"/>
          </a:xfrm>
          <a:prstGeom prst="rect">
            <a:avLst/>
          </a:prstGeom>
          <a:solidFill>
            <a:srgbClr val="FFCC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Inversiones de los sectores públicos y privados.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 base a políticas y directrices generales de cada sector.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115616" y="3068960"/>
            <a:ext cx="342900" cy="2179638"/>
            <a:chOff x="1111" y="1888"/>
            <a:chExt cx="181" cy="1360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111" y="3067"/>
              <a:ext cx="181" cy="181"/>
              <a:chOff x="1111" y="1888"/>
              <a:chExt cx="181" cy="181"/>
            </a:xfrm>
          </p:grpSpPr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>
                <a:off x="1111" y="1888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" name="Line 51"/>
              <p:cNvSpPr>
                <a:spLocks noChangeShapeType="1"/>
              </p:cNvSpPr>
              <p:nvPr/>
            </p:nvSpPr>
            <p:spPr bwMode="auto">
              <a:xfrm rot="10800000">
                <a:off x="1292" y="1888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111" y="1888"/>
              <a:ext cx="181" cy="181"/>
              <a:chOff x="1111" y="1888"/>
              <a:chExt cx="181" cy="181"/>
            </a:xfrm>
          </p:grpSpPr>
          <p:sp>
            <p:nvSpPr>
              <p:cNvPr id="13" name="Line 53"/>
              <p:cNvSpPr>
                <a:spLocks noChangeShapeType="1"/>
              </p:cNvSpPr>
              <p:nvPr/>
            </p:nvSpPr>
            <p:spPr bwMode="auto">
              <a:xfrm>
                <a:off x="1111" y="1888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" name="Line 54"/>
              <p:cNvSpPr>
                <a:spLocks noChangeShapeType="1"/>
              </p:cNvSpPr>
              <p:nvPr/>
            </p:nvSpPr>
            <p:spPr bwMode="auto">
              <a:xfrm rot="10800000">
                <a:off x="1292" y="1888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</p:grp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580343" y="5364311"/>
            <a:ext cx="2374900" cy="10890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Sub-modelo Macroeconómico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-Producción actual y sus proyecciones, 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539552" y="3789040"/>
            <a:ext cx="2374900" cy="936104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Sub-modelo Económico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Rentabilidad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HN" sz="12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ocaciones</a:t>
            </a: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productivas</a:t>
            </a:r>
            <a:endParaRPr kumimoji="0" lang="es-H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2955243" y="2996428"/>
            <a:ext cx="2808288" cy="1799555"/>
            <a:chOff x="1927" y="2050"/>
            <a:chExt cx="1769" cy="647"/>
          </a:xfrm>
        </p:grpSpPr>
        <p:sp>
          <p:nvSpPr>
            <p:cNvPr id="20" name="Text Box 59"/>
            <p:cNvSpPr txBox="1">
              <a:spLocks noChangeArrowheads="1"/>
            </p:cNvSpPr>
            <p:nvPr/>
          </p:nvSpPr>
          <p:spPr bwMode="auto">
            <a:xfrm>
              <a:off x="2200" y="2050"/>
              <a:ext cx="1496" cy="647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2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ESTRUCTURA DEMOGRÁFICA Y ECONÓMICA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Distribución sectorial y territorial de: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Producción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Empleo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Inversiones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Población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1927" y="2341"/>
              <a:ext cx="27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972956" y="5062637"/>
            <a:ext cx="2112962" cy="382587"/>
            <a:chOff x="3198" y="3113"/>
            <a:chExt cx="771" cy="136"/>
          </a:xfrm>
        </p:grpSpPr>
        <p:sp>
          <p:nvSpPr>
            <p:cNvPr id="23" name="Line 62"/>
            <p:cNvSpPr>
              <a:spLocks noChangeShapeType="1"/>
            </p:cNvSpPr>
            <p:nvPr/>
          </p:nvSpPr>
          <p:spPr bwMode="auto">
            <a:xfrm flipH="1">
              <a:off x="3198" y="3113"/>
              <a:ext cx="7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Line 63"/>
            <p:cNvSpPr>
              <a:spLocks noChangeShapeType="1"/>
            </p:cNvSpPr>
            <p:nvPr/>
          </p:nvSpPr>
          <p:spPr bwMode="auto">
            <a:xfrm>
              <a:off x="3198" y="3113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2955243" y="4341961"/>
            <a:ext cx="1081088" cy="1104900"/>
            <a:chOff x="1927" y="2750"/>
            <a:chExt cx="681" cy="499"/>
          </a:xfrm>
        </p:grpSpPr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2608" y="3113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>
              <a:off x="2109" y="3113"/>
              <a:ext cx="4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 flipV="1">
              <a:off x="2109" y="2750"/>
              <a:ext cx="0" cy="3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Line 68"/>
            <p:cNvSpPr>
              <a:spLocks noChangeShapeType="1"/>
            </p:cNvSpPr>
            <p:nvPr/>
          </p:nvSpPr>
          <p:spPr bwMode="auto">
            <a:xfrm>
              <a:off x="1927" y="2750"/>
              <a:ext cx="1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6115956" y="3029098"/>
            <a:ext cx="2455862" cy="3290888"/>
            <a:chOff x="3969" y="2024"/>
            <a:chExt cx="1496" cy="1209"/>
          </a:xfrm>
        </p:grpSpPr>
        <p:sp>
          <p:nvSpPr>
            <p:cNvPr id="31" name="Text Box 75"/>
            <p:cNvSpPr txBox="1">
              <a:spLocks noChangeArrowheads="1"/>
            </p:cNvSpPr>
            <p:nvPr/>
          </p:nvSpPr>
          <p:spPr bwMode="auto">
            <a:xfrm>
              <a:off x="3969" y="2774"/>
              <a:ext cx="1496" cy="45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2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Sub-modelo de Infraestructuras y Equipamientos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- Transporte y comunicaciones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- Infraestructuras y equipamientos</a:t>
              </a:r>
              <a:endParaRPr kumimoji="0" lang="es-H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76"/>
            <p:cNvGrpSpPr>
              <a:grpSpLocks/>
            </p:cNvGrpSpPr>
            <p:nvPr/>
          </p:nvGrpSpPr>
          <p:grpSpPr bwMode="auto">
            <a:xfrm>
              <a:off x="4604" y="2024"/>
              <a:ext cx="181" cy="726"/>
              <a:chOff x="4604" y="2024"/>
              <a:chExt cx="181" cy="726"/>
            </a:xfrm>
          </p:grpSpPr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>
                <a:off x="4604" y="2024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34" name="Line 78"/>
              <p:cNvSpPr>
                <a:spLocks noChangeShapeType="1"/>
              </p:cNvSpPr>
              <p:nvPr/>
            </p:nvSpPr>
            <p:spPr bwMode="auto">
              <a:xfrm flipV="1">
                <a:off x="4785" y="2024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</p:grp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467544" y="1556792"/>
            <a:ext cx="2374900" cy="1485453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HN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Sub- modelo de Usos del suelo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s-H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Capacidad de uso del suelo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 Modelo de explotación agrícola,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H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 Empleo,.</a:t>
            </a:r>
            <a:endParaRPr kumimoji="0" 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95536" y="44624"/>
            <a:ext cx="8295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2"/>
                </a:solidFill>
                <a:latin typeface="+mn-lt"/>
              </a:rPr>
              <a:t>MODELO ACTUAL DEL TERRITORIO</a:t>
            </a:r>
            <a:endParaRPr lang="es-MX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672 Grupo"/>
          <p:cNvGrpSpPr>
            <a:grpSpLocks/>
          </p:cNvGrpSpPr>
          <p:nvPr/>
        </p:nvGrpSpPr>
        <p:grpSpPr bwMode="auto">
          <a:xfrm>
            <a:off x="184150" y="544513"/>
            <a:ext cx="8783638" cy="5621337"/>
            <a:chOff x="183581" y="523764"/>
            <a:chExt cx="8783638" cy="5407136"/>
          </a:xfrm>
        </p:grpSpPr>
        <p:pic>
          <p:nvPicPr>
            <p:cNvPr id="2051" name="4 Imagen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81" y="523875"/>
              <a:ext cx="8783638" cy="540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 redondeado"/>
            <p:cNvSpPr/>
            <p:nvPr/>
          </p:nvSpPr>
          <p:spPr>
            <a:xfrm>
              <a:off x="5974781" y="4150408"/>
              <a:ext cx="1944688" cy="15102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u="sng" dirty="0"/>
                <a:t>UT Planicie aluvial tradicional</a:t>
              </a:r>
            </a:p>
            <a:p>
              <a:pPr>
                <a:defRPr/>
              </a:pPr>
              <a:endParaRPr lang="es-ES" sz="1200" dirty="0"/>
            </a:p>
            <a:p>
              <a:pPr>
                <a:defRPr/>
              </a:pPr>
              <a:r>
                <a:rPr lang="es-ES" sz="1200" dirty="0"/>
                <a:t>-Frutales (manzano y peral), vid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EAPs</a:t>
              </a:r>
              <a:r>
                <a:rPr lang="es-ES" sz="1200" dirty="0"/>
                <a:t>: medianas 30%, muy pequeñas 26%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PPFliar</a:t>
              </a:r>
              <a:r>
                <a:rPr lang="es-ES" sz="1200" dirty="0"/>
                <a:t>: 35%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6946331" y="2150028"/>
              <a:ext cx="2005013" cy="1566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u="sng" dirty="0"/>
                <a:t>UT Llanura de inundación</a:t>
              </a:r>
            </a:p>
            <a:p>
              <a:pPr algn="ctr">
                <a:defRPr/>
              </a:pPr>
              <a:endParaRPr lang="es-ES" sz="1200" dirty="0"/>
            </a:p>
            <a:p>
              <a:pPr>
                <a:defRPr/>
              </a:pPr>
              <a:r>
                <a:rPr lang="es-ES" sz="1200" dirty="0"/>
                <a:t>-Frutales (manzano y peral), forrajeras y hortalizas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EAPs</a:t>
              </a:r>
              <a:r>
                <a:rPr lang="es-ES" sz="1200" dirty="0"/>
                <a:t>: Muy pequeñas 41%, medianas  22%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PPFliar</a:t>
              </a:r>
              <a:r>
                <a:rPr lang="es-ES" sz="1200" dirty="0"/>
                <a:t>: 46%</a:t>
              </a: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785244" y="1520900"/>
              <a:ext cx="1944687" cy="14552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u="sng" dirty="0"/>
                <a:t>UT Piedemonte</a:t>
              </a:r>
            </a:p>
            <a:p>
              <a:pPr>
                <a:defRPr/>
              </a:pPr>
              <a:endParaRPr lang="es-ES" sz="1200" dirty="0"/>
            </a:p>
            <a:p>
              <a:pPr>
                <a:defRPr/>
              </a:pPr>
              <a:r>
                <a:rPr lang="es-ES" sz="1200" dirty="0"/>
                <a:t>-Vid v. finas, </a:t>
              </a:r>
            </a:p>
            <a:p>
              <a:pPr>
                <a:defRPr/>
              </a:pPr>
              <a:r>
                <a:rPr lang="es-ES" sz="1200" dirty="0"/>
                <a:t>frutales (nogal, durazno), 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EAPs</a:t>
              </a:r>
              <a:r>
                <a:rPr lang="es-ES" sz="1200" dirty="0"/>
                <a:t>: medianas 24%, grandes y muy grandes  23%</a:t>
              </a:r>
            </a:p>
            <a:p>
              <a:pPr>
                <a:defRPr/>
              </a:pPr>
              <a:r>
                <a:rPr lang="es-ES" sz="1200" dirty="0"/>
                <a:t>-P </a:t>
              </a:r>
              <a:r>
                <a:rPr lang="es-ES" sz="1200" dirty="0" err="1"/>
                <a:t>Emp</a:t>
              </a:r>
              <a:r>
                <a:rPr lang="es-ES" sz="1200" dirty="0"/>
                <a:t> ,cap.: 48%</a:t>
              </a: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4398394" y="1840045"/>
              <a:ext cx="1916112" cy="1369726"/>
            </a:xfrm>
            <a:custGeom>
              <a:avLst/>
              <a:gdLst>
                <a:gd name="connsiteX0" fmla="*/ 398579 w 1917035"/>
                <a:gd name="connsiteY0" fmla="*/ 11502 h 1368724"/>
                <a:gd name="connsiteX1" fmla="*/ 387077 w 1917035"/>
                <a:gd name="connsiteY1" fmla="*/ 69011 h 1368724"/>
                <a:gd name="connsiteX2" fmla="*/ 381326 w 1917035"/>
                <a:gd name="connsiteY2" fmla="*/ 97766 h 1368724"/>
                <a:gd name="connsiteX3" fmla="*/ 375575 w 1917035"/>
                <a:gd name="connsiteY3" fmla="*/ 132272 h 1368724"/>
                <a:gd name="connsiteX4" fmla="*/ 364073 w 1917035"/>
                <a:gd name="connsiteY4" fmla="*/ 166777 h 1368724"/>
                <a:gd name="connsiteX5" fmla="*/ 358322 w 1917035"/>
                <a:gd name="connsiteY5" fmla="*/ 189781 h 1368724"/>
                <a:gd name="connsiteX6" fmla="*/ 352571 w 1917035"/>
                <a:gd name="connsiteY6" fmla="*/ 241540 h 1368724"/>
                <a:gd name="connsiteX7" fmla="*/ 346820 w 1917035"/>
                <a:gd name="connsiteY7" fmla="*/ 258792 h 1368724"/>
                <a:gd name="connsiteX8" fmla="*/ 375575 w 1917035"/>
                <a:gd name="connsiteY8" fmla="*/ 339306 h 1368724"/>
                <a:gd name="connsiteX9" fmla="*/ 410081 w 1917035"/>
                <a:gd name="connsiteY9" fmla="*/ 362309 h 1368724"/>
                <a:gd name="connsiteX10" fmla="*/ 450337 w 1917035"/>
                <a:gd name="connsiteY10" fmla="*/ 379562 h 1368724"/>
                <a:gd name="connsiteX11" fmla="*/ 484843 w 1917035"/>
                <a:gd name="connsiteY11" fmla="*/ 391064 h 1368724"/>
                <a:gd name="connsiteX12" fmla="*/ 502096 w 1917035"/>
                <a:gd name="connsiteY12" fmla="*/ 396815 h 1368724"/>
                <a:gd name="connsiteX13" fmla="*/ 490594 w 1917035"/>
                <a:gd name="connsiteY13" fmla="*/ 540589 h 1368724"/>
                <a:gd name="connsiteX14" fmla="*/ 467590 w 1917035"/>
                <a:gd name="connsiteY14" fmla="*/ 592347 h 1368724"/>
                <a:gd name="connsiteX15" fmla="*/ 461839 w 1917035"/>
                <a:gd name="connsiteY15" fmla="*/ 609600 h 1368724"/>
                <a:gd name="connsiteX16" fmla="*/ 450337 w 1917035"/>
                <a:gd name="connsiteY16" fmla="*/ 626853 h 1368724"/>
                <a:gd name="connsiteX17" fmla="*/ 438835 w 1917035"/>
                <a:gd name="connsiteY17" fmla="*/ 649856 h 1368724"/>
                <a:gd name="connsiteX18" fmla="*/ 427334 w 1917035"/>
                <a:gd name="connsiteY18" fmla="*/ 690113 h 1368724"/>
                <a:gd name="connsiteX19" fmla="*/ 415832 w 1917035"/>
                <a:gd name="connsiteY19" fmla="*/ 707366 h 1368724"/>
                <a:gd name="connsiteX20" fmla="*/ 410081 w 1917035"/>
                <a:gd name="connsiteY20" fmla="*/ 724619 h 1368724"/>
                <a:gd name="connsiteX21" fmla="*/ 398579 w 1917035"/>
                <a:gd name="connsiteY21" fmla="*/ 747623 h 1368724"/>
                <a:gd name="connsiteX22" fmla="*/ 381326 w 1917035"/>
                <a:gd name="connsiteY22" fmla="*/ 787879 h 1368724"/>
                <a:gd name="connsiteX23" fmla="*/ 375575 w 1917035"/>
                <a:gd name="connsiteY23" fmla="*/ 816634 h 1368724"/>
                <a:gd name="connsiteX24" fmla="*/ 369824 w 1917035"/>
                <a:gd name="connsiteY24" fmla="*/ 833887 h 1368724"/>
                <a:gd name="connsiteX25" fmla="*/ 358322 w 1917035"/>
                <a:gd name="connsiteY25" fmla="*/ 885645 h 1368724"/>
                <a:gd name="connsiteX26" fmla="*/ 346820 w 1917035"/>
                <a:gd name="connsiteY26" fmla="*/ 920151 h 1368724"/>
                <a:gd name="connsiteX27" fmla="*/ 335318 w 1917035"/>
                <a:gd name="connsiteY27" fmla="*/ 937404 h 1368724"/>
                <a:gd name="connsiteX28" fmla="*/ 300813 w 1917035"/>
                <a:gd name="connsiteY28" fmla="*/ 960407 h 1368724"/>
                <a:gd name="connsiteX29" fmla="*/ 289311 w 1917035"/>
                <a:gd name="connsiteY29" fmla="*/ 977660 h 1368724"/>
                <a:gd name="connsiteX30" fmla="*/ 272058 w 1917035"/>
                <a:gd name="connsiteY30" fmla="*/ 983411 h 1368724"/>
                <a:gd name="connsiteX31" fmla="*/ 266307 w 1917035"/>
                <a:gd name="connsiteY31" fmla="*/ 1000664 h 1368724"/>
                <a:gd name="connsiteX32" fmla="*/ 237552 w 1917035"/>
                <a:gd name="connsiteY32" fmla="*/ 1035170 h 1368724"/>
                <a:gd name="connsiteX33" fmla="*/ 203047 w 1917035"/>
                <a:gd name="connsiteY33" fmla="*/ 1052423 h 1368724"/>
                <a:gd name="connsiteX34" fmla="*/ 168541 w 1917035"/>
                <a:gd name="connsiteY34" fmla="*/ 1075426 h 1368724"/>
                <a:gd name="connsiteX35" fmla="*/ 134035 w 1917035"/>
                <a:gd name="connsiteY35" fmla="*/ 1092679 h 1368724"/>
                <a:gd name="connsiteX36" fmla="*/ 116783 w 1917035"/>
                <a:gd name="connsiteY36" fmla="*/ 1098430 h 1368724"/>
                <a:gd name="connsiteX37" fmla="*/ 65024 w 1917035"/>
                <a:gd name="connsiteY37" fmla="*/ 1132936 h 1368724"/>
                <a:gd name="connsiteX38" fmla="*/ 47771 w 1917035"/>
                <a:gd name="connsiteY38" fmla="*/ 1144438 h 1368724"/>
                <a:gd name="connsiteX39" fmla="*/ 13266 w 1917035"/>
                <a:gd name="connsiteY39" fmla="*/ 1167441 h 1368724"/>
                <a:gd name="connsiteX40" fmla="*/ 1764 w 1917035"/>
                <a:gd name="connsiteY40" fmla="*/ 1201947 h 1368724"/>
                <a:gd name="connsiteX41" fmla="*/ 13266 w 1917035"/>
                <a:gd name="connsiteY41" fmla="*/ 1219200 h 1368724"/>
                <a:gd name="connsiteX42" fmla="*/ 53522 w 1917035"/>
                <a:gd name="connsiteY42" fmla="*/ 1224951 h 1368724"/>
                <a:gd name="connsiteX43" fmla="*/ 151288 w 1917035"/>
                <a:gd name="connsiteY43" fmla="*/ 1230702 h 1368724"/>
                <a:gd name="connsiteX44" fmla="*/ 197296 w 1917035"/>
                <a:gd name="connsiteY44" fmla="*/ 1236453 h 1368724"/>
                <a:gd name="connsiteX45" fmla="*/ 214549 w 1917035"/>
                <a:gd name="connsiteY45" fmla="*/ 1242204 h 1368724"/>
                <a:gd name="connsiteX46" fmla="*/ 306564 w 1917035"/>
                <a:gd name="connsiteY46" fmla="*/ 1253706 h 1368724"/>
                <a:gd name="connsiteX47" fmla="*/ 346820 w 1917035"/>
                <a:gd name="connsiteY47" fmla="*/ 1259456 h 1368724"/>
                <a:gd name="connsiteX48" fmla="*/ 404330 w 1917035"/>
                <a:gd name="connsiteY48" fmla="*/ 1270958 h 1368724"/>
                <a:gd name="connsiteX49" fmla="*/ 421583 w 1917035"/>
                <a:gd name="connsiteY49" fmla="*/ 1276709 h 1368724"/>
                <a:gd name="connsiteX50" fmla="*/ 450337 w 1917035"/>
                <a:gd name="connsiteY50" fmla="*/ 1282460 h 1368724"/>
                <a:gd name="connsiteX51" fmla="*/ 467590 w 1917035"/>
                <a:gd name="connsiteY51" fmla="*/ 1288211 h 1368724"/>
                <a:gd name="connsiteX52" fmla="*/ 536601 w 1917035"/>
                <a:gd name="connsiteY52" fmla="*/ 1299713 h 1368724"/>
                <a:gd name="connsiteX53" fmla="*/ 571107 w 1917035"/>
                <a:gd name="connsiteY53" fmla="*/ 1311215 h 1368724"/>
                <a:gd name="connsiteX54" fmla="*/ 594111 w 1917035"/>
                <a:gd name="connsiteY54" fmla="*/ 1316966 h 1368724"/>
                <a:gd name="connsiteX55" fmla="*/ 611364 w 1917035"/>
                <a:gd name="connsiteY55" fmla="*/ 1322717 h 1368724"/>
                <a:gd name="connsiteX56" fmla="*/ 663122 w 1917035"/>
                <a:gd name="connsiteY56" fmla="*/ 1328468 h 1368724"/>
                <a:gd name="connsiteX57" fmla="*/ 720632 w 1917035"/>
                <a:gd name="connsiteY57" fmla="*/ 1339970 h 1368724"/>
                <a:gd name="connsiteX58" fmla="*/ 737884 w 1917035"/>
                <a:gd name="connsiteY58" fmla="*/ 1345721 h 1368724"/>
                <a:gd name="connsiteX59" fmla="*/ 789643 w 1917035"/>
                <a:gd name="connsiteY59" fmla="*/ 1351472 h 1368724"/>
                <a:gd name="connsiteX60" fmla="*/ 973673 w 1917035"/>
                <a:gd name="connsiteY60" fmla="*/ 1362973 h 1368724"/>
                <a:gd name="connsiteX61" fmla="*/ 996677 w 1917035"/>
                <a:gd name="connsiteY61" fmla="*/ 1368724 h 1368724"/>
                <a:gd name="connsiteX62" fmla="*/ 1163454 w 1917035"/>
                <a:gd name="connsiteY62" fmla="*/ 1357223 h 1368724"/>
                <a:gd name="connsiteX63" fmla="*/ 1197960 w 1917035"/>
                <a:gd name="connsiteY63" fmla="*/ 1345721 h 1368724"/>
                <a:gd name="connsiteX64" fmla="*/ 1232466 w 1917035"/>
                <a:gd name="connsiteY64" fmla="*/ 1322717 h 1368724"/>
                <a:gd name="connsiteX65" fmla="*/ 1249718 w 1917035"/>
                <a:gd name="connsiteY65" fmla="*/ 1311215 h 1368724"/>
                <a:gd name="connsiteX66" fmla="*/ 1295726 w 1917035"/>
                <a:gd name="connsiteY66" fmla="*/ 1288211 h 1368724"/>
                <a:gd name="connsiteX67" fmla="*/ 1330232 w 1917035"/>
                <a:gd name="connsiteY67" fmla="*/ 1265207 h 1368724"/>
                <a:gd name="connsiteX68" fmla="*/ 1364737 w 1917035"/>
                <a:gd name="connsiteY68" fmla="*/ 1253706 h 1368724"/>
                <a:gd name="connsiteX69" fmla="*/ 1381990 w 1917035"/>
                <a:gd name="connsiteY69" fmla="*/ 1247955 h 1368724"/>
                <a:gd name="connsiteX70" fmla="*/ 1399243 w 1917035"/>
                <a:gd name="connsiteY70" fmla="*/ 1230702 h 1368724"/>
                <a:gd name="connsiteX71" fmla="*/ 1416496 w 1917035"/>
                <a:gd name="connsiteY71" fmla="*/ 1224951 h 1368724"/>
                <a:gd name="connsiteX72" fmla="*/ 1433749 w 1917035"/>
                <a:gd name="connsiteY72" fmla="*/ 1213449 h 1368724"/>
                <a:gd name="connsiteX73" fmla="*/ 1451001 w 1917035"/>
                <a:gd name="connsiteY73" fmla="*/ 1207698 h 1368724"/>
                <a:gd name="connsiteX74" fmla="*/ 1502760 w 1917035"/>
                <a:gd name="connsiteY74" fmla="*/ 1173192 h 1368724"/>
                <a:gd name="connsiteX75" fmla="*/ 1520013 w 1917035"/>
                <a:gd name="connsiteY75" fmla="*/ 1161690 h 1368724"/>
                <a:gd name="connsiteX76" fmla="*/ 1537266 w 1917035"/>
                <a:gd name="connsiteY76" fmla="*/ 1155940 h 1368724"/>
                <a:gd name="connsiteX77" fmla="*/ 1571771 w 1917035"/>
                <a:gd name="connsiteY77" fmla="*/ 1132936 h 1368724"/>
                <a:gd name="connsiteX78" fmla="*/ 1589024 w 1917035"/>
                <a:gd name="connsiteY78" fmla="*/ 1121434 h 1368724"/>
                <a:gd name="connsiteX79" fmla="*/ 1623530 w 1917035"/>
                <a:gd name="connsiteY79" fmla="*/ 1109932 h 1368724"/>
                <a:gd name="connsiteX80" fmla="*/ 1640783 w 1917035"/>
                <a:gd name="connsiteY80" fmla="*/ 1104181 h 1368724"/>
                <a:gd name="connsiteX81" fmla="*/ 1658035 w 1917035"/>
                <a:gd name="connsiteY81" fmla="*/ 1092679 h 1368724"/>
                <a:gd name="connsiteX82" fmla="*/ 1669537 w 1917035"/>
                <a:gd name="connsiteY82" fmla="*/ 1075426 h 1368724"/>
                <a:gd name="connsiteX83" fmla="*/ 1686790 w 1917035"/>
                <a:gd name="connsiteY83" fmla="*/ 1069675 h 1368724"/>
                <a:gd name="connsiteX84" fmla="*/ 1721296 w 1917035"/>
                <a:gd name="connsiteY84" fmla="*/ 1046672 h 1368724"/>
                <a:gd name="connsiteX85" fmla="*/ 1744300 w 1917035"/>
                <a:gd name="connsiteY85" fmla="*/ 1035170 h 1368724"/>
                <a:gd name="connsiteX86" fmla="*/ 1755801 w 1917035"/>
                <a:gd name="connsiteY86" fmla="*/ 1017917 h 1368724"/>
                <a:gd name="connsiteX87" fmla="*/ 1767303 w 1917035"/>
                <a:gd name="connsiteY87" fmla="*/ 983411 h 1368724"/>
                <a:gd name="connsiteX88" fmla="*/ 1773054 w 1917035"/>
                <a:gd name="connsiteY88" fmla="*/ 966158 h 1368724"/>
                <a:gd name="connsiteX89" fmla="*/ 1784556 w 1917035"/>
                <a:gd name="connsiteY89" fmla="*/ 948906 h 1368724"/>
                <a:gd name="connsiteX90" fmla="*/ 1801809 w 1917035"/>
                <a:gd name="connsiteY90" fmla="*/ 931653 h 1368724"/>
                <a:gd name="connsiteX91" fmla="*/ 1853567 w 1917035"/>
                <a:gd name="connsiteY91" fmla="*/ 891396 h 1368724"/>
                <a:gd name="connsiteX92" fmla="*/ 1876571 w 1917035"/>
                <a:gd name="connsiteY92" fmla="*/ 816634 h 1368724"/>
                <a:gd name="connsiteX93" fmla="*/ 1882322 w 1917035"/>
                <a:gd name="connsiteY93" fmla="*/ 799381 h 1368724"/>
                <a:gd name="connsiteX94" fmla="*/ 1893824 w 1917035"/>
                <a:gd name="connsiteY94" fmla="*/ 759124 h 1368724"/>
                <a:gd name="connsiteX95" fmla="*/ 1905326 w 1917035"/>
                <a:gd name="connsiteY95" fmla="*/ 741872 h 1368724"/>
                <a:gd name="connsiteX96" fmla="*/ 1916828 w 1917035"/>
                <a:gd name="connsiteY96" fmla="*/ 707366 h 1368724"/>
                <a:gd name="connsiteX97" fmla="*/ 1905326 w 1917035"/>
                <a:gd name="connsiteY97" fmla="*/ 649856 h 1368724"/>
                <a:gd name="connsiteX98" fmla="*/ 1893824 w 1917035"/>
                <a:gd name="connsiteY98" fmla="*/ 632604 h 1368724"/>
                <a:gd name="connsiteX99" fmla="*/ 1888073 w 1917035"/>
                <a:gd name="connsiteY99" fmla="*/ 615351 h 1368724"/>
                <a:gd name="connsiteX100" fmla="*/ 1870820 w 1917035"/>
                <a:gd name="connsiteY100" fmla="*/ 603849 h 1368724"/>
                <a:gd name="connsiteX101" fmla="*/ 1813311 w 1917035"/>
                <a:gd name="connsiteY101" fmla="*/ 586596 h 1368724"/>
                <a:gd name="connsiteX102" fmla="*/ 1796058 w 1917035"/>
                <a:gd name="connsiteY102" fmla="*/ 575094 h 1368724"/>
                <a:gd name="connsiteX103" fmla="*/ 1761552 w 1917035"/>
                <a:gd name="connsiteY103" fmla="*/ 563592 h 1368724"/>
                <a:gd name="connsiteX104" fmla="*/ 1727047 w 1917035"/>
                <a:gd name="connsiteY104" fmla="*/ 540589 h 1368724"/>
                <a:gd name="connsiteX105" fmla="*/ 1709794 w 1917035"/>
                <a:gd name="connsiteY105" fmla="*/ 523336 h 1368724"/>
                <a:gd name="connsiteX106" fmla="*/ 1692541 w 1917035"/>
                <a:gd name="connsiteY106" fmla="*/ 517585 h 1368724"/>
                <a:gd name="connsiteX107" fmla="*/ 1652284 w 1917035"/>
                <a:gd name="connsiteY107" fmla="*/ 494581 h 1368724"/>
                <a:gd name="connsiteX108" fmla="*/ 1612028 w 1917035"/>
                <a:gd name="connsiteY108" fmla="*/ 483079 h 1368724"/>
                <a:gd name="connsiteX109" fmla="*/ 1594775 w 1917035"/>
                <a:gd name="connsiteY109" fmla="*/ 477328 h 1368724"/>
                <a:gd name="connsiteX110" fmla="*/ 1577522 w 1917035"/>
                <a:gd name="connsiteY110" fmla="*/ 465826 h 1368724"/>
                <a:gd name="connsiteX111" fmla="*/ 1560269 w 1917035"/>
                <a:gd name="connsiteY111" fmla="*/ 460075 h 1368724"/>
                <a:gd name="connsiteX112" fmla="*/ 1514262 w 1917035"/>
                <a:gd name="connsiteY112" fmla="*/ 448573 h 1368724"/>
                <a:gd name="connsiteX113" fmla="*/ 1479756 w 1917035"/>
                <a:gd name="connsiteY113" fmla="*/ 437072 h 1368724"/>
                <a:gd name="connsiteX114" fmla="*/ 1462503 w 1917035"/>
                <a:gd name="connsiteY114" fmla="*/ 431321 h 1368724"/>
                <a:gd name="connsiteX115" fmla="*/ 1439500 w 1917035"/>
                <a:gd name="connsiteY115" fmla="*/ 425570 h 1368724"/>
                <a:gd name="connsiteX116" fmla="*/ 1422247 w 1917035"/>
                <a:gd name="connsiteY116" fmla="*/ 419819 h 1368724"/>
                <a:gd name="connsiteX117" fmla="*/ 1376239 w 1917035"/>
                <a:gd name="connsiteY117" fmla="*/ 408317 h 1368724"/>
                <a:gd name="connsiteX118" fmla="*/ 1353235 w 1917035"/>
                <a:gd name="connsiteY118" fmla="*/ 402566 h 1368724"/>
                <a:gd name="connsiteX119" fmla="*/ 1318730 w 1917035"/>
                <a:gd name="connsiteY119" fmla="*/ 391064 h 1368724"/>
                <a:gd name="connsiteX120" fmla="*/ 1301477 w 1917035"/>
                <a:gd name="connsiteY120" fmla="*/ 385313 h 1368724"/>
                <a:gd name="connsiteX121" fmla="*/ 1243967 w 1917035"/>
                <a:gd name="connsiteY121" fmla="*/ 368060 h 1368724"/>
                <a:gd name="connsiteX122" fmla="*/ 1192209 w 1917035"/>
                <a:gd name="connsiteY122" fmla="*/ 350807 h 1368724"/>
                <a:gd name="connsiteX123" fmla="*/ 1174956 w 1917035"/>
                <a:gd name="connsiteY123" fmla="*/ 345056 h 1368724"/>
                <a:gd name="connsiteX124" fmla="*/ 1117447 w 1917035"/>
                <a:gd name="connsiteY124" fmla="*/ 339306 h 1368724"/>
                <a:gd name="connsiteX125" fmla="*/ 1100194 w 1917035"/>
                <a:gd name="connsiteY125" fmla="*/ 333555 h 1368724"/>
                <a:gd name="connsiteX126" fmla="*/ 1077190 w 1917035"/>
                <a:gd name="connsiteY126" fmla="*/ 327804 h 1368724"/>
                <a:gd name="connsiteX127" fmla="*/ 1042684 w 1917035"/>
                <a:gd name="connsiteY127" fmla="*/ 316302 h 1368724"/>
                <a:gd name="connsiteX128" fmla="*/ 1025432 w 1917035"/>
                <a:gd name="connsiteY128" fmla="*/ 304800 h 1368724"/>
                <a:gd name="connsiteX129" fmla="*/ 1008179 w 1917035"/>
                <a:gd name="connsiteY129" fmla="*/ 299049 h 1368724"/>
                <a:gd name="connsiteX130" fmla="*/ 990926 w 1917035"/>
                <a:gd name="connsiteY130" fmla="*/ 281796 h 1368724"/>
                <a:gd name="connsiteX131" fmla="*/ 956420 w 1917035"/>
                <a:gd name="connsiteY131" fmla="*/ 258792 h 1368724"/>
                <a:gd name="connsiteX132" fmla="*/ 939167 w 1917035"/>
                <a:gd name="connsiteY132" fmla="*/ 247290 h 1368724"/>
                <a:gd name="connsiteX133" fmla="*/ 904662 w 1917035"/>
                <a:gd name="connsiteY133" fmla="*/ 235789 h 1368724"/>
                <a:gd name="connsiteX134" fmla="*/ 858654 w 1917035"/>
                <a:gd name="connsiteY134" fmla="*/ 224287 h 1368724"/>
                <a:gd name="connsiteX135" fmla="*/ 835650 w 1917035"/>
                <a:gd name="connsiteY135" fmla="*/ 218536 h 1368724"/>
                <a:gd name="connsiteX136" fmla="*/ 801145 w 1917035"/>
                <a:gd name="connsiteY136" fmla="*/ 207034 h 1368724"/>
                <a:gd name="connsiteX137" fmla="*/ 760888 w 1917035"/>
                <a:gd name="connsiteY137" fmla="*/ 195532 h 1368724"/>
                <a:gd name="connsiteX138" fmla="*/ 703379 w 1917035"/>
                <a:gd name="connsiteY138" fmla="*/ 161026 h 1368724"/>
                <a:gd name="connsiteX139" fmla="*/ 686126 w 1917035"/>
                <a:gd name="connsiteY139" fmla="*/ 149524 h 1368724"/>
                <a:gd name="connsiteX140" fmla="*/ 651620 w 1917035"/>
                <a:gd name="connsiteY140" fmla="*/ 120770 h 1368724"/>
                <a:gd name="connsiteX141" fmla="*/ 617115 w 1917035"/>
                <a:gd name="connsiteY141" fmla="*/ 109268 h 1368724"/>
                <a:gd name="connsiteX142" fmla="*/ 599862 w 1917035"/>
                <a:gd name="connsiteY142" fmla="*/ 103517 h 1368724"/>
                <a:gd name="connsiteX143" fmla="*/ 565356 w 1917035"/>
                <a:gd name="connsiteY143" fmla="*/ 86264 h 1368724"/>
                <a:gd name="connsiteX144" fmla="*/ 496345 w 1917035"/>
                <a:gd name="connsiteY144" fmla="*/ 28755 h 1368724"/>
                <a:gd name="connsiteX145" fmla="*/ 479092 w 1917035"/>
                <a:gd name="connsiteY145" fmla="*/ 17253 h 1368724"/>
                <a:gd name="connsiteX146" fmla="*/ 444586 w 1917035"/>
                <a:gd name="connsiteY146" fmla="*/ 5751 h 1368724"/>
                <a:gd name="connsiteX147" fmla="*/ 427334 w 1917035"/>
                <a:gd name="connsiteY147" fmla="*/ 0 h 1368724"/>
                <a:gd name="connsiteX148" fmla="*/ 398579 w 1917035"/>
                <a:gd name="connsiteY148" fmla="*/ 11502 h 136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917035" h="1368724">
                  <a:moveTo>
                    <a:pt x="398579" y="11502"/>
                  </a:moveTo>
                  <a:cubicBezTo>
                    <a:pt x="391870" y="23004"/>
                    <a:pt x="390911" y="49841"/>
                    <a:pt x="387077" y="69011"/>
                  </a:cubicBezTo>
                  <a:cubicBezTo>
                    <a:pt x="385160" y="78596"/>
                    <a:pt x="382933" y="88124"/>
                    <a:pt x="381326" y="97766"/>
                  </a:cubicBezTo>
                  <a:cubicBezTo>
                    <a:pt x="379409" y="109268"/>
                    <a:pt x="378403" y="120960"/>
                    <a:pt x="375575" y="132272"/>
                  </a:cubicBezTo>
                  <a:cubicBezTo>
                    <a:pt x="372634" y="144034"/>
                    <a:pt x="367013" y="155015"/>
                    <a:pt x="364073" y="166777"/>
                  </a:cubicBezTo>
                  <a:lnTo>
                    <a:pt x="358322" y="189781"/>
                  </a:lnTo>
                  <a:cubicBezTo>
                    <a:pt x="356405" y="207034"/>
                    <a:pt x="355425" y="224417"/>
                    <a:pt x="352571" y="241540"/>
                  </a:cubicBezTo>
                  <a:cubicBezTo>
                    <a:pt x="351574" y="247519"/>
                    <a:pt x="346820" y="252730"/>
                    <a:pt x="346820" y="258792"/>
                  </a:cubicBezTo>
                  <a:cubicBezTo>
                    <a:pt x="346820" y="284119"/>
                    <a:pt x="350675" y="322707"/>
                    <a:pt x="375575" y="339306"/>
                  </a:cubicBezTo>
                  <a:cubicBezTo>
                    <a:pt x="387077" y="346974"/>
                    <a:pt x="396967" y="357938"/>
                    <a:pt x="410081" y="362309"/>
                  </a:cubicBezTo>
                  <a:cubicBezTo>
                    <a:pt x="465619" y="380822"/>
                    <a:pt x="379273" y="351136"/>
                    <a:pt x="450337" y="379562"/>
                  </a:cubicBezTo>
                  <a:cubicBezTo>
                    <a:pt x="461594" y="384065"/>
                    <a:pt x="473341" y="387230"/>
                    <a:pt x="484843" y="391064"/>
                  </a:cubicBezTo>
                  <a:lnTo>
                    <a:pt x="502096" y="396815"/>
                  </a:lnTo>
                  <a:cubicBezTo>
                    <a:pt x="500885" y="418605"/>
                    <a:pt x="499157" y="503485"/>
                    <a:pt x="490594" y="540589"/>
                  </a:cubicBezTo>
                  <a:cubicBezTo>
                    <a:pt x="477877" y="595696"/>
                    <a:pt x="485264" y="557000"/>
                    <a:pt x="467590" y="592347"/>
                  </a:cubicBezTo>
                  <a:cubicBezTo>
                    <a:pt x="464879" y="597769"/>
                    <a:pt x="464550" y="604178"/>
                    <a:pt x="461839" y="609600"/>
                  </a:cubicBezTo>
                  <a:cubicBezTo>
                    <a:pt x="458748" y="615782"/>
                    <a:pt x="453766" y="620852"/>
                    <a:pt x="450337" y="626853"/>
                  </a:cubicBezTo>
                  <a:cubicBezTo>
                    <a:pt x="446084" y="634296"/>
                    <a:pt x="442669" y="642188"/>
                    <a:pt x="438835" y="649856"/>
                  </a:cubicBezTo>
                  <a:cubicBezTo>
                    <a:pt x="436994" y="657220"/>
                    <a:pt x="431457" y="681867"/>
                    <a:pt x="427334" y="690113"/>
                  </a:cubicBezTo>
                  <a:cubicBezTo>
                    <a:pt x="424243" y="696295"/>
                    <a:pt x="418923" y="701184"/>
                    <a:pt x="415832" y="707366"/>
                  </a:cubicBezTo>
                  <a:cubicBezTo>
                    <a:pt x="413121" y="712788"/>
                    <a:pt x="412469" y="719047"/>
                    <a:pt x="410081" y="724619"/>
                  </a:cubicBezTo>
                  <a:cubicBezTo>
                    <a:pt x="406704" y="732499"/>
                    <a:pt x="401589" y="739596"/>
                    <a:pt x="398579" y="747623"/>
                  </a:cubicBezTo>
                  <a:cubicBezTo>
                    <a:pt x="382663" y="790064"/>
                    <a:pt x="404635" y="752915"/>
                    <a:pt x="381326" y="787879"/>
                  </a:cubicBezTo>
                  <a:cubicBezTo>
                    <a:pt x="379409" y="797464"/>
                    <a:pt x="377946" y="807151"/>
                    <a:pt x="375575" y="816634"/>
                  </a:cubicBezTo>
                  <a:cubicBezTo>
                    <a:pt x="374105" y="822515"/>
                    <a:pt x="371294" y="828006"/>
                    <a:pt x="369824" y="833887"/>
                  </a:cubicBezTo>
                  <a:cubicBezTo>
                    <a:pt x="361616" y="866720"/>
                    <a:pt x="367177" y="856127"/>
                    <a:pt x="358322" y="885645"/>
                  </a:cubicBezTo>
                  <a:cubicBezTo>
                    <a:pt x="354838" y="897258"/>
                    <a:pt x="353545" y="910063"/>
                    <a:pt x="346820" y="920151"/>
                  </a:cubicBezTo>
                  <a:cubicBezTo>
                    <a:pt x="342986" y="925902"/>
                    <a:pt x="340520" y="932853"/>
                    <a:pt x="335318" y="937404"/>
                  </a:cubicBezTo>
                  <a:cubicBezTo>
                    <a:pt x="324915" y="946507"/>
                    <a:pt x="300813" y="960407"/>
                    <a:pt x="300813" y="960407"/>
                  </a:cubicBezTo>
                  <a:cubicBezTo>
                    <a:pt x="296979" y="966158"/>
                    <a:pt x="294708" y="973342"/>
                    <a:pt x="289311" y="977660"/>
                  </a:cubicBezTo>
                  <a:cubicBezTo>
                    <a:pt x="284577" y="981447"/>
                    <a:pt x="276345" y="979124"/>
                    <a:pt x="272058" y="983411"/>
                  </a:cubicBezTo>
                  <a:cubicBezTo>
                    <a:pt x="267771" y="987698"/>
                    <a:pt x="269018" y="995242"/>
                    <a:pt x="266307" y="1000664"/>
                  </a:cubicBezTo>
                  <a:cubicBezTo>
                    <a:pt x="259844" y="1013590"/>
                    <a:pt x="248454" y="1026085"/>
                    <a:pt x="237552" y="1035170"/>
                  </a:cubicBezTo>
                  <a:cubicBezTo>
                    <a:pt x="206919" y="1060699"/>
                    <a:pt x="234170" y="1035133"/>
                    <a:pt x="203047" y="1052423"/>
                  </a:cubicBezTo>
                  <a:cubicBezTo>
                    <a:pt x="190963" y="1059136"/>
                    <a:pt x="181655" y="1071055"/>
                    <a:pt x="168541" y="1075426"/>
                  </a:cubicBezTo>
                  <a:cubicBezTo>
                    <a:pt x="125179" y="1089880"/>
                    <a:pt x="178625" y="1070383"/>
                    <a:pt x="134035" y="1092679"/>
                  </a:cubicBezTo>
                  <a:cubicBezTo>
                    <a:pt x="128613" y="1095390"/>
                    <a:pt x="122082" y="1095486"/>
                    <a:pt x="116783" y="1098430"/>
                  </a:cubicBezTo>
                  <a:lnTo>
                    <a:pt x="65024" y="1132936"/>
                  </a:lnTo>
                  <a:cubicBezTo>
                    <a:pt x="59273" y="1136770"/>
                    <a:pt x="52659" y="1139551"/>
                    <a:pt x="47771" y="1144438"/>
                  </a:cubicBezTo>
                  <a:cubicBezTo>
                    <a:pt x="26232" y="1165976"/>
                    <a:pt x="38234" y="1159118"/>
                    <a:pt x="13266" y="1167441"/>
                  </a:cubicBezTo>
                  <a:cubicBezTo>
                    <a:pt x="9432" y="1178943"/>
                    <a:pt x="-4961" y="1191859"/>
                    <a:pt x="1764" y="1201947"/>
                  </a:cubicBezTo>
                  <a:cubicBezTo>
                    <a:pt x="5598" y="1207698"/>
                    <a:pt x="6950" y="1216393"/>
                    <a:pt x="13266" y="1219200"/>
                  </a:cubicBezTo>
                  <a:cubicBezTo>
                    <a:pt x="25653" y="1224705"/>
                    <a:pt x="40014" y="1223825"/>
                    <a:pt x="53522" y="1224951"/>
                  </a:cubicBezTo>
                  <a:cubicBezTo>
                    <a:pt x="86054" y="1227662"/>
                    <a:pt x="118699" y="1228785"/>
                    <a:pt x="151288" y="1230702"/>
                  </a:cubicBezTo>
                  <a:cubicBezTo>
                    <a:pt x="166624" y="1232619"/>
                    <a:pt x="182090" y="1233688"/>
                    <a:pt x="197296" y="1236453"/>
                  </a:cubicBezTo>
                  <a:cubicBezTo>
                    <a:pt x="203260" y="1237537"/>
                    <a:pt x="208605" y="1241015"/>
                    <a:pt x="214549" y="1242204"/>
                  </a:cubicBezTo>
                  <a:cubicBezTo>
                    <a:pt x="237657" y="1246826"/>
                    <a:pt x="285301" y="1251048"/>
                    <a:pt x="306564" y="1253706"/>
                  </a:cubicBezTo>
                  <a:cubicBezTo>
                    <a:pt x="320014" y="1255387"/>
                    <a:pt x="333401" y="1257539"/>
                    <a:pt x="346820" y="1259456"/>
                  </a:cubicBezTo>
                  <a:cubicBezTo>
                    <a:pt x="385799" y="1272449"/>
                    <a:pt x="338247" y="1257741"/>
                    <a:pt x="404330" y="1270958"/>
                  </a:cubicBezTo>
                  <a:cubicBezTo>
                    <a:pt x="410274" y="1272147"/>
                    <a:pt x="415702" y="1275239"/>
                    <a:pt x="421583" y="1276709"/>
                  </a:cubicBezTo>
                  <a:cubicBezTo>
                    <a:pt x="431066" y="1279080"/>
                    <a:pt x="440854" y="1280089"/>
                    <a:pt x="450337" y="1282460"/>
                  </a:cubicBezTo>
                  <a:cubicBezTo>
                    <a:pt x="456218" y="1283930"/>
                    <a:pt x="461646" y="1287022"/>
                    <a:pt x="467590" y="1288211"/>
                  </a:cubicBezTo>
                  <a:cubicBezTo>
                    <a:pt x="498451" y="1294383"/>
                    <a:pt x="508308" y="1291997"/>
                    <a:pt x="536601" y="1299713"/>
                  </a:cubicBezTo>
                  <a:cubicBezTo>
                    <a:pt x="548298" y="1302903"/>
                    <a:pt x="559345" y="1308274"/>
                    <a:pt x="571107" y="1311215"/>
                  </a:cubicBezTo>
                  <a:cubicBezTo>
                    <a:pt x="578775" y="1313132"/>
                    <a:pt x="586511" y="1314795"/>
                    <a:pt x="594111" y="1316966"/>
                  </a:cubicBezTo>
                  <a:cubicBezTo>
                    <a:pt x="599940" y="1318631"/>
                    <a:pt x="605384" y="1321720"/>
                    <a:pt x="611364" y="1322717"/>
                  </a:cubicBezTo>
                  <a:cubicBezTo>
                    <a:pt x="628487" y="1325571"/>
                    <a:pt x="645976" y="1325761"/>
                    <a:pt x="663122" y="1328468"/>
                  </a:cubicBezTo>
                  <a:cubicBezTo>
                    <a:pt x="682432" y="1331517"/>
                    <a:pt x="702086" y="1333788"/>
                    <a:pt x="720632" y="1339970"/>
                  </a:cubicBezTo>
                  <a:cubicBezTo>
                    <a:pt x="726383" y="1341887"/>
                    <a:pt x="731905" y="1344724"/>
                    <a:pt x="737884" y="1345721"/>
                  </a:cubicBezTo>
                  <a:cubicBezTo>
                    <a:pt x="755007" y="1348575"/>
                    <a:pt x="772390" y="1349555"/>
                    <a:pt x="789643" y="1351472"/>
                  </a:cubicBezTo>
                  <a:cubicBezTo>
                    <a:pt x="868304" y="1371137"/>
                    <a:pt x="780616" y="1350908"/>
                    <a:pt x="973673" y="1362973"/>
                  </a:cubicBezTo>
                  <a:cubicBezTo>
                    <a:pt x="981562" y="1363466"/>
                    <a:pt x="989009" y="1366807"/>
                    <a:pt x="996677" y="1368724"/>
                  </a:cubicBezTo>
                  <a:cubicBezTo>
                    <a:pt x="1067155" y="1365905"/>
                    <a:pt x="1107299" y="1374069"/>
                    <a:pt x="1163454" y="1357223"/>
                  </a:cubicBezTo>
                  <a:cubicBezTo>
                    <a:pt x="1175067" y="1353739"/>
                    <a:pt x="1187872" y="1352446"/>
                    <a:pt x="1197960" y="1345721"/>
                  </a:cubicBezTo>
                  <a:lnTo>
                    <a:pt x="1232466" y="1322717"/>
                  </a:lnTo>
                  <a:cubicBezTo>
                    <a:pt x="1238217" y="1318883"/>
                    <a:pt x="1243536" y="1314306"/>
                    <a:pt x="1249718" y="1311215"/>
                  </a:cubicBezTo>
                  <a:cubicBezTo>
                    <a:pt x="1265054" y="1303547"/>
                    <a:pt x="1281460" y="1297722"/>
                    <a:pt x="1295726" y="1288211"/>
                  </a:cubicBezTo>
                  <a:cubicBezTo>
                    <a:pt x="1307228" y="1280543"/>
                    <a:pt x="1317118" y="1269578"/>
                    <a:pt x="1330232" y="1265207"/>
                  </a:cubicBezTo>
                  <a:lnTo>
                    <a:pt x="1364737" y="1253706"/>
                  </a:lnTo>
                  <a:lnTo>
                    <a:pt x="1381990" y="1247955"/>
                  </a:lnTo>
                  <a:cubicBezTo>
                    <a:pt x="1387741" y="1242204"/>
                    <a:pt x="1392476" y="1235213"/>
                    <a:pt x="1399243" y="1230702"/>
                  </a:cubicBezTo>
                  <a:cubicBezTo>
                    <a:pt x="1404287" y="1227339"/>
                    <a:pt x="1411074" y="1227662"/>
                    <a:pt x="1416496" y="1224951"/>
                  </a:cubicBezTo>
                  <a:cubicBezTo>
                    <a:pt x="1422678" y="1221860"/>
                    <a:pt x="1427567" y="1216540"/>
                    <a:pt x="1433749" y="1213449"/>
                  </a:cubicBezTo>
                  <a:cubicBezTo>
                    <a:pt x="1439171" y="1210738"/>
                    <a:pt x="1445702" y="1210642"/>
                    <a:pt x="1451001" y="1207698"/>
                  </a:cubicBezTo>
                  <a:lnTo>
                    <a:pt x="1502760" y="1173192"/>
                  </a:lnTo>
                  <a:cubicBezTo>
                    <a:pt x="1508511" y="1169358"/>
                    <a:pt x="1513456" y="1163875"/>
                    <a:pt x="1520013" y="1161690"/>
                  </a:cubicBezTo>
                  <a:lnTo>
                    <a:pt x="1537266" y="1155940"/>
                  </a:lnTo>
                  <a:cubicBezTo>
                    <a:pt x="1557480" y="1125616"/>
                    <a:pt x="1537111" y="1147790"/>
                    <a:pt x="1571771" y="1132936"/>
                  </a:cubicBezTo>
                  <a:cubicBezTo>
                    <a:pt x="1578124" y="1130213"/>
                    <a:pt x="1582708" y="1124241"/>
                    <a:pt x="1589024" y="1121434"/>
                  </a:cubicBezTo>
                  <a:cubicBezTo>
                    <a:pt x="1600103" y="1116510"/>
                    <a:pt x="1612028" y="1113766"/>
                    <a:pt x="1623530" y="1109932"/>
                  </a:cubicBezTo>
                  <a:lnTo>
                    <a:pt x="1640783" y="1104181"/>
                  </a:lnTo>
                  <a:cubicBezTo>
                    <a:pt x="1646534" y="1100347"/>
                    <a:pt x="1653148" y="1097566"/>
                    <a:pt x="1658035" y="1092679"/>
                  </a:cubicBezTo>
                  <a:cubicBezTo>
                    <a:pt x="1662922" y="1087792"/>
                    <a:pt x="1664140" y="1079744"/>
                    <a:pt x="1669537" y="1075426"/>
                  </a:cubicBezTo>
                  <a:cubicBezTo>
                    <a:pt x="1674271" y="1071639"/>
                    <a:pt x="1681491" y="1072619"/>
                    <a:pt x="1686790" y="1069675"/>
                  </a:cubicBezTo>
                  <a:cubicBezTo>
                    <a:pt x="1698874" y="1062962"/>
                    <a:pt x="1708932" y="1052854"/>
                    <a:pt x="1721296" y="1046672"/>
                  </a:cubicBezTo>
                  <a:lnTo>
                    <a:pt x="1744300" y="1035170"/>
                  </a:lnTo>
                  <a:cubicBezTo>
                    <a:pt x="1748134" y="1029419"/>
                    <a:pt x="1752994" y="1024233"/>
                    <a:pt x="1755801" y="1017917"/>
                  </a:cubicBezTo>
                  <a:cubicBezTo>
                    <a:pt x="1760725" y="1006838"/>
                    <a:pt x="1763469" y="994913"/>
                    <a:pt x="1767303" y="983411"/>
                  </a:cubicBezTo>
                  <a:cubicBezTo>
                    <a:pt x="1769220" y="977660"/>
                    <a:pt x="1769691" y="971202"/>
                    <a:pt x="1773054" y="966158"/>
                  </a:cubicBezTo>
                  <a:cubicBezTo>
                    <a:pt x="1776888" y="960407"/>
                    <a:pt x="1780131" y="954216"/>
                    <a:pt x="1784556" y="948906"/>
                  </a:cubicBezTo>
                  <a:cubicBezTo>
                    <a:pt x="1789763" y="942658"/>
                    <a:pt x="1795389" y="936646"/>
                    <a:pt x="1801809" y="931653"/>
                  </a:cubicBezTo>
                  <a:cubicBezTo>
                    <a:pt x="1820923" y="916786"/>
                    <a:pt x="1839577" y="910982"/>
                    <a:pt x="1853567" y="891396"/>
                  </a:cubicBezTo>
                  <a:cubicBezTo>
                    <a:pt x="1869431" y="869186"/>
                    <a:pt x="1870213" y="842065"/>
                    <a:pt x="1876571" y="816634"/>
                  </a:cubicBezTo>
                  <a:cubicBezTo>
                    <a:pt x="1878041" y="810753"/>
                    <a:pt x="1880657" y="805210"/>
                    <a:pt x="1882322" y="799381"/>
                  </a:cubicBezTo>
                  <a:cubicBezTo>
                    <a:pt x="1884779" y="790783"/>
                    <a:pt x="1889228" y="768316"/>
                    <a:pt x="1893824" y="759124"/>
                  </a:cubicBezTo>
                  <a:cubicBezTo>
                    <a:pt x="1896915" y="752942"/>
                    <a:pt x="1901492" y="747623"/>
                    <a:pt x="1905326" y="741872"/>
                  </a:cubicBezTo>
                  <a:cubicBezTo>
                    <a:pt x="1909160" y="730370"/>
                    <a:pt x="1918543" y="719368"/>
                    <a:pt x="1916828" y="707366"/>
                  </a:cubicBezTo>
                  <a:cubicBezTo>
                    <a:pt x="1914709" y="692532"/>
                    <a:pt x="1913356" y="665915"/>
                    <a:pt x="1905326" y="649856"/>
                  </a:cubicBezTo>
                  <a:cubicBezTo>
                    <a:pt x="1902235" y="643674"/>
                    <a:pt x="1897658" y="638355"/>
                    <a:pt x="1893824" y="632604"/>
                  </a:cubicBezTo>
                  <a:cubicBezTo>
                    <a:pt x="1891907" y="626853"/>
                    <a:pt x="1891860" y="620085"/>
                    <a:pt x="1888073" y="615351"/>
                  </a:cubicBezTo>
                  <a:cubicBezTo>
                    <a:pt x="1883755" y="609954"/>
                    <a:pt x="1877136" y="606656"/>
                    <a:pt x="1870820" y="603849"/>
                  </a:cubicBezTo>
                  <a:cubicBezTo>
                    <a:pt x="1852817" y="595848"/>
                    <a:pt x="1832430" y="591376"/>
                    <a:pt x="1813311" y="586596"/>
                  </a:cubicBezTo>
                  <a:cubicBezTo>
                    <a:pt x="1807560" y="582762"/>
                    <a:pt x="1802374" y="577901"/>
                    <a:pt x="1796058" y="575094"/>
                  </a:cubicBezTo>
                  <a:cubicBezTo>
                    <a:pt x="1784979" y="570170"/>
                    <a:pt x="1761552" y="563592"/>
                    <a:pt x="1761552" y="563592"/>
                  </a:cubicBezTo>
                  <a:cubicBezTo>
                    <a:pt x="1706517" y="508557"/>
                    <a:pt x="1776984" y="573880"/>
                    <a:pt x="1727047" y="540589"/>
                  </a:cubicBezTo>
                  <a:cubicBezTo>
                    <a:pt x="1720280" y="536078"/>
                    <a:pt x="1716561" y="527847"/>
                    <a:pt x="1709794" y="523336"/>
                  </a:cubicBezTo>
                  <a:cubicBezTo>
                    <a:pt x="1704750" y="519973"/>
                    <a:pt x="1697963" y="520296"/>
                    <a:pt x="1692541" y="517585"/>
                  </a:cubicBezTo>
                  <a:cubicBezTo>
                    <a:pt x="1634776" y="488702"/>
                    <a:pt x="1722872" y="524834"/>
                    <a:pt x="1652284" y="494581"/>
                  </a:cubicBezTo>
                  <a:cubicBezTo>
                    <a:pt x="1638493" y="488671"/>
                    <a:pt x="1626622" y="487249"/>
                    <a:pt x="1612028" y="483079"/>
                  </a:cubicBezTo>
                  <a:cubicBezTo>
                    <a:pt x="1606199" y="481414"/>
                    <a:pt x="1600197" y="480039"/>
                    <a:pt x="1594775" y="477328"/>
                  </a:cubicBezTo>
                  <a:cubicBezTo>
                    <a:pt x="1588593" y="474237"/>
                    <a:pt x="1583704" y="468917"/>
                    <a:pt x="1577522" y="465826"/>
                  </a:cubicBezTo>
                  <a:cubicBezTo>
                    <a:pt x="1572100" y="463115"/>
                    <a:pt x="1566117" y="461670"/>
                    <a:pt x="1560269" y="460075"/>
                  </a:cubicBezTo>
                  <a:cubicBezTo>
                    <a:pt x="1545018" y="455916"/>
                    <a:pt x="1529259" y="453571"/>
                    <a:pt x="1514262" y="448573"/>
                  </a:cubicBezTo>
                  <a:lnTo>
                    <a:pt x="1479756" y="437072"/>
                  </a:lnTo>
                  <a:cubicBezTo>
                    <a:pt x="1474005" y="435155"/>
                    <a:pt x="1468384" y="432791"/>
                    <a:pt x="1462503" y="431321"/>
                  </a:cubicBezTo>
                  <a:cubicBezTo>
                    <a:pt x="1454835" y="429404"/>
                    <a:pt x="1447100" y="427741"/>
                    <a:pt x="1439500" y="425570"/>
                  </a:cubicBezTo>
                  <a:cubicBezTo>
                    <a:pt x="1433671" y="423905"/>
                    <a:pt x="1428095" y="421414"/>
                    <a:pt x="1422247" y="419819"/>
                  </a:cubicBezTo>
                  <a:cubicBezTo>
                    <a:pt x="1406996" y="415660"/>
                    <a:pt x="1391575" y="412151"/>
                    <a:pt x="1376239" y="408317"/>
                  </a:cubicBezTo>
                  <a:cubicBezTo>
                    <a:pt x="1368571" y="406400"/>
                    <a:pt x="1360733" y="405066"/>
                    <a:pt x="1353235" y="402566"/>
                  </a:cubicBezTo>
                  <a:lnTo>
                    <a:pt x="1318730" y="391064"/>
                  </a:lnTo>
                  <a:cubicBezTo>
                    <a:pt x="1312979" y="389147"/>
                    <a:pt x="1307358" y="386783"/>
                    <a:pt x="1301477" y="385313"/>
                  </a:cubicBezTo>
                  <a:cubicBezTo>
                    <a:pt x="1266713" y="376622"/>
                    <a:pt x="1285968" y="382061"/>
                    <a:pt x="1243967" y="368060"/>
                  </a:cubicBezTo>
                  <a:lnTo>
                    <a:pt x="1192209" y="350807"/>
                  </a:lnTo>
                  <a:cubicBezTo>
                    <a:pt x="1186458" y="348890"/>
                    <a:pt x="1180988" y="345659"/>
                    <a:pt x="1174956" y="345056"/>
                  </a:cubicBezTo>
                  <a:lnTo>
                    <a:pt x="1117447" y="339306"/>
                  </a:lnTo>
                  <a:cubicBezTo>
                    <a:pt x="1111696" y="337389"/>
                    <a:pt x="1106023" y="335220"/>
                    <a:pt x="1100194" y="333555"/>
                  </a:cubicBezTo>
                  <a:cubicBezTo>
                    <a:pt x="1092594" y="331384"/>
                    <a:pt x="1084761" y="330075"/>
                    <a:pt x="1077190" y="327804"/>
                  </a:cubicBezTo>
                  <a:cubicBezTo>
                    <a:pt x="1065577" y="324320"/>
                    <a:pt x="1042684" y="316302"/>
                    <a:pt x="1042684" y="316302"/>
                  </a:cubicBezTo>
                  <a:cubicBezTo>
                    <a:pt x="1036933" y="312468"/>
                    <a:pt x="1031614" y="307891"/>
                    <a:pt x="1025432" y="304800"/>
                  </a:cubicBezTo>
                  <a:cubicBezTo>
                    <a:pt x="1020010" y="302089"/>
                    <a:pt x="1013223" y="302412"/>
                    <a:pt x="1008179" y="299049"/>
                  </a:cubicBezTo>
                  <a:cubicBezTo>
                    <a:pt x="1001412" y="294538"/>
                    <a:pt x="997346" y="286789"/>
                    <a:pt x="990926" y="281796"/>
                  </a:cubicBezTo>
                  <a:cubicBezTo>
                    <a:pt x="980014" y="273309"/>
                    <a:pt x="967922" y="266460"/>
                    <a:pt x="956420" y="258792"/>
                  </a:cubicBezTo>
                  <a:cubicBezTo>
                    <a:pt x="950669" y="254958"/>
                    <a:pt x="945724" y="249476"/>
                    <a:pt x="939167" y="247290"/>
                  </a:cubicBezTo>
                  <a:cubicBezTo>
                    <a:pt x="927665" y="243456"/>
                    <a:pt x="916424" y="238729"/>
                    <a:pt x="904662" y="235789"/>
                  </a:cubicBezTo>
                  <a:lnTo>
                    <a:pt x="858654" y="224287"/>
                  </a:lnTo>
                  <a:cubicBezTo>
                    <a:pt x="850986" y="222370"/>
                    <a:pt x="843148" y="221036"/>
                    <a:pt x="835650" y="218536"/>
                  </a:cubicBezTo>
                  <a:cubicBezTo>
                    <a:pt x="824148" y="214702"/>
                    <a:pt x="812907" y="209974"/>
                    <a:pt x="801145" y="207034"/>
                  </a:cubicBezTo>
                  <a:cubicBezTo>
                    <a:pt x="789472" y="204116"/>
                    <a:pt x="772439" y="200482"/>
                    <a:pt x="760888" y="195532"/>
                  </a:cubicBezTo>
                  <a:cubicBezTo>
                    <a:pt x="736129" y="184921"/>
                    <a:pt x="727911" y="177381"/>
                    <a:pt x="703379" y="161026"/>
                  </a:cubicBezTo>
                  <a:cubicBezTo>
                    <a:pt x="697628" y="157192"/>
                    <a:pt x="691014" y="154411"/>
                    <a:pt x="686126" y="149524"/>
                  </a:cubicBezTo>
                  <a:cubicBezTo>
                    <a:pt x="675292" y="138690"/>
                    <a:pt x="666031" y="127175"/>
                    <a:pt x="651620" y="120770"/>
                  </a:cubicBezTo>
                  <a:cubicBezTo>
                    <a:pt x="640541" y="115846"/>
                    <a:pt x="628617" y="113102"/>
                    <a:pt x="617115" y="109268"/>
                  </a:cubicBezTo>
                  <a:cubicBezTo>
                    <a:pt x="611364" y="107351"/>
                    <a:pt x="604906" y="106880"/>
                    <a:pt x="599862" y="103517"/>
                  </a:cubicBezTo>
                  <a:cubicBezTo>
                    <a:pt x="577565" y="88652"/>
                    <a:pt x="589166" y="94201"/>
                    <a:pt x="565356" y="86264"/>
                  </a:cubicBezTo>
                  <a:cubicBezTo>
                    <a:pt x="521075" y="41983"/>
                    <a:pt x="544385" y="60781"/>
                    <a:pt x="496345" y="28755"/>
                  </a:cubicBezTo>
                  <a:cubicBezTo>
                    <a:pt x="490594" y="24921"/>
                    <a:pt x="485649" y="19439"/>
                    <a:pt x="479092" y="17253"/>
                  </a:cubicBezTo>
                  <a:lnTo>
                    <a:pt x="444586" y="5751"/>
                  </a:lnTo>
                  <a:lnTo>
                    <a:pt x="427334" y="0"/>
                  </a:lnTo>
                  <a:cubicBezTo>
                    <a:pt x="408262" y="6357"/>
                    <a:pt x="405288" y="0"/>
                    <a:pt x="398579" y="11502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5033394" y="523764"/>
              <a:ext cx="1944687" cy="16262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u="sng" dirty="0"/>
                <a:t>UT Planicie aluvial norte</a:t>
              </a:r>
            </a:p>
            <a:p>
              <a:pPr>
                <a:defRPr/>
              </a:pPr>
              <a:endParaRPr lang="es-ES" sz="1200" dirty="0"/>
            </a:p>
            <a:p>
              <a:pPr>
                <a:defRPr/>
              </a:pPr>
              <a:r>
                <a:rPr lang="es-ES" sz="1200" dirty="0"/>
                <a:t>-Frutales (durazno, manzano y nogal), vid v. finas</a:t>
              </a:r>
            </a:p>
            <a:p>
              <a:pPr>
                <a:defRPr/>
              </a:pPr>
              <a:r>
                <a:rPr lang="es-ES" sz="1200" dirty="0"/>
                <a:t>-</a:t>
              </a:r>
              <a:r>
                <a:rPr lang="es-ES" sz="1200" dirty="0" err="1"/>
                <a:t>EAPs</a:t>
              </a:r>
              <a:r>
                <a:rPr lang="es-ES" sz="1200" dirty="0"/>
                <a:t>: medianas 48%, grandes y muy grandes 25%</a:t>
              </a:r>
            </a:p>
            <a:p>
              <a:pPr>
                <a:defRPr/>
              </a:pPr>
              <a:r>
                <a:rPr lang="es-ES" sz="1200" dirty="0"/>
                <a:t>-P </a:t>
              </a:r>
              <a:r>
                <a:rPr lang="es-ES" sz="1200" dirty="0" err="1"/>
                <a:t>Emp</a:t>
              </a:r>
              <a:r>
                <a:rPr lang="es-ES" sz="1200" dirty="0"/>
                <a:t>. Cap.: 57%</a:t>
              </a: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5998594" y="2524145"/>
              <a:ext cx="787400" cy="1403320"/>
            </a:xfrm>
            <a:custGeom>
              <a:avLst/>
              <a:gdLst>
                <a:gd name="connsiteX0" fmla="*/ 333555 w 787879"/>
                <a:gd name="connsiteY0" fmla="*/ 0 h 1403230"/>
                <a:gd name="connsiteX1" fmla="*/ 385313 w 787879"/>
                <a:gd name="connsiteY1" fmla="*/ 11502 h 1403230"/>
                <a:gd name="connsiteX2" fmla="*/ 408317 w 787879"/>
                <a:gd name="connsiteY2" fmla="*/ 28755 h 1403230"/>
                <a:gd name="connsiteX3" fmla="*/ 442823 w 787879"/>
                <a:gd name="connsiteY3" fmla="*/ 51759 h 1403230"/>
                <a:gd name="connsiteX4" fmla="*/ 448574 w 787879"/>
                <a:gd name="connsiteY4" fmla="*/ 69011 h 1403230"/>
                <a:gd name="connsiteX5" fmla="*/ 471577 w 787879"/>
                <a:gd name="connsiteY5" fmla="*/ 103517 h 1403230"/>
                <a:gd name="connsiteX6" fmla="*/ 592347 w 787879"/>
                <a:gd name="connsiteY6" fmla="*/ 97766 h 1403230"/>
                <a:gd name="connsiteX7" fmla="*/ 609600 w 787879"/>
                <a:gd name="connsiteY7" fmla="*/ 92015 h 1403230"/>
                <a:gd name="connsiteX8" fmla="*/ 644106 w 787879"/>
                <a:gd name="connsiteY8" fmla="*/ 97766 h 1403230"/>
                <a:gd name="connsiteX9" fmla="*/ 690113 w 787879"/>
                <a:gd name="connsiteY9" fmla="*/ 103517 h 1403230"/>
                <a:gd name="connsiteX10" fmla="*/ 741872 w 787879"/>
                <a:gd name="connsiteY10" fmla="*/ 115019 h 1403230"/>
                <a:gd name="connsiteX11" fmla="*/ 730370 w 787879"/>
                <a:gd name="connsiteY11" fmla="*/ 132272 h 1403230"/>
                <a:gd name="connsiteX12" fmla="*/ 724619 w 787879"/>
                <a:gd name="connsiteY12" fmla="*/ 212785 h 1403230"/>
                <a:gd name="connsiteX13" fmla="*/ 713117 w 787879"/>
                <a:gd name="connsiteY13" fmla="*/ 258793 h 1403230"/>
                <a:gd name="connsiteX14" fmla="*/ 707366 w 787879"/>
                <a:gd name="connsiteY14" fmla="*/ 281796 h 1403230"/>
                <a:gd name="connsiteX15" fmla="*/ 713117 w 787879"/>
                <a:gd name="connsiteY15" fmla="*/ 368061 h 1403230"/>
                <a:gd name="connsiteX16" fmla="*/ 724619 w 787879"/>
                <a:gd name="connsiteY16" fmla="*/ 385313 h 1403230"/>
                <a:gd name="connsiteX17" fmla="*/ 747623 w 787879"/>
                <a:gd name="connsiteY17" fmla="*/ 437072 h 1403230"/>
                <a:gd name="connsiteX18" fmla="*/ 753374 w 787879"/>
                <a:gd name="connsiteY18" fmla="*/ 529087 h 1403230"/>
                <a:gd name="connsiteX19" fmla="*/ 776377 w 787879"/>
                <a:gd name="connsiteY19" fmla="*/ 575094 h 1403230"/>
                <a:gd name="connsiteX20" fmla="*/ 787879 w 787879"/>
                <a:gd name="connsiteY20" fmla="*/ 609600 h 1403230"/>
                <a:gd name="connsiteX21" fmla="*/ 770626 w 787879"/>
                <a:gd name="connsiteY21" fmla="*/ 678611 h 1403230"/>
                <a:gd name="connsiteX22" fmla="*/ 764875 w 787879"/>
                <a:gd name="connsiteY22" fmla="*/ 695864 h 1403230"/>
                <a:gd name="connsiteX23" fmla="*/ 770626 w 787879"/>
                <a:gd name="connsiteY23" fmla="*/ 891396 h 1403230"/>
                <a:gd name="connsiteX24" fmla="*/ 782128 w 787879"/>
                <a:gd name="connsiteY24" fmla="*/ 925902 h 1403230"/>
                <a:gd name="connsiteX25" fmla="*/ 787879 w 787879"/>
                <a:gd name="connsiteY25" fmla="*/ 943155 h 1403230"/>
                <a:gd name="connsiteX26" fmla="*/ 782128 w 787879"/>
                <a:gd name="connsiteY26" fmla="*/ 960408 h 1403230"/>
                <a:gd name="connsiteX27" fmla="*/ 764875 w 787879"/>
                <a:gd name="connsiteY27" fmla="*/ 971910 h 1403230"/>
                <a:gd name="connsiteX28" fmla="*/ 684362 w 787879"/>
                <a:gd name="connsiteY28" fmla="*/ 989162 h 1403230"/>
                <a:gd name="connsiteX29" fmla="*/ 632604 w 787879"/>
                <a:gd name="connsiteY29" fmla="*/ 1017917 h 1403230"/>
                <a:gd name="connsiteX30" fmla="*/ 621102 w 787879"/>
                <a:gd name="connsiteY30" fmla="*/ 1035170 h 1403230"/>
                <a:gd name="connsiteX31" fmla="*/ 603849 w 787879"/>
                <a:gd name="connsiteY31" fmla="*/ 1040921 h 1403230"/>
                <a:gd name="connsiteX32" fmla="*/ 563592 w 787879"/>
                <a:gd name="connsiteY32" fmla="*/ 1058174 h 1403230"/>
                <a:gd name="connsiteX33" fmla="*/ 552091 w 787879"/>
                <a:gd name="connsiteY33" fmla="*/ 1075427 h 1403230"/>
                <a:gd name="connsiteX34" fmla="*/ 534838 w 787879"/>
                <a:gd name="connsiteY34" fmla="*/ 1092679 h 1403230"/>
                <a:gd name="connsiteX35" fmla="*/ 517585 w 787879"/>
                <a:gd name="connsiteY35" fmla="*/ 1127185 h 1403230"/>
                <a:gd name="connsiteX36" fmla="*/ 494581 w 787879"/>
                <a:gd name="connsiteY36" fmla="*/ 1138687 h 1403230"/>
                <a:gd name="connsiteX37" fmla="*/ 477328 w 787879"/>
                <a:gd name="connsiteY37" fmla="*/ 1155940 h 1403230"/>
                <a:gd name="connsiteX38" fmla="*/ 471577 w 787879"/>
                <a:gd name="connsiteY38" fmla="*/ 1201947 h 1403230"/>
                <a:gd name="connsiteX39" fmla="*/ 414068 w 787879"/>
                <a:gd name="connsiteY39" fmla="*/ 1230702 h 1403230"/>
                <a:gd name="connsiteX40" fmla="*/ 396815 w 787879"/>
                <a:gd name="connsiteY40" fmla="*/ 1236453 h 1403230"/>
                <a:gd name="connsiteX41" fmla="*/ 362309 w 787879"/>
                <a:gd name="connsiteY41" fmla="*/ 1259457 h 1403230"/>
                <a:gd name="connsiteX42" fmla="*/ 339306 w 787879"/>
                <a:gd name="connsiteY42" fmla="*/ 1270959 h 1403230"/>
                <a:gd name="connsiteX43" fmla="*/ 310551 w 787879"/>
                <a:gd name="connsiteY43" fmla="*/ 1299713 h 1403230"/>
                <a:gd name="connsiteX44" fmla="*/ 299049 w 787879"/>
                <a:gd name="connsiteY44" fmla="*/ 1316966 h 1403230"/>
                <a:gd name="connsiteX45" fmla="*/ 264543 w 787879"/>
                <a:gd name="connsiteY45" fmla="*/ 1345721 h 1403230"/>
                <a:gd name="connsiteX46" fmla="*/ 247291 w 787879"/>
                <a:gd name="connsiteY46" fmla="*/ 1362974 h 1403230"/>
                <a:gd name="connsiteX47" fmla="*/ 224287 w 787879"/>
                <a:gd name="connsiteY47" fmla="*/ 1368725 h 1403230"/>
                <a:gd name="connsiteX48" fmla="*/ 189781 w 787879"/>
                <a:gd name="connsiteY48" fmla="*/ 1391728 h 1403230"/>
                <a:gd name="connsiteX49" fmla="*/ 172528 w 787879"/>
                <a:gd name="connsiteY49" fmla="*/ 1403230 h 1403230"/>
                <a:gd name="connsiteX50" fmla="*/ 126521 w 787879"/>
                <a:gd name="connsiteY50" fmla="*/ 1391728 h 1403230"/>
                <a:gd name="connsiteX51" fmla="*/ 115019 w 787879"/>
                <a:gd name="connsiteY51" fmla="*/ 1374476 h 1403230"/>
                <a:gd name="connsiteX52" fmla="*/ 103517 w 787879"/>
                <a:gd name="connsiteY52" fmla="*/ 1259457 h 1403230"/>
                <a:gd name="connsiteX53" fmla="*/ 86264 w 787879"/>
                <a:gd name="connsiteY53" fmla="*/ 1207698 h 1403230"/>
                <a:gd name="connsiteX54" fmla="*/ 80513 w 787879"/>
                <a:gd name="connsiteY54" fmla="*/ 1190445 h 1403230"/>
                <a:gd name="connsiteX55" fmla="*/ 63260 w 787879"/>
                <a:gd name="connsiteY55" fmla="*/ 1081178 h 1403230"/>
                <a:gd name="connsiteX56" fmla="*/ 51758 w 787879"/>
                <a:gd name="connsiteY56" fmla="*/ 1029419 h 1403230"/>
                <a:gd name="connsiteX57" fmla="*/ 40257 w 787879"/>
                <a:gd name="connsiteY57" fmla="*/ 994913 h 1403230"/>
                <a:gd name="connsiteX58" fmla="*/ 28755 w 787879"/>
                <a:gd name="connsiteY58" fmla="*/ 977661 h 1403230"/>
                <a:gd name="connsiteX59" fmla="*/ 11502 w 787879"/>
                <a:gd name="connsiteY59" fmla="*/ 943155 h 1403230"/>
                <a:gd name="connsiteX60" fmla="*/ 0 w 787879"/>
                <a:gd name="connsiteY60" fmla="*/ 891396 h 1403230"/>
                <a:gd name="connsiteX61" fmla="*/ 5751 w 787879"/>
                <a:gd name="connsiteY61" fmla="*/ 799381 h 1403230"/>
                <a:gd name="connsiteX62" fmla="*/ 11502 w 787879"/>
                <a:gd name="connsiteY62" fmla="*/ 770627 h 1403230"/>
                <a:gd name="connsiteX63" fmla="*/ 23004 w 787879"/>
                <a:gd name="connsiteY63" fmla="*/ 753374 h 1403230"/>
                <a:gd name="connsiteX64" fmla="*/ 28755 w 787879"/>
                <a:gd name="connsiteY64" fmla="*/ 718868 h 1403230"/>
                <a:gd name="connsiteX65" fmla="*/ 40257 w 787879"/>
                <a:gd name="connsiteY65" fmla="*/ 638355 h 1403230"/>
                <a:gd name="connsiteX66" fmla="*/ 46008 w 787879"/>
                <a:gd name="connsiteY66" fmla="*/ 603849 h 1403230"/>
                <a:gd name="connsiteX67" fmla="*/ 97766 w 787879"/>
                <a:gd name="connsiteY67" fmla="*/ 575094 h 1403230"/>
                <a:gd name="connsiteX68" fmla="*/ 115019 w 787879"/>
                <a:gd name="connsiteY68" fmla="*/ 563593 h 1403230"/>
                <a:gd name="connsiteX69" fmla="*/ 126521 w 787879"/>
                <a:gd name="connsiteY69" fmla="*/ 546340 h 1403230"/>
                <a:gd name="connsiteX70" fmla="*/ 138023 w 787879"/>
                <a:gd name="connsiteY70" fmla="*/ 471578 h 1403230"/>
                <a:gd name="connsiteX71" fmla="*/ 143774 w 787879"/>
                <a:gd name="connsiteY71" fmla="*/ 333555 h 140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87879" h="1403230">
                  <a:moveTo>
                    <a:pt x="333555" y="0"/>
                  </a:moveTo>
                  <a:cubicBezTo>
                    <a:pt x="336580" y="605"/>
                    <a:pt x="379899" y="8795"/>
                    <a:pt x="385313" y="11502"/>
                  </a:cubicBezTo>
                  <a:cubicBezTo>
                    <a:pt x="393886" y="15789"/>
                    <a:pt x="400465" y="23258"/>
                    <a:pt x="408317" y="28755"/>
                  </a:cubicBezTo>
                  <a:cubicBezTo>
                    <a:pt x="419642" y="36682"/>
                    <a:pt x="442823" y="51759"/>
                    <a:pt x="442823" y="51759"/>
                  </a:cubicBezTo>
                  <a:cubicBezTo>
                    <a:pt x="444740" y="57510"/>
                    <a:pt x="445630" y="63712"/>
                    <a:pt x="448574" y="69011"/>
                  </a:cubicBezTo>
                  <a:cubicBezTo>
                    <a:pt x="455287" y="81095"/>
                    <a:pt x="471577" y="103517"/>
                    <a:pt x="471577" y="103517"/>
                  </a:cubicBezTo>
                  <a:cubicBezTo>
                    <a:pt x="511834" y="101600"/>
                    <a:pt x="552184" y="101113"/>
                    <a:pt x="592347" y="97766"/>
                  </a:cubicBezTo>
                  <a:cubicBezTo>
                    <a:pt x="598388" y="97263"/>
                    <a:pt x="603538" y="92015"/>
                    <a:pt x="609600" y="92015"/>
                  </a:cubicBezTo>
                  <a:cubicBezTo>
                    <a:pt x="621261" y="92015"/>
                    <a:pt x="632563" y="96117"/>
                    <a:pt x="644106" y="97766"/>
                  </a:cubicBezTo>
                  <a:cubicBezTo>
                    <a:pt x="659406" y="99952"/>
                    <a:pt x="674777" y="101600"/>
                    <a:pt x="690113" y="103517"/>
                  </a:cubicBezTo>
                  <a:cubicBezTo>
                    <a:pt x="700587" y="102208"/>
                    <a:pt x="747531" y="81067"/>
                    <a:pt x="741872" y="115019"/>
                  </a:cubicBezTo>
                  <a:cubicBezTo>
                    <a:pt x="740736" y="121837"/>
                    <a:pt x="734204" y="126521"/>
                    <a:pt x="730370" y="132272"/>
                  </a:cubicBezTo>
                  <a:cubicBezTo>
                    <a:pt x="728453" y="159110"/>
                    <a:pt x="727436" y="186027"/>
                    <a:pt x="724619" y="212785"/>
                  </a:cubicBezTo>
                  <a:cubicBezTo>
                    <a:pt x="721696" y="240553"/>
                    <a:pt x="719468" y="236565"/>
                    <a:pt x="713117" y="258793"/>
                  </a:cubicBezTo>
                  <a:cubicBezTo>
                    <a:pt x="710946" y="266393"/>
                    <a:pt x="709283" y="274128"/>
                    <a:pt x="707366" y="281796"/>
                  </a:cubicBezTo>
                  <a:cubicBezTo>
                    <a:pt x="709283" y="310551"/>
                    <a:pt x="708379" y="339634"/>
                    <a:pt x="713117" y="368061"/>
                  </a:cubicBezTo>
                  <a:cubicBezTo>
                    <a:pt x="714253" y="374879"/>
                    <a:pt x="721812" y="378997"/>
                    <a:pt x="724619" y="385313"/>
                  </a:cubicBezTo>
                  <a:cubicBezTo>
                    <a:pt x="751996" y="446910"/>
                    <a:pt x="721592" y="398025"/>
                    <a:pt x="747623" y="437072"/>
                  </a:cubicBezTo>
                  <a:cubicBezTo>
                    <a:pt x="749540" y="467744"/>
                    <a:pt x="747106" y="499001"/>
                    <a:pt x="753374" y="529087"/>
                  </a:cubicBezTo>
                  <a:cubicBezTo>
                    <a:pt x="756871" y="545872"/>
                    <a:pt x="770955" y="558828"/>
                    <a:pt x="776377" y="575094"/>
                  </a:cubicBezTo>
                  <a:lnTo>
                    <a:pt x="787879" y="609600"/>
                  </a:lnTo>
                  <a:cubicBezTo>
                    <a:pt x="780135" y="656066"/>
                    <a:pt x="785816" y="633043"/>
                    <a:pt x="770626" y="678611"/>
                  </a:cubicBezTo>
                  <a:lnTo>
                    <a:pt x="764875" y="695864"/>
                  </a:lnTo>
                  <a:cubicBezTo>
                    <a:pt x="766792" y="761041"/>
                    <a:pt x="765749" y="826373"/>
                    <a:pt x="770626" y="891396"/>
                  </a:cubicBezTo>
                  <a:cubicBezTo>
                    <a:pt x="771533" y="903486"/>
                    <a:pt x="778294" y="914400"/>
                    <a:pt x="782128" y="925902"/>
                  </a:cubicBezTo>
                  <a:lnTo>
                    <a:pt x="787879" y="943155"/>
                  </a:lnTo>
                  <a:cubicBezTo>
                    <a:pt x="785962" y="948906"/>
                    <a:pt x="785915" y="955674"/>
                    <a:pt x="782128" y="960408"/>
                  </a:cubicBezTo>
                  <a:cubicBezTo>
                    <a:pt x="777810" y="965805"/>
                    <a:pt x="771191" y="969103"/>
                    <a:pt x="764875" y="971910"/>
                  </a:cubicBezTo>
                  <a:cubicBezTo>
                    <a:pt x="732811" y="986160"/>
                    <a:pt x="720597" y="984633"/>
                    <a:pt x="684362" y="989162"/>
                  </a:cubicBezTo>
                  <a:cubicBezTo>
                    <a:pt x="651025" y="1000274"/>
                    <a:pt x="652470" y="994078"/>
                    <a:pt x="632604" y="1017917"/>
                  </a:cubicBezTo>
                  <a:cubicBezTo>
                    <a:pt x="628179" y="1023227"/>
                    <a:pt x="626499" y="1030852"/>
                    <a:pt x="621102" y="1035170"/>
                  </a:cubicBezTo>
                  <a:cubicBezTo>
                    <a:pt x="616368" y="1038957"/>
                    <a:pt x="609421" y="1038533"/>
                    <a:pt x="603849" y="1040921"/>
                  </a:cubicBezTo>
                  <a:cubicBezTo>
                    <a:pt x="554103" y="1062241"/>
                    <a:pt x="604053" y="1044687"/>
                    <a:pt x="563592" y="1058174"/>
                  </a:cubicBezTo>
                  <a:cubicBezTo>
                    <a:pt x="559758" y="1063925"/>
                    <a:pt x="556516" y="1070117"/>
                    <a:pt x="552091" y="1075427"/>
                  </a:cubicBezTo>
                  <a:cubicBezTo>
                    <a:pt x="546884" y="1081675"/>
                    <a:pt x="539349" y="1085912"/>
                    <a:pt x="534838" y="1092679"/>
                  </a:cubicBezTo>
                  <a:cubicBezTo>
                    <a:pt x="522080" y="1111815"/>
                    <a:pt x="537947" y="1110217"/>
                    <a:pt x="517585" y="1127185"/>
                  </a:cubicBezTo>
                  <a:cubicBezTo>
                    <a:pt x="510999" y="1132673"/>
                    <a:pt x="501557" y="1133704"/>
                    <a:pt x="494581" y="1138687"/>
                  </a:cubicBezTo>
                  <a:cubicBezTo>
                    <a:pt x="487963" y="1143414"/>
                    <a:pt x="483079" y="1150189"/>
                    <a:pt x="477328" y="1155940"/>
                  </a:cubicBezTo>
                  <a:cubicBezTo>
                    <a:pt x="475411" y="1171276"/>
                    <a:pt x="479364" y="1188597"/>
                    <a:pt x="471577" y="1201947"/>
                  </a:cubicBezTo>
                  <a:cubicBezTo>
                    <a:pt x="459029" y="1223457"/>
                    <a:pt x="434167" y="1224959"/>
                    <a:pt x="414068" y="1230702"/>
                  </a:cubicBezTo>
                  <a:cubicBezTo>
                    <a:pt x="408239" y="1232367"/>
                    <a:pt x="402114" y="1233509"/>
                    <a:pt x="396815" y="1236453"/>
                  </a:cubicBezTo>
                  <a:cubicBezTo>
                    <a:pt x="384731" y="1243166"/>
                    <a:pt x="374673" y="1253275"/>
                    <a:pt x="362309" y="1259457"/>
                  </a:cubicBezTo>
                  <a:lnTo>
                    <a:pt x="339306" y="1270959"/>
                  </a:lnTo>
                  <a:cubicBezTo>
                    <a:pt x="308632" y="1316967"/>
                    <a:pt x="348893" y="1261371"/>
                    <a:pt x="310551" y="1299713"/>
                  </a:cubicBezTo>
                  <a:cubicBezTo>
                    <a:pt x="305664" y="1304600"/>
                    <a:pt x="303474" y="1311656"/>
                    <a:pt x="299049" y="1316966"/>
                  </a:cubicBezTo>
                  <a:cubicBezTo>
                    <a:pt x="276136" y="1344462"/>
                    <a:pt x="289220" y="1325156"/>
                    <a:pt x="264543" y="1345721"/>
                  </a:cubicBezTo>
                  <a:cubicBezTo>
                    <a:pt x="258295" y="1350928"/>
                    <a:pt x="254352" y="1358939"/>
                    <a:pt x="247291" y="1362974"/>
                  </a:cubicBezTo>
                  <a:cubicBezTo>
                    <a:pt x="240428" y="1366896"/>
                    <a:pt x="231955" y="1366808"/>
                    <a:pt x="224287" y="1368725"/>
                  </a:cubicBezTo>
                  <a:lnTo>
                    <a:pt x="189781" y="1391728"/>
                  </a:lnTo>
                  <a:lnTo>
                    <a:pt x="172528" y="1403230"/>
                  </a:lnTo>
                  <a:cubicBezTo>
                    <a:pt x="171095" y="1402943"/>
                    <a:pt x="132416" y="1396444"/>
                    <a:pt x="126521" y="1391728"/>
                  </a:cubicBezTo>
                  <a:cubicBezTo>
                    <a:pt x="121124" y="1387410"/>
                    <a:pt x="118853" y="1380227"/>
                    <a:pt x="115019" y="1374476"/>
                  </a:cubicBezTo>
                  <a:cubicBezTo>
                    <a:pt x="111477" y="1317807"/>
                    <a:pt x="116027" y="1301155"/>
                    <a:pt x="103517" y="1259457"/>
                  </a:cubicBezTo>
                  <a:lnTo>
                    <a:pt x="86264" y="1207698"/>
                  </a:lnTo>
                  <a:lnTo>
                    <a:pt x="80513" y="1190445"/>
                  </a:lnTo>
                  <a:cubicBezTo>
                    <a:pt x="75454" y="1155034"/>
                    <a:pt x="70125" y="1115504"/>
                    <a:pt x="63260" y="1081178"/>
                  </a:cubicBezTo>
                  <a:cubicBezTo>
                    <a:pt x="59976" y="1064757"/>
                    <a:pt x="56632" y="1045665"/>
                    <a:pt x="51758" y="1029419"/>
                  </a:cubicBezTo>
                  <a:cubicBezTo>
                    <a:pt x="48274" y="1017806"/>
                    <a:pt x="46982" y="1005001"/>
                    <a:pt x="40257" y="994913"/>
                  </a:cubicBezTo>
                  <a:lnTo>
                    <a:pt x="28755" y="977661"/>
                  </a:lnTo>
                  <a:cubicBezTo>
                    <a:pt x="14300" y="934295"/>
                    <a:pt x="33799" y="987749"/>
                    <a:pt x="11502" y="943155"/>
                  </a:cubicBezTo>
                  <a:cubicBezTo>
                    <a:pt x="4423" y="928997"/>
                    <a:pt x="2209" y="904649"/>
                    <a:pt x="0" y="891396"/>
                  </a:cubicBezTo>
                  <a:cubicBezTo>
                    <a:pt x="1917" y="860724"/>
                    <a:pt x="2837" y="829974"/>
                    <a:pt x="5751" y="799381"/>
                  </a:cubicBezTo>
                  <a:cubicBezTo>
                    <a:pt x="6678" y="789651"/>
                    <a:pt x="8070" y="779779"/>
                    <a:pt x="11502" y="770627"/>
                  </a:cubicBezTo>
                  <a:cubicBezTo>
                    <a:pt x="13929" y="764155"/>
                    <a:pt x="19170" y="759125"/>
                    <a:pt x="23004" y="753374"/>
                  </a:cubicBezTo>
                  <a:cubicBezTo>
                    <a:pt x="24921" y="741872"/>
                    <a:pt x="27025" y="730400"/>
                    <a:pt x="28755" y="718868"/>
                  </a:cubicBezTo>
                  <a:cubicBezTo>
                    <a:pt x="32777" y="692058"/>
                    <a:pt x="35800" y="665096"/>
                    <a:pt x="40257" y="638355"/>
                  </a:cubicBezTo>
                  <a:cubicBezTo>
                    <a:pt x="42174" y="626853"/>
                    <a:pt x="39321" y="613402"/>
                    <a:pt x="46008" y="603849"/>
                  </a:cubicBezTo>
                  <a:cubicBezTo>
                    <a:pt x="65534" y="575954"/>
                    <a:pt x="76180" y="585886"/>
                    <a:pt x="97766" y="575094"/>
                  </a:cubicBezTo>
                  <a:cubicBezTo>
                    <a:pt x="103948" y="572003"/>
                    <a:pt x="109268" y="567427"/>
                    <a:pt x="115019" y="563593"/>
                  </a:cubicBezTo>
                  <a:cubicBezTo>
                    <a:pt x="118853" y="557842"/>
                    <a:pt x="123798" y="552693"/>
                    <a:pt x="126521" y="546340"/>
                  </a:cubicBezTo>
                  <a:cubicBezTo>
                    <a:pt x="133992" y="528908"/>
                    <a:pt x="136868" y="481969"/>
                    <a:pt x="138023" y="471578"/>
                  </a:cubicBezTo>
                  <a:cubicBezTo>
                    <a:pt x="144048" y="345064"/>
                    <a:pt x="143774" y="391110"/>
                    <a:pt x="143774" y="333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14" name="13 Conector recto de flecha"/>
            <p:cNvCxnSpPr>
              <a:stCxn id="9" idx="1"/>
            </p:cNvCxnSpPr>
            <p:nvPr/>
          </p:nvCxnSpPr>
          <p:spPr>
            <a:xfrm flipH="1">
              <a:off x="6438331" y="2933383"/>
              <a:ext cx="508000" cy="20767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>
              <a:stCxn id="10" idx="2"/>
            </p:cNvCxnSpPr>
            <p:nvPr/>
          </p:nvCxnSpPr>
          <p:spPr>
            <a:xfrm flipH="1">
              <a:off x="5508056" y="2150028"/>
              <a:ext cx="498475" cy="558885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Forma libre"/>
            <p:cNvSpPr/>
            <p:nvPr/>
          </p:nvSpPr>
          <p:spPr>
            <a:xfrm>
              <a:off x="4646044" y="3110516"/>
              <a:ext cx="1501775" cy="1501049"/>
            </a:xfrm>
            <a:custGeom>
              <a:avLst/>
              <a:gdLst>
                <a:gd name="connsiteX0" fmla="*/ 23004 w 1500996"/>
                <a:gd name="connsiteY0" fmla="*/ 0 h 1500997"/>
                <a:gd name="connsiteX1" fmla="*/ 28755 w 1500996"/>
                <a:gd name="connsiteY1" fmla="*/ 189782 h 1500997"/>
                <a:gd name="connsiteX2" fmla="*/ 40257 w 1500996"/>
                <a:gd name="connsiteY2" fmla="*/ 235789 h 1500997"/>
                <a:gd name="connsiteX3" fmla="*/ 51759 w 1500996"/>
                <a:gd name="connsiteY3" fmla="*/ 270295 h 1500997"/>
                <a:gd name="connsiteX4" fmla="*/ 46008 w 1500996"/>
                <a:gd name="connsiteY4" fmla="*/ 425570 h 1500997"/>
                <a:gd name="connsiteX5" fmla="*/ 40257 w 1500996"/>
                <a:gd name="connsiteY5" fmla="*/ 442823 h 1500997"/>
                <a:gd name="connsiteX6" fmla="*/ 28755 w 1500996"/>
                <a:gd name="connsiteY6" fmla="*/ 500332 h 1500997"/>
                <a:gd name="connsiteX7" fmla="*/ 17253 w 1500996"/>
                <a:gd name="connsiteY7" fmla="*/ 552091 h 1500997"/>
                <a:gd name="connsiteX8" fmla="*/ 11502 w 1500996"/>
                <a:gd name="connsiteY8" fmla="*/ 609600 h 1500997"/>
                <a:gd name="connsiteX9" fmla="*/ 0 w 1500996"/>
                <a:gd name="connsiteY9" fmla="*/ 770627 h 1500997"/>
                <a:gd name="connsiteX10" fmla="*/ 5751 w 1500996"/>
                <a:gd name="connsiteY10" fmla="*/ 937404 h 1500997"/>
                <a:gd name="connsiteX11" fmla="*/ 28755 w 1500996"/>
                <a:gd name="connsiteY11" fmla="*/ 948906 h 1500997"/>
                <a:gd name="connsiteX12" fmla="*/ 241540 w 1500996"/>
                <a:gd name="connsiteY12" fmla="*/ 954657 h 1500997"/>
                <a:gd name="connsiteX13" fmla="*/ 276046 w 1500996"/>
                <a:gd name="connsiteY13" fmla="*/ 977661 h 1500997"/>
                <a:gd name="connsiteX14" fmla="*/ 293298 w 1500996"/>
                <a:gd name="connsiteY14" fmla="*/ 989163 h 1500997"/>
                <a:gd name="connsiteX15" fmla="*/ 310551 w 1500996"/>
                <a:gd name="connsiteY15" fmla="*/ 1006415 h 1500997"/>
                <a:gd name="connsiteX16" fmla="*/ 345057 w 1500996"/>
                <a:gd name="connsiteY16" fmla="*/ 1029419 h 1500997"/>
                <a:gd name="connsiteX17" fmla="*/ 368061 w 1500996"/>
                <a:gd name="connsiteY17" fmla="*/ 1063925 h 1500997"/>
                <a:gd name="connsiteX18" fmla="*/ 385313 w 1500996"/>
                <a:gd name="connsiteY18" fmla="*/ 1081178 h 1500997"/>
                <a:gd name="connsiteX19" fmla="*/ 408317 w 1500996"/>
                <a:gd name="connsiteY19" fmla="*/ 1115683 h 1500997"/>
                <a:gd name="connsiteX20" fmla="*/ 425570 w 1500996"/>
                <a:gd name="connsiteY20" fmla="*/ 1144438 h 1500997"/>
                <a:gd name="connsiteX21" fmla="*/ 460076 w 1500996"/>
                <a:gd name="connsiteY21" fmla="*/ 1178944 h 1500997"/>
                <a:gd name="connsiteX22" fmla="*/ 477329 w 1500996"/>
                <a:gd name="connsiteY22" fmla="*/ 1196197 h 1500997"/>
                <a:gd name="connsiteX23" fmla="*/ 500332 w 1500996"/>
                <a:gd name="connsiteY23" fmla="*/ 1224951 h 1500997"/>
                <a:gd name="connsiteX24" fmla="*/ 534838 w 1500996"/>
                <a:gd name="connsiteY24" fmla="*/ 1259457 h 1500997"/>
                <a:gd name="connsiteX25" fmla="*/ 569344 w 1500996"/>
                <a:gd name="connsiteY25" fmla="*/ 1288212 h 1500997"/>
                <a:gd name="connsiteX26" fmla="*/ 586596 w 1500996"/>
                <a:gd name="connsiteY26" fmla="*/ 1293963 h 1500997"/>
                <a:gd name="connsiteX27" fmla="*/ 603849 w 1500996"/>
                <a:gd name="connsiteY27" fmla="*/ 1311215 h 1500997"/>
                <a:gd name="connsiteX28" fmla="*/ 621102 w 1500996"/>
                <a:gd name="connsiteY28" fmla="*/ 1322717 h 1500997"/>
                <a:gd name="connsiteX29" fmla="*/ 632604 w 1500996"/>
                <a:gd name="connsiteY29" fmla="*/ 1339970 h 1500997"/>
                <a:gd name="connsiteX30" fmla="*/ 649857 w 1500996"/>
                <a:gd name="connsiteY30" fmla="*/ 1357223 h 1500997"/>
                <a:gd name="connsiteX31" fmla="*/ 667110 w 1500996"/>
                <a:gd name="connsiteY31" fmla="*/ 1397480 h 1500997"/>
                <a:gd name="connsiteX32" fmla="*/ 678612 w 1500996"/>
                <a:gd name="connsiteY32" fmla="*/ 1414732 h 1500997"/>
                <a:gd name="connsiteX33" fmla="*/ 684363 w 1500996"/>
                <a:gd name="connsiteY33" fmla="*/ 1431985 h 1500997"/>
                <a:gd name="connsiteX34" fmla="*/ 707366 w 1500996"/>
                <a:gd name="connsiteY34" fmla="*/ 1472242 h 1500997"/>
                <a:gd name="connsiteX35" fmla="*/ 724619 w 1500996"/>
                <a:gd name="connsiteY35" fmla="*/ 1489495 h 1500997"/>
                <a:gd name="connsiteX36" fmla="*/ 741872 w 1500996"/>
                <a:gd name="connsiteY36" fmla="*/ 1500997 h 1500997"/>
                <a:gd name="connsiteX37" fmla="*/ 770627 w 1500996"/>
                <a:gd name="connsiteY37" fmla="*/ 1495246 h 1500997"/>
                <a:gd name="connsiteX38" fmla="*/ 805132 w 1500996"/>
                <a:gd name="connsiteY38" fmla="*/ 1466491 h 1500997"/>
                <a:gd name="connsiteX39" fmla="*/ 822385 w 1500996"/>
                <a:gd name="connsiteY39" fmla="*/ 1460740 h 1500997"/>
                <a:gd name="connsiteX40" fmla="*/ 851140 w 1500996"/>
                <a:gd name="connsiteY40" fmla="*/ 1443487 h 1500997"/>
                <a:gd name="connsiteX41" fmla="*/ 885646 w 1500996"/>
                <a:gd name="connsiteY41" fmla="*/ 1408982 h 1500997"/>
                <a:gd name="connsiteX42" fmla="*/ 902898 w 1500996"/>
                <a:gd name="connsiteY42" fmla="*/ 1391729 h 1500997"/>
                <a:gd name="connsiteX43" fmla="*/ 914400 w 1500996"/>
                <a:gd name="connsiteY43" fmla="*/ 1374476 h 1500997"/>
                <a:gd name="connsiteX44" fmla="*/ 948906 w 1500996"/>
                <a:gd name="connsiteY44" fmla="*/ 1357223 h 1500997"/>
                <a:gd name="connsiteX45" fmla="*/ 966159 w 1500996"/>
                <a:gd name="connsiteY45" fmla="*/ 1339970 h 1500997"/>
                <a:gd name="connsiteX46" fmla="*/ 983412 w 1500996"/>
                <a:gd name="connsiteY46" fmla="*/ 1334219 h 1500997"/>
                <a:gd name="connsiteX47" fmla="*/ 1006415 w 1500996"/>
                <a:gd name="connsiteY47" fmla="*/ 1322717 h 1500997"/>
                <a:gd name="connsiteX48" fmla="*/ 1040921 w 1500996"/>
                <a:gd name="connsiteY48" fmla="*/ 1305465 h 1500997"/>
                <a:gd name="connsiteX49" fmla="*/ 1058174 w 1500996"/>
                <a:gd name="connsiteY49" fmla="*/ 1293963 h 1500997"/>
                <a:gd name="connsiteX50" fmla="*/ 1098430 w 1500996"/>
                <a:gd name="connsiteY50" fmla="*/ 1282461 h 1500997"/>
                <a:gd name="connsiteX51" fmla="*/ 1115683 w 1500996"/>
                <a:gd name="connsiteY51" fmla="*/ 1276710 h 1500997"/>
                <a:gd name="connsiteX52" fmla="*/ 1132936 w 1500996"/>
                <a:gd name="connsiteY52" fmla="*/ 1259457 h 1500997"/>
                <a:gd name="connsiteX53" fmla="*/ 1150189 w 1500996"/>
                <a:gd name="connsiteY53" fmla="*/ 1247955 h 1500997"/>
                <a:gd name="connsiteX54" fmla="*/ 1178944 w 1500996"/>
                <a:gd name="connsiteY54" fmla="*/ 1207698 h 1500997"/>
                <a:gd name="connsiteX55" fmla="*/ 1213449 w 1500996"/>
                <a:gd name="connsiteY55" fmla="*/ 1196197 h 1500997"/>
                <a:gd name="connsiteX56" fmla="*/ 1230702 w 1500996"/>
                <a:gd name="connsiteY56" fmla="*/ 1190446 h 1500997"/>
                <a:gd name="connsiteX57" fmla="*/ 1247955 w 1500996"/>
                <a:gd name="connsiteY57" fmla="*/ 1184695 h 1500997"/>
                <a:gd name="connsiteX58" fmla="*/ 1270959 w 1500996"/>
                <a:gd name="connsiteY58" fmla="*/ 1178944 h 1500997"/>
                <a:gd name="connsiteX59" fmla="*/ 1305464 w 1500996"/>
                <a:gd name="connsiteY59" fmla="*/ 1167442 h 1500997"/>
                <a:gd name="connsiteX60" fmla="*/ 1345721 w 1500996"/>
                <a:gd name="connsiteY60" fmla="*/ 1150189 h 1500997"/>
                <a:gd name="connsiteX61" fmla="*/ 1362974 w 1500996"/>
                <a:gd name="connsiteY61" fmla="*/ 1138687 h 1500997"/>
                <a:gd name="connsiteX62" fmla="*/ 1403230 w 1500996"/>
                <a:gd name="connsiteY62" fmla="*/ 1098431 h 1500997"/>
                <a:gd name="connsiteX63" fmla="*/ 1414732 w 1500996"/>
                <a:gd name="connsiteY63" fmla="*/ 1063925 h 1500997"/>
                <a:gd name="connsiteX64" fmla="*/ 1426234 w 1500996"/>
                <a:gd name="connsiteY64" fmla="*/ 966159 h 1500997"/>
                <a:gd name="connsiteX65" fmla="*/ 1437736 w 1500996"/>
                <a:gd name="connsiteY65" fmla="*/ 948906 h 1500997"/>
                <a:gd name="connsiteX66" fmla="*/ 1454989 w 1500996"/>
                <a:gd name="connsiteY66" fmla="*/ 931653 h 1500997"/>
                <a:gd name="connsiteX67" fmla="*/ 1466491 w 1500996"/>
                <a:gd name="connsiteY67" fmla="*/ 891397 h 1500997"/>
                <a:gd name="connsiteX68" fmla="*/ 1489495 w 1500996"/>
                <a:gd name="connsiteY68" fmla="*/ 816634 h 1500997"/>
                <a:gd name="connsiteX69" fmla="*/ 1500996 w 1500996"/>
                <a:gd name="connsiteY69" fmla="*/ 810883 h 15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00996" h="1500997">
                  <a:moveTo>
                    <a:pt x="23004" y="0"/>
                  </a:moveTo>
                  <a:cubicBezTo>
                    <a:pt x="24921" y="63261"/>
                    <a:pt x="24136" y="126661"/>
                    <a:pt x="28755" y="189782"/>
                  </a:cubicBezTo>
                  <a:cubicBezTo>
                    <a:pt x="29909" y="205548"/>
                    <a:pt x="35258" y="220793"/>
                    <a:pt x="40257" y="235789"/>
                  </a:cubicBezTo>
                  <a:lnTo>
                    <a:pt x="51759" y="270295"/>
                  </a:lnTo>
                  <a:cubicBezTo>
                    <a:pt x="49842" y="322053"/>
                    <a:pt x="49453" y="373891"/>
                    <a:pt x="46008" y="425570"/>
                  </a:cubicBezTo>
                  <a:cubicBezTo>
                    <a:pt x="45605" y="431619"/>
                    <a:pt x="41620" y="436916"/>
                    <a:pt x="40257" y="442823"/>
                  </a:cubicBezTo>
                  <a:cubicBezTo>
                    <a:pt x="35861" y="461872"/>
                    <a:pt x="31969" y="481049"/>
                    <a:pt x="28755" y="500332"/>
                  </a:cubicBezTo>
                  <a:cubicBezTo>
                    <a:pt x="22007" y="540818"/>
                    <a:pt x="26691" y="523776"/>
                    <a:pt x="17253" y="552091"/>
                  </a:cubicBezTo>
                  <a:cubicBezTo>
                    <a:pt x="15336" y="571261"/>
                    <a:pt x="13018" y="590394"/>
                    <a:pt x="11502" y="609600"/>
                  </a:cubicBezTo>
                  <a:cubicBezTo>
                    <a:pt x="7267" y="663246"/>
                    <a:pt x="0" y="770627"/>
                    <a:pt x="0" y="770627"/>
                  </a:cubicBezTo>
                  <a:cubicBezTo>
                    <a:pt x="1917" y="826219"/>
                    <a:pt x="-3106" y="882488"/>
                    <a:pt x="5751" y="937404"/>
                  </a:cubicBezTo>
                  <a:cubicBezTo>
                    <a:pt x="7116" y="945868"/>
                    <a:pt x="20205" y="948280"/>
                    <a:pt x="28755" y="948906"/>
                  </a:cubicBezTo>
                  <a:cubicBezTo>
                    <a:pt x="99520" y="954084"/>
                    <a:pt x="170612" y="952740"/>
                    <a:pt x="241540" y="954657"/>
                  </a:cubicBezTo>
                  <a:lnTo>
                    <a:pt x="276046" y="977661"/>
                  </a:lnTo>
                  <a:cubicBezTo>
                    <a:pt x="281797" y="981495"/>
                    <a:pt x="288411" y="984276"/>
                    <a:pt x="293298" y="989163"/>
                  </a:cubicBezTo>
                  <a:cubicBezTo>
                    <a:pt x="299049" y="994914"/>
                    <a:pt x="304131" y="1001422"/>
                    <a:pt x="310551" y="1006415"/>
                  </a:cubicBezTo>
                  <a:cubicBezTo>
                    <a:pt x="321463" y="1014902"/>
                    <a:pt x="345057" y="1029419"/>
                    <a:pt x="345057" y="1029419"/>
                  </a:cubicBezTo>
                  <a:cubicBezTo>
                    <a:pt x="352725" y="1040921"/>
                    <a:pt x="358286" y="1054150"/>
                    <a:pt x="368061" y="1063925"/>
                  </a:cubicBezTo>
                  <a:cubicBezTo>
                    <a:pt x="373812" y="1069676"/>
                    <a:pt x="380320" y="1074758"/>
                    <a:pt x="385313" y="1081178"/>
                  </a:cubicBezTo>
                  <a:cubicBezTo>
                    <a:pt x="393800" y="1092090"/>
                    <a:pt x="401205" y="1103830"/>
                    <a:pt x="408317" y="1115683"/>
                  </a:cubicBezTo>
                  <a:cubicBezTo>
                    <a:pt x="414068" y="1125268"/>
                    <a:pt x="418492" y="1135787"/>
                    <a:pt x="425570" y="1144438"/>
                  </a:cubicBezTo>
                  <a:cubicBezTo>
                    <a:pt x="435870" y="1157027"/>
                    <a:pt x="448574" y="1167442"/>
                    <a:pt x="460076" y="1178944"/>
                  </a:cubicBezTo>
                  <a:lnTo>
                    <a:pt x="477329" y="1196197"/>
                  </a:lnTo>
                  <a:cubicBezTo>
                    <a:pt x="487324" y="1226180"/>
                    <a:pt x="475690" y="1203046"/>
                    <a:pt x="500332" y="1224951"/>
                  </a:cubicBezTo>
                  <a:cubicBezTo>
                    <a:pt x="512489" y="1235758"/>
                    <a:pt x="523336" y="1247955"/>
                    <a:pt x="534838" y="1259457"/>
                  </a:cubicBezTo>
                  <a:cubicBezTo>
                    <a:pt x="547557" y="1272176"/>
                    <a:pt x="553330" y="1280205"/>
                    <a:pt x="569344" y="1288212"/>
                  </a:cubicBezTo>
                  <a:cubicBezTo>
                    <a:pt x="574766" y="1290923"/>
                    <a:pt x="580845" y="1292046"/>
                    <a:pt x="586596" y="1293963"/>
                  </a:cubicBezTo>
                  <a:cubicBezTo>
                    <a:pt x="592347" y="1299714"/>
                    <a:pt x="597601" y="1306009"/>
                    <a:pt x="603849" y="1311215"/>
                  </a:cubicBezTo>
                  <a:cubicBezTo>
                    <a:pt x="609159" y="1315640"/>
                    <a:pt x="616215" y="1317830"/>
                    <a:pt x="621102" y="1322717"/>
                  </a:cubicBezTo>
                  <a:cubicBezTo>
                    <a:pt x="625989" y="1327604"/>
                    <a:pt x="628179" y="1334660"/>
                    <a:pt x="632604" y="1339970"/>
                  </a:cubicBezTo>
                  <a:cubicBezTo>
                    <a:pt x="637811" y="1346218"/>
                    <a:pt x="645130" y="1350605"/>
                    <a:pt x="649857" y="1357223"/>
                  </a:cubicBezTo>
                  <a:cubicBezTo>
                    <a:pt x="669804" y="1385149"/>
                    <a:pt x="654593" y="1372448"/>
                    <a:pt x="667110" y="1397480"/>
                  </a:cubicBezTo>
                  <a:cubicBezTo>
                    <a:pt x="670201" y="1403662"/>
                    <a:pt x="674778" y="1408981"/>
                    <a:pt x="678612" y="1414732"/>
                  </a:cubicBezTo>
                  <a:cubicBezTo>
                    <a:pt x="680529" y="1420483"/>
                    <a:pt x="681975" y="1426413"/>
                    <a:pt x="684363" y="1431985"/>
                  </a:cubicBezTo>
                  <a:cubicBezTo>
                    <a:pt x="689327" y="1443569"/>
                    <a:pt x="698871" y="1462048"/>
                    <a:pt x="707366" y="1472242"/>
                  </a:cubicBezTo>
                  <a:cubicBezTo>
                    <a:pt x="712573" y="1478490"/>
                    <a:pt x="718371" y="1484288"/>
                    <a:pt x="724619" y="1489495"/>
                  </a:cubicBezTo>
                  <a:cubicBezTo>
                    <a:pt x="729929" y="1493920"/>
                    <a:pt x="736121" y="1497163"/>
                    <a:pt x="741872" y="1500997"/>
                  </a:cubicBezTo>
                  <a:cubicBezTo>
                    <a:pt x="751457" y="1499080"/>
                    <a:pt x="761475" y="1498678"/>
                    <a:pt x="770627" y="1495246"/>
                  </a:cubicBezTo>
                  <a:cubicBezTo>
                    <a:pt x="792133" y="1487181"/>
                    <a:pt x="785951" y="1479279"/>
                    <a:pt x="805132" y="1466491"/>
                  </a:cubicBezTo>
                  <a:cubicBezTo>
                    <a:pt x="810176" y="1463128"/>
                    <a:pt x="816963" y="1463451"/>
                    <a:pt x="822385" y="1460740"/>
                  </a:cubicBezTo>
                  <a:cubicBezTo>
                    <a:pt x="832383" y="1455741"/>
                    <a:pt x="842489" y="1450565"/>
                    <a:pt x="851140" y="1443487"/>
                  </a:cubicBezTo>
                  <a:cubicBezTo>
                    <a:pt x="863729" y="1433187"/>
                    <a:pt x="874144" y="1420484"/>
                    <a:pt x="885646" y="1408982"/>
                  </a:cubicBezTo>
                  <a:cubicBezTo>
                    <a:pt x="891397" y="1403231"/>
                    <a:pt x="898387" y="1398496"/>
                    <a:pt x="902898" y="1391729"/>
                  </a:cubicBezTo>
                  <a:cubicBezTo>
                    <a:pt x="906732" y="1385978"/>
                    <a:pt x="909513" y="1379363"/>
                    <a:pt x="914400" y="1374476"/>
                  </a:cubicBezTo>
                  <a:cubicBezTo>
                    <a:pt x="925548" y="1363328"/>
                    <a:pt x="934874" y="1361900"/>
                    <a:pt x="948906" y="1357223"/>
                  </a:cubicBezTo>
                  <a:cubicBezTo>
                    <a:pt x="954657" y="1351472"/>
                    <a:pt x="959392" y="1344481"/>
                    <a:pt x="966159" y="1339970"/>
                  </a:cubicBezTo>
                  <a:cubicBezTo>
                    <a:pt x="971203" y="1336607"/>
                    <a:pt x="977840" y="1336607"/>
                    <a:pt x="983412" y="1334219"/>
                  </a:cubicBezTo>
                  <a:cubicBezTo>
                    <a:pt x="991292" y="1330842"/>
                    <a:pt x="998972" y="1326970"/>
                    <a:pt x="1006415" y="1322717"/>
                  </a:cubicBezTo>
                  <a:cubicBezTo>
                    <a:pt x="1037627" y="1304881"/>
                    <a:pt x="1009292" y="1316006"/>
                    <a:pt x="1040921" y="1305465"/>
                  </a:cubicBezTo>
                  <a:cubicBezTo>
                    <a:pt x="1046672" y="1301631"/>
                    <a:pt x="1051992" y="1297054"/>
                    <a:pt x="1058174" y="1293963"/>
                  </a:cubicBezTo>
                  <a:cubicBezTo>
                    <a:pt x="1067366" y="1289367"/>
                    <a:pt x="1089832" y="1284918"/>
                    <a:pt x="1098430" y="1282461"/>
                  </a:cubicBezTo>
                  <a:cubicBezTo>
                    <a:pt x="1104259" y="1280796"/>
                    <a:pt x="1109932" y="1278627"/>
                    <a:pt x="1115683" y="1276710"/>
                  </a:cubicBezTo>
                  <a:cubicBezTo>
                    <a:pt x="1121434" y="1270959"/>
                    <a:pt x="1126688" y="1264664"/>
                    <a:pt x="1132936" y="1259457"/>
                  </a:cubicBezTo>
                  <a:cubicBezTo>
                    <a:pt x="1138246" y="1255032"/>
                    <a:pt x="1145302" y="1252842"/>
                    <a:pt x="1150189" y="1247955"/>
                  </a:cubicBezTo>
                  <a:cubicBezTo>
                    <a:pt x="1161372" y="1236772"/>
                    <a:pt x="1165359" y="1216754"/>
                    <a:pt x="1178944" y="1207698"/>
                  </a:cubicBezTo>
                  <a:cubicBezTo>
                    <a:pt x="1189032" y="1200973"/>
                    <a:pt x="1201947" y="1200031"/>
                    <a:pt x="1213449" y="1196197"/>
                  </a:cubicBezTo>
                  <a:lnTo>
                    <a:pt x="1230702" y="1190446"/>
                  </a:lnTo>
                  <a:cubicBezTo>
                    <a:pt x="1236453" y="1188529"/>
                    <a:pt x="1242074" y="1186165"/>
                    <a:pt x="1247955" y="1184695"/>
                  </a:cubicBezTo>
                  <a:cubicBezTo>
                    <a:pt x="1255623" y="1182778"/>
                    <a:pt x="1263388" y="1181215"/>
                    <a:pt x="1270959" y="1178944"/>
                  </a:cubicBezTo>
                  <a:cubicBezTo>
                    <a:pt x="1282572" y="1175460"/>
                    <a:pt x="1295376" y="1174167"/>
                    <a:pt x="1305464" y="1167442"/>
                  </a:cubicBezTo>
                  <a:cubicBezTo>
                    <a:pt x="1329294" y="1151556"/>
                    <a:pt x="1316012" y="1157616"/>
                    <a:pt x="1345721" y="1150189"/>
                  </a:cubicBezTo>
                  <a:cubicBezTo>
                    <a:pt x="1351472" y="1146355"/>
                    <a:pt x="1356792" y="1141778"/>
                    <a:pt x="1362974" y="1138687"/>
                  </a:cubicBezTo>
                  <a:cubicBezTo>
                    <a:pt x="1388428" y="1125960"/>
                    <a:pt x="1388067" y="1143919"/>
                    <a:pt x="1403230" y="1098431"/>
                  </a:cubicBezTo>
                  <a:lnTo>
                    <a:pt x="1414732" y="1063925"/>
                  </a:lnTo>
                  <a:cubicBezTo>
                    <a:pt x="1415641" y="1051203"/>
                    <a:pt x="1413163" y="992301"/>
                    <a:pt x="1426234" y="966159"/>
                  </a:cubicBezTo>
                  <a:cubicBezTo>
                    <a:pt x="1429325" y="959977"/>
                    <a:pt x="1433311" y="954216"/>
                    <a:pt x="1437736" y="948906"/>
                  </a:cubicBezTo>
                  <a:cubicBezTo>
                    <a:pt x="1442943" y="942658"/>
                    <a:pt x="1449238" y="937404"/>
                    <a:pt x="1454989" y="931653"/>
                  </a:cubicBezTo>
                  <a:cubicBezTo>
                    <a:pt x="1459085" y="919365"/>
                    <a:pt x="1464686" y="904032"/>
                    <a:pt x="1466491" y="891397"/>
                  </a:cubicBezTo>
                  <a:cubicBezTo>
                    <a:pt x="1473867" y="839767"/>
                    <a:pt x="1458275" y="841611"/>
                    <a:pt x="1489495" y="816634"/>
                  </a:cubicBezTo>
                  <a:cubicBezTo>
                    <a:pt x="1492842" y="813956"/>
                    <a:pt x="1497162" y="812800"/>
                    <a:pt x="1500996" y="810883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28" name="27 Conector recto de flecha"/>
            <p:cNvCxnSpPr>
              <a:stCxn id="8" idx="0"/>
            </p:cNvCxnSpPr>
            <p:nvPr/>
          </p:nvCxnSpPr>
          <p:spPr>
            <a:xfrm flipH="1" flipV="1">
              <a:off x="5508056" y="3788508"/>
              <a:ext cx="1439863" cy="3619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Forma libre"/>
            <p:cNvSpPr/>
            <p:nvPr/>
          </p:nvSpPr>
          <p:spPr>
            <a:xfrm>
              <a:off x="2690244" y="717694"/>
              <a:ext cx="2717800" cy="5083411"/>
            </a:xfrm>
            <a:custGeom>
              <a:avLst/>
              <a:gdLst>
                <a:gd name="connsiteX0" fmla="*/ 13062 w 2717257"/>
                <a:gd name="connsiteY0" fmla="*/ 0 h 5082305"/>
                <a:gd name="connsiteX1" fmla="*/ 39188 w 2717257"/>
                <a:gd name="connsiteY1" fmla="*/ 156754 h 5082305"/>
                <a:gd name="connsiteX2" fmla="*/ 52251 w 2717257"/>
                <a:gd name="connsiteY2" fmla="*/ 195943 h 5082305"/>
                <a:gd name="connsiteX3" fmla="*/ 65314 w 2717257"/>
                <a:gd name="connsiteY3" fmla="*/ 261257 h 5082305"/>
                <a:gd name="connsiteX4" fmla="*/ 91440 w 2717257"/>
                <a:gd name="connsiteY4" fmla="*/ 352697 h 5082305"/>
                <a:gd name="connsiteX5" fmla="*/ 117565 w 2717257"/>
                <a:gd name="connsiteY5" fmla="*/ 600892 h 5082305"/>
                <a:gd name="connsiteX6" fmla="*/ 195942 w 2717257"/>
                <a:gd name="connsiteY6" fmla="*/ 692332 h 5082305"/>
                <a:gd name="connsiteX7" fmla="*/ 222068 w 2717257"/>
                <a:gd name="connsiteY7" fmla="*/ 731520 h 5082305"/>
                <a:gd name="connsiteX8" fmla="*/ 313508 w 2717257"/>
                <a:gd name="connsiteY8" fmla="*/ 783772 h 5082305"/>
                <a:gd name="connsiteX9" fmla="*/ 365760 w 2717257"/>
                <a:gd name="connsiteY9" fmla="*/ 836023 h 5082305"/>
                <a:gd name="connsiteX10" fmla="*/ 404948 w 2717257"/>
                <a:gd name="connsiteY10" fmla="*/ 862149 h 5082305"/>
                <a:gd name="connsiteX11" fmla="*/ 418011 w 2717257"/>
                <a:gd name="connsiteY11" fmla="*/ 914400 h 5082305"/>
                <a:gd name="connsiteX12" fmla="*/ 444137 w 2717257"/>
                <a:gd name="connsiteY12" fmla="*/ 1018903 h 5082305"/>
                <a:gd name="connsiteX13" fmla="*/ 470262 w 2717257"/>
                <a:gd name="connsiteY13" fmla="*/ 1058092 h 5082305"/>
                <a:gd name="connsiteX14" fmla="*/ 483325 w 2717257"/>
                <a:gd name="connsiteY14" fmla="*/ 1123406 h 5082305"/>
                <a:gd name="connsiteX15" fmla="*/ 509451 w 2717257"/>
                <a:gd name="connsiteY15" fmla="*/ 1685109 h 5082305"/>
                <a:gd name="connsiteX16" fmla="*/ 522514 w 2717257"/>
                <a:gd name="connsiteY16" fmla="*/ 1724297 h 5082305"/>
                <a:gd name="connsiteX17" fmla="*/ 509451 w 2717257"/>
                <a:gd name="connsiteY17" fmla="*/ 2168434 h 5082305"/>
                <a:gd name="connsiteX18" fmla="*/ 496388 w 2717257"/>
                <a:gd name="connsiteY18" fmla="*/ 2207623 h 5082305"/>
                <a:gd name="connsiteX19" fmla="*/ 483325 w 2717257"/>
                <a:gd name="connsiteY19" fmla="*/ 2272937 h 5082305"/>
                <a:gd name="connsiteX20" fmla="*/ 470262 w 2717257"/>
                <a:gd name="connsiteY20" fmla="*/ 2325189 h 5082305"/>
                <a:gd name="connsiteX21" fmla="*/ 457200 w 2717257"/>
                <a:gd name="connsiteY21" fmla="*/ 2547257 h 5082305"/>
                <a:gd name="connsiteX22" fmla="*/ 418011 w 2717257"/>
                <a:gd name="connsiteY22" fmla="*/ 2586446 h 5082305"/>
                <a:gd name="connsiteX23" fmla="*/ 378822 w 2717257"/>
                <a:gd name="connsiteY23" fmla="*/ 2612572 h 5082305"/>
                <a:gd name="connsiteX24" fmla="*/ 209005 w 2717257"/>
                <a:gd name="connsiteY24" fmla="*/ 2638697 h 5082305"/>
                <a:gd name="connsiteX25" fmla="*/ 156754 w 2717257"/>
                <a:gd name="connsiteY25" fmla="*/ 2651760 h 5082305"/>
                <a:gd name="connsiteX26" fmla="*/ 78377 w 2717257"/>
                <a:gd name="connsiteY26" fmla="*/ 2677886 h 5082305"/>
                <a:gd name="connsiteX27" fmla="*/ 26125 w 2717257"/>
                <a:gd name="connsiteY27" fmla="*/ 2690949 h 5082305"/>
                <a:gd name="connsiteX28" fmla="*/ 0 w 2717257"/>
                <a:gd name="connsiteY28" fmla="*/ 2730137 h 5082305"/>
                <a:gd name="connsiteX29" fmla="*/ 26125 w 2717257"/>
                <a:gd name="connsiteY29" fmla="*/ 2808514 h 5082305"/>
                <a:gd name="connsiteX30" fmla="*/ 117565 w 2717257"/>
                <a:gd name="connsiteY30" fmla="*/ 2939143 h 5082305"/>
                <a:gd name="connsiteX31" fmla="*/ 143691 w 2717257"/>
                <a:gd name="connsiteY31" fmla="*/ 2978332 h 5082305"/>
                <a:gd name="connsiteX32" fmla="*/ 182880 w 2717257"/>
                <a:gd name="connsiteY32" fmla="*/ 3069772 h 5082305"/>
                <a:gd name="connsiteX33" fmla="*/ 235131 w 2717257"/>
                <a:gd name="connsiteY33" fmla="*/ 3148149 h 5082305"/>
                <a:gd name="connsiteX34" fmla="*/ 274320 w 2717257"/>
                <a:gd name="connsiteY34" fmla="*/ 3174274 h 5082305"/>
                <a:gd name="connsiteX35" fmla="*/ 326571 w 2717257"/>
                <a:gd name="connsiteY35" fmla="*/ 3200400 h 5082305"/>
                <a:gd name="connsiteX36" fmla="*/ 365760 w 2717257"/>
                <a:gd name="connsiteY36" fmla="*/ 3239589 h 5082305"/>
                <a:gd name="connsiteX37" fmla="*/ 483325 w 2717257"/>
                <a:gd name="connsiteY37" fmla="*/ 3304903 h 5082305"/>
                <a:gd name="connsiteX38" fmla="*/ 522514 w 2717257"/>
                <a:gd name="connsiteY38" fmla="*/ 3344092 h 5082305"/>
                <a:gd name="connsiteX39" fmla="*/ 535577 w 2717257"/>
                <a:gd name="connsiteY39" fmla="*/ 3409406 h 5082305"/>
                <a:gd name="connsiteX40" fmla="*/ 548640 w 2717257"/>
                <a:gd name="connsiteY40" fmla="*/ 3461657 h 5082305"/>
                <a:gd name="connsiteX41" fmla="*/ 574765 w 2717257"/>
                <a:gd name="connsiteY41" fmla="*/ 3500846 h 5082305"/>
                <a:gd name="connsiteX42" fmla="*/ 587828 w 2717257"/>
                <a:gd name="connsiteY42" fmla="*/ 3540034 h 5082305"/>
                <a:gd name="connsiteX43" fmla="*/ 613954 w 2717257"/>
                <a:gd name="connsiteY43" fmla="*/ 3592286 h 5082305"/>
                <a:gd name="connsiteX44" fmla="*/ 627017 w 2717257"/>
                <a:gd name="connsiteY44" fmla="*/ 3644537 h 5082305"/>
                <a:gd name="connsiteX45" fmla="*/ 666205 w 2717257"/>
                <a:gd name="connsiteY45" fmla="*/ 3696789 h 5082305"/>
                <a:gd name="connsiteX46" fmla="*/ 679268 w 2717257"/>
                <a:gd name="connsiteY46" fmla="*/ 3735977 h 5082305"/>
                <a:gd name="connsiteX47" fmla="*/ 666205 w 2717257"/>
                <a:gd name="connsiteY47" fmla="*/ 3931920 h 5082305"/>
                <a:gd name="connsiteX48" fmla="*/ 627017 w 2717257"/>
                <a:gd name="connsiteY48" fmla="*/ 3944983 h 5082305"/>
                <a:gd name="connsiteX49" fmla="*/ 587828 w 2717257"/>
                <a:gd name="connsiteY49" fmla="*/ 3971109 h 5082305"/>
                <a:gd name="connsiteX50" fmla="*/ 496388 w 2717257"/>
                <a:gd name="connsiteY50" fmla="*/ 4088674 h 5082305"/>
                <a:gd name="connsiteX51" fmla="*/ 470262 w 2717257"/>
                <a:gd name="connsiteY51" fmla="*/ 4127863 h 5082305"/>
                <a:gd name="connsiteX52" fmla="*/ 483325 w 2717257"/>
                <a:gd name="connsiteY52" fmla="*/ 4284617 h 5082305"/>
                <a:gd name="connsiteX53" fmla="*/ 561702 w 2717257"/>
                <a:gd name="connsiteY53" fmla="*/ 4389120 h 5082305"/>
                <a:gd name="connsiteX54" fmla="*/ 587828 w 2717257"/>
                <a:gd name="connsiteY54" fmla="*/ 4428309 h 5082305"/>
                <a:gd name="connsiteX55" fmla="*/ 627017 w 2717257"/>
                <a:gd name="connsiteY55" fmla="*/ 4454434 h 5082305"/>
                <a:gd name="connsiteX56" fmla="*/ 653142 w 2717257"/>
                <a:gd name="connsiteY56" fmla="*/ 4493623 h 5082305"/>
                <a:gd name="connsiteX57" fmla="*/ 679268 w 2717257"/>
                <a:gd name="connsiteY57" fmla="*/ 4598126 h 5082305"/>
                <a:gd name="connsiteX58" fmla="*/ 705394 w 2717257"/>
                <a:gd name="connsiteY58" fmla="*/ 4637314 h 5082305"/>
                <a:gd name="connsiteX59" fmla="*/ 692331 w 2717257"/>
                <a:gd name="connsiteY59" fmla="*/ 4728754 h 5082305"/>
                <a:gd name="connsiteX60" fmla="*/ 600891 w 2717257"/>
                <a:gd name="connsiteY60" fmla="*/ 4846320 h 5082305"/>
                <a:gd name="connsiteX61" fmla="*/ 600891 w 2717257"/>
                <a:gd name="connsiteY61" fmla="*/ 4990012 h 5082305"/>
                <a:gd name="connsiteX62" fmla="*/ 640080 w 2717257"/>
                <a:gd name="connsiteY62" fmla="*/ 5029200 h 5082305"/>
                <a:gd name="connsiteX63" fmla="*/ 692331 w 2717257"/>
                <a:gd name="connsiteY63" fmla="*/ 5081452 h 5082305"/>
                <a:gd name="connsiteX64" fmla="*/ 744582 w 2717257"/>
                <a:gd name="connsiteY64" fmla="*/ 5055326 h 5082305"/>
                <a:gd name="connsiteX65" fmla="*/ 875211 w 2717257"/>
                <a:gd name="connsiteY65" fmla="*/ 5016137 h 5082305"/>
                <a:gd name="connsiteX66" fmla="*/ 992777 w 2717257"/>
                <a:gd name="connsiteY66" fmla="*/ 4976949 h 5082305"/>
                <a:gd name="connsiteX67" fmla="*/ 1031965 w 2717257"/>
                <a:gd name="connsiteY67" fmla="*/ 4963886 h 5082305"/>
                <a:gd name="connsiteX68" fmla="*/ 1162594 w 2717257"/>
                <a:gd name="connsiteY68" fmla="*/ 4937760 h 5082305"/>
                <a:gd name="connsiteX69" fmla="*/ 1293222 w 2717257"/>
                <a:gd name="connsiteY69" fmla="*/ 4950823 h 5082305"/>
                <a:gd name="connsiteX70" fmla="*/ 1463040 w 2717257"/>
                <a:gd name="connsiteY70" fmla="*/ 4990012 h 5082305"/>
                <a:gd name="connsiteX71" fmla="*/ 1593668 w 2717257"/>
                <a:gd name="connsiteY71" fmla="*/ 4963886 h 5082305"/>
                <a:gd name="connsiteX72" fmla="*/ 1632857 w 2717257"/>
                <a:gd name="connsiteY72" fmla="*/ 4937760 h 5082305"/>
                <a:gd name="connsiteX73" fmla="*/ 1685108 w 2717257"/>
                <a:gd name="connsiteY73" fmla="*/ 4859383 h 5082305"/>
                <a:gd name="connsiteX74" fmla="*/ 1711234 w 2717257"/>
                <a:gd name="connsiteY74" fmla="*/ 4820194 h 5082305"/>
                <a:gd name="connsiteX75" fmla="*/ 1737360 w 2717257"/>
                <a:gd name="connsiteY75" fmla="*/ 4741817 h 5082305"/>
                <a:gd name="connsiteX76" fmla="*/ 1750422 w 2717257"/>
                <a:gd name="connsiteY76" fmla="*/ 4702629 h 5082305"/>
                <a:gd name="connsiteX77" fmla="*/ 1802674 w 2717257"/>
                <a:gd name="connsiteY77" fmla="*/ 4624252 h 5082305"/>
                <a:gd name="connsiteX78" fmla="*/ 1828800 w 2717257"/>
                <a:gd name="connsiteY78" fmla="*/ 4585063 h 5082305"/>
                <a:gd name="connsiteX79" fmla="*/ 1946365 w 2717257"/>
                <a:gd name="connsiteY79" fmla="*/ 4519749 h 5082305"/>
                <a:gd name="connsiteX80" fmla="*/ 1985554 w 2717257"/>
                <a:gd name="connsiteY80" fmla="*/ 4493623 h 5082305"/>
                <a:gd name="connsiteX81" fmla="*/ 2011680 w 2717257"/>
                <a:gd name="connsiteY81" fmla="*/ 4454434 h 5082305"/>
                <a:gd name="connsiteX82" fmla="*/ 2050868 w 2717257"/>
                <a:gd name="connsiteY82" fmla="*/ 4362994 h 5082305"/>
                <a:gd name="connsiteX83" fmla="*/ 2090057 w 2717257"/>
                <a:gd name="connsiteY83" fmla="*/ 4323806 h 5082305"/>
                <a:gd name="connsiteX84" fmla="*/ 2207622 w 2717257"/>
                <a:gd name="connsiteY84" fmla="*/ 4258492 h 5082305"/>
                <a:gd name="connsiteX85" fmla="*/ 2286000 w 2717257"/>
                <a:gd name="connsiteY85" fmla="*/ 4206240 h 5082305"/>
                <a:gd name="connsiteX86" fmla="*/ 2325188 w 2717257"/>
                <a:gd name="connsiteY86" fmla="*/ 4193177 h 5082305"/>
                <a:gd name="connsiteX87" fmla="*/ 2416628 w 2717257"/>
                <a:gd name="connsiteY87" fmla="*/ 4127863 h 5082305"/>
                <a:gd name="connsiteX88" fmla="*/ 2455817 w 2717257"/>
                <a:gd name="connsiteY88" fmla="*/ 4088674 h 5082305"/>
                <a:gd name="connsiteX89" fmla="*/ 2495005 w 2717257"/>
                <a:gd name="connsiteY89" fmla="*/ 4062549 h 5082305"/>
                <a:gd name="connsiteX90" fmla="*/ 2534194 w 2717257"/>
                <a:gd name="connsiteY90" fmla="*/ 4023360 h 5082305"/>
                <a:gd name="connsiteX91" fmla="*/ 2586445 w 2717257"/>
                <a:gd name="connsiteY91" fmla="*/ 4010297 h 5082305"/>
                <a:gd name="connsiteX92" fmla="*/ 2638697 w 2717257"/>
                <a:gd name="connsiteY92" fmla="*/ 3984172 h 5082305"/>
                <a:gd name="connsiteX93" fmla="*/ 2664822 w 2717257"/>
                <a:gd name="connsiteY93" fmla="*/ 3944983 h 5082305"/>
                <a:gd name="connsiteX94" fmla="*/ 2704011 w 2717257"/>
                <a:gd name="connsiteY94" fmla="*/ 3918857 h 5082305"/>
                <a:gd name="connsiteX95" fmla="*/ 2717074 w 2717257"/>
                <a:gd name="connsiteY95" fmla="*/ 3853543 h 508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17257" h="5082305">
                  <a:moveTo>
                    <a:pt x="13062" y="0"/>
                  </a:moveTo>
                  <a:cubicBezTo>
                    <a:pt x="21771" y="52251"/>
                    <a:pt x="22437" y="106500"/>
                    <a:pt x="39188" y="156754"/>
                  </a:cubicBezTo>
                  <a:cubicBezTo>
                    <a:pt x="43542" y="169817"/>
                    <a:pt x="48911" y="182585"/>
                    <a:pt x="52251" y="195943"/>
                  </a:cubicBezTo>
                  <a:cubicBezTo>
                    <a:pt x="57636" y="217483"/>
                    <a:pt x="60498" y="239583"/>
                    <a:pt x="65314" y="261257"/>
                  </a:cubicBezTo>
                  <a:cubicBezTo>
                    <a:pt x="76250" y="310467"/>
                    <a:pt x="76892" y="309055"/>
                    <a:pt x="91440" y="352697"/>
                  </a:cubicBezTo>
                  <a:cubicBezTo>
                    <a:pt x="100148" y="435429"/>
                    <a:pt x="99893" y="519602"/>
                    <a:pt x="117565" y="600892"/>
                  </a:cubicBezTo>
                  <a:cubicBezTo>
                    <a:pt x="123320" y="627363"/>
                    <a:pt x="179135" y="672163"/>
                    <a:pt x="195942" y="692332"/>
                  </a:cubicBezTo>
                  <a:cubicBezTo>
                    <a:pt x="205993" y="704393"/>
                    <a:pt x="210967" y="720419"/>
                    <a:pt x="222068" y="731520"/>
                  </a:cubicBezTo>
                  <a:cubicBezTo>
                    <a:pt x="257052" y="766504"/>
                    <a:pt x="272526" y="753036"/>
                    <a:pt x="313508" y="783772"/>
                  </a:cubicBezTo>
                  <a:cubicBezTo>
                    <a:pt x="333213" y="798551"/>
                    <a:pt x="347058" y="819993"/>
                    <a:pt x="365760" y="836023"/>
                  </a:cubicBezTo>
                  <a:cubicBezTo>
                    <a:pt x="377680" y="846240"/>
                    <a:pt x="391885" y="853440"/>
                    <a:pt x="404948" y="862149"/>
                  </a:cubicBezTo>
                  <a:cubicBezTo>
                    <a:pt x="409302" y="879566"/>
                    <a:pt x="414116" y="896874"/>
                    <a:pt x="418011" y="914400"/>
                  </a:cubicBezTo>
                  <a:cubicBezTo>
                    <a:pt x="423974" y="941232"/>
                    <a:pt x="430131" y="990891"/>
                    <a:pt x="444137" y="1018903"/>
                  </a:cubicBezTo>
                  <a:cubicBezTo>
                    <a:pt x="451158" y="1032945"/>
                    <a:pt x="461554" y="1045029"/>
                    <a:pt x="470262" y="1058092"/>
                  </a:cubicBezTo>
                  <a:cubicBezTo>
                    <a:pt x="474616" y="1079863"/>
                    <a:pt x="482243" y="1101230"/>
                    <a:pt x="483325" y="1123406"/>
                  </a:cubicBezTo>
                  <a:cubicBezTo>
                    <a:pt x="488002" y="1219274"/>
                    <a:pt x="476025" y="1517983"/>
                    <a:pt x="509451" y="1685109"/>
                  </a:cubicBezTo>
                  <a:cubicBezTo>
                    <a:pt x="512151" y="1698611"/>
                    <a:pt x="518160" y="1711234"/>
                    <a:pt x="522514" y="1724297"/>
                  </a:cubicBezTo>
                  <a:cubicBezTo>
                    <a:pt x="518160" y="1872343"/>
                    <a:pt x="517445" y="2020540"/>
                    <a:pt x="509451" y="2168434"/>
                  </a:cubicBezTo>
                  <a:cubicBezTo>
                    <a:pt x="508708" y="2182184"/>
                    <a:pt x="499728" y="2194265"/>
                    <a:pt x="496388" y="2207623"/>
                  </a:cubicBezTo>
                  <a:cubicBezTo>
                    <a:pt x="491003" y="2229163"/>
                    <a:pt x="488141" y="2251263"/>
                    <a:pt x="483325" y="2272937"/>
                  </a:cubicBezTo>
                  <a:cubicBezTo>
                    <a:pt x="479430" y="2290463"/>
                    <a:pt x="474616" y="2307772"/>
                    <a:pt x="470262" y="2325189"/>
                  </a:cubicBezTo>
                  <a:cubicBezTo>
                    <a:pt x="465908" y="2399212"/>
                    <a:pt x="471742" y="2474546"/>
                    <a:pt x="457200" y="2547257"/>
                  </a:cubicBezTo>
                  <a:cubicBezTo>
                    <a:pt x="453577" y="2565372"/>
                    <a:pt x="432203" y="2574619"/>
                    <a:pt x="418011" y="2586446"/>
                  </a:cubicBezTo>
                  <a:cubicBezTo>
                    <a:pt x="405950" y="2596497"/>
                    <a:pt x="392864" y="2605551"/>
                    <a:pt x="378822" y="2612572"/>
                  </a:cubicBezTo>
                  <a:cubicBezTo>
                    <a:pt x="331748" y="2636109"/>
                    <a:pt x="246458" y="2634952"/>
                    <a:pt x="209005" y="2638697"/>
                  </a:cubicBezTo>
                  <a:cubicBezTo>
                    <a:pt x="191588" y="2643051"/>
                    <a:pt x="173950" y="2646601"/>
                    <a:pt x="156754" y="2651760"/>
                  </a:cubicBezTo>
                  <a:cubicBezTo>
                    <a:pt x="130377" y="2659673"/>
                    <a:pt x="105094" y="2671207"/>
                    <a:pt x="78377" y="2677886"/>
                  </a:cubicBezTo>
                  <a:lnTo>
                    <a:pt x="26125" y="2690949"/>
                  </a:lnTo>
                  <a:cubicBezTo>
                    <a:pt x="17417" y="2704012"/>
                    <a:pt x="0" y="2714438"/>
                    <a:pt x="0" y="2730137"/>
                  </a:cubicBezTo>
                  <a:cubicBezTo>
                    <a:pt x="0" y="2757676"/>
                    <a:pt x="10849" y="2785600"/>
                    <a:pt x="26125" y="2808514"/>
                  </a:cubicBezTo>
                  <a:cubicBezTo>
                    <a:pt x="146249" y="2988699"/>
                    <a:pt x="20851" y="2803743"/>
                    <a:pt x="117565" y="2939143"/>
                  </a:cubicBezTo>
                  <a:cubicBezTo>
                    <a:pt x="126690" y="2951918"/>
                    <a:pt x="136670" y="2964290"/>
                    <a:pt x="143691" y="2978332"/>
                  </a:cubicBezTo>
                  <a:cubicBezTo>
                    <a:pt x="197749" y="3086447"/>
                    <a:pt x="101328" y="2933852"/>
                    <a:pt x="182880" y="3069772"/>
                  </a:cubicBezTo>
                  <a:cubicBezTo>
                    <a:pt x="199035" y="3096697"/>
                    <a:pt x="209005" y="3130732"/>
                    <a:pt x="235131" y="3148149"/>
                  </a:cubicBezTo>
                  <a:cubicBezTo>
                    <a:pt x="248194" y="3156857"/>
                    <a:pt x="260689" y="3166485"/>
                    <a:pt x="274320" y="3174274"/>
                  </a:cubicBezTo>
                  <a:cubicBezTo>
                    <a:pt x="291227" y="3183935"/>
                    <a:pt x="310725" y="3189082"/>
                    <a:pt x="326571" y="3200400"/>
                  </a:cubicBezTo>
                  <a:cubicBezTo>
                    <a:pt x="341604" y="3211138"/>
                    <a:pt x="351178" y="3228247"/>
                    <a:pt x="365760" y="3239589"/>
                  </a:cubicBezTo>
                  <a:cubicBezTo>
                    <a:pt x="433134" y="3291991"/>
                    <a:pt x="424198" y="3285194"/>
                    <a:pt x="483325" y="3304903"/>
                  </a:cubicBezTo>
                  <a:cubicBezTo>
                    <a:pt x="496388" y="3317966"/>
                    <a:pt x="514252" y="3327568"/>
                    <a:pt x="522514" y="3344092"/>
                  </a:cubicBezTo>
                  <a:cubicBezTo>
                    <a:pt x="532443" y="3363950"/>
                    <a:pt x="530761" y="3387732"/>
                    <a:pt x="535577" y="3409406"/>
                  </a:cubicBezTo>
                  <a:cubicBezTo>
                    <a:pt x="539472" y="3426932"/>
                    <a:pt x="541568" y="3445156"/>
                    <a:pt x="548640" y="3461657"/>
                  </a:cubicBezTo>
                  <a:cubicBezTo>
                    <a:pt x="554824" y="3476087"/>
                    <a:pt x="567744" y="3486804"/>
                    <a:pt x="574765" y="3500846"/>
                  </a:cubicBezTo>
                  <a:cubicBezTo>
                    <a:pt x="580923" y="3513162"/>
                    <a:pt x="582404" y="3527378"/>
                    <a:pt x="587828" y="3540034"/>
                  </a:cubicBezTo>
                  <a:cubicBezTo>
                    <a:pt x="595499" y="3557933"/>
                    <a:pt x="607116" y="3574053"/>
                    <a:pt x="613954" y="3592286"/>
                  </a:cubicBezTo>
                  <a:cubicBezTo>
                    <a:pt x="620258" y="3609096"/>
                    <a:pt x="618988" y="3628479"/>
                    <a:pt x="627017" y="3644537"/>
                  </a:cubicBezTo>
                  <a:cubicBezTo>
                    <a:pt x="636753" y="3664010"/>
                    <a:pt x="653142" y="3679372"/>
                    <a:pt x="666205" y="3696789"/>
                  </a:cubicBezTo>
                  <a:cubicBezTo>
                    <a:pt x="670559" y="3709852"/>
                    <a:pt x="676281" y="3722536"/>
                    <a:pt x="679268" y="3735977"/>
                  </a:cubicBezTo>
                  <a:cubicBezTo>
                    <a:pt x="695381" y="3808484"/>
                    <a:pt x="703457" y="3857415"/>
                    <a:pt x="666205" y="3931920"/>
                  </a:cubicBezTo>
                  <a:cubicBezTo>
                    <a:pt x="660047" y="3944236"/>
                    <a:pt x="639333" y="3938825"/>
                    <a:pt x="627017" y="3944983"/>
                  </a:cubicBezTo>
                  <a:cubicBezTo>
                    <a:pt x="612975" y="3952004"/>
                    <a:pt x="599889" y="3961058"/>
                    <a:pt x="587828" y="3971109"/>
                  </a:cubicBezTo>
                  <a:cubicBezTo>
                    <a:pt x="541786" y="4009477"/>
                    <a:pt x="532800" y="4034057"/>
                    <a:pt x="496388" y="4088674"/>
                  </a:cubicBezTo>
                  <a:lnTo>
                    <a:pt x="470262" y="4127863"/>
                  </a:lnTo>
                  <a:cubicBezTo>
                    <a:pt x="474616" y="4180114"/>
                    <a:pt x="466004" y="4235128"/>
                    <a:pt x="483325" y="4284617"/>
                  </a:cubicBezTo>
                  <a:cubicBezTo>
                    <a:pt x="497709" y="4325715"/>
                    <a:pt x="537549" y="4352890"/>
                    <a:pt x="561702" y="4389120"/>
                  </a:cubicBezTo>
                  <a:cubicBezTo>
                    <a:pt x="570411" y="4402183"/>
                    <a:pt x="576726" y="4417208"/>
                    <a:pt x="587828" y="4428309"/>
                  </a:cubicBezTo>
                  <a:cubicBezTo>
                    <a:pt x="598929" y="4439410"/>
                    <a:pt x="613954" y="4445726"/>
                    <a:pt x="627017" y="4454434"/>
                  </a:cubicBezTo>
                  <a:cubicBezTo>
                    <a:pt x="635725" y="4467497"/>
                    <a:pt x="647777" y="4478869"/>
                    <a:pt x="653142" y="4493623"/>
                  </a:cubicBezTo>
                  <a:cubicBezTo>
                    <a:pt x="665413" y="4527368"/>
                    <a:pt x="659350" y="4568250"/>
                    <a:pt x="679268" y="4598126"/>
                  </a:cubicBezTo>
                  <a:lnTo>
                    <a:pt x="705394" y="4637314"/>
                  </a:lnTo>
                  <a:cubicBezTo>
                    <a:pt x="701040" y="4667794"/>
                    <a:pt x="703384" y="4700017"/>
                    <a:pt x="692331" y="4728754"/>
                  </a:cubicBezTo>
                  <a:cubicBezTo>
                    <a:pt x="672799" y="4779538"/>
                    <a:pt x="637004" y="4810208"/>
                    <a:pt x="600891" y="4846320"/>
                  </a:cubicBezTo>
                  <a:cubicBezTo>
                    <a:pt x="586659" y="4903249"/>
                    <a:pt x="574488" y="4924005"/>
                    <a:pt x="600891" y="4990012"/>
                  </a:cubicBezTo>
                  <a:cubicBezTo>
                    <a:pt x="607752" y="5007164"/>
                    <a:pt x="627017" y="5016137"/>
                    <a:pt x="640080" y="5029200"/>
                  </a:cubicBezTo>
                  <a:cubicBezTo>
                    <a:pt x="649580" y="5057701"/>
                    <a:pt x="647995" y="5087786"/>
                    <a:pt x="692331" y="5081452"/>
                  </a:cubicBezTo>
                  <a:cubicBezTo>
                    <a:pt x="711608" y="5078698"/>
                    <a:pt x="726502" y="5062558"/>
                    <a:pt x="744582" y="5055326"/>
                  </a:cubicBezTo>
                  <a:cubicBezTo>
                    <a:pt x="836940" y="5018383"/>
                    <a:pt x="798233" y="5039230"/>
                    <a:pt x="875211" y="5016137"/>
                  </a:cubicBezTo>
                  <a:cubicBezTo>
                    <a:pt x="875229" y="5016132"/>
                    <a:pt x="973174" y="4983483"/>
                    <a:pt x="992777" y="4976949"/>
                  </a:cubicBezTo>
                  <a:cubicBezTo>
                    <a:pt x="1005840" y="4972595"/>
                    <a:pt x="1018463" y="4966586"/>
                    <a:pt x="1031965" y="4963886"/>
                  </a:cubicBezTo>
                  <a:lnTo>
                    <a:pt x="1162594" y="4937760"/>
                  </a:lnTo>
                  <a:cubicBezTo>
                    <a:pt x="1206137" y="4942114"/>
                    <a:pt x="1249946" y="4944332"/>
                    <a:pt x="1293222" y="4950823"/>
                  </a:cubicBezTo>
                  <a:cubicBezTo>
                    <a:pt x="1398044" y="4966547"/>
                    <a:pt x="1393914" y="4966970"/>
                    <a:pt x="1463040" y="4990012"/>
                  </a:cubicBezTo>
                  <a:cubicBezTo>
                    <a:pt x="1496739" y="4985198"/>
                    <a:pt x="1557189" y="4982126"/>
                    <a:pt x="1593668" y="4963886"/>
                  </a:cubicBezTo>
                  <a:cubicBezTo>
                    <a:pt x="1607710" y="4956865"/>
                    <a:pt x="1619794" y="4946469"/>
                    <a:pt x="1632857" y="4937760"/>
                  </a:cubicBezTo>
                  <a:lnTo>
                    <a:pt x="1685108" y="4859383"/>
                  </a:lnTo>
                  <a:cubicBezTo>
                    <a:pt x="1693817" y="4846320"/>
                    <a:pt x="1706269" y="4835088"/>
                    <a:pt x="1711234" y="4820194"/>
                  </a:cubicBezTo>
                  <a:lnTo>
                    <a:pt x="1737360" y="4741817"/>
                  </a:lnTo>
                  <a:cubicBezTo>
                    <a:pt x="1741714" y="4728754"/>
                    <a:pt x="1742784" y="4714086"/>
                    <a:pt x="1750422" y="4702629"/>
                  </a:cubicBezTo>
                  <a:lnTo>
                    <a:pt x="1802674" y="4624252"/>
                  </a:lnTo>
                  <a:cubicBezTo>
                    <a:pt x="1811383" y="4611189"/>
                    <a:pt x="1813906" y="4590028"/>
                    <a:pt x="1828800" y="4585063"/>
                  </a:cubicBezTo>
                  <a:cubicBezTo>
                    <a:pt x="1897776" y="4562071"/>
                    <a:pt x="1856532" y="4579638"/>
                    <a:pt x="1946365" y="4519749"/>
                  </a:cubicBezTo>
                  <a:lnTo>
                    <a:pt x="1985554" y="4493623"/>
                  </a:lnTo>
                  <a:cubicBezTo>
                    <a:pt x="1994263" y="4480560"/>
                    <a:pt x="2004659" y="4468476"/>
                    <a:pt x="2011680" y="4454434"/>
                  </a:cubicBezTo>
                  <a:cubicBezTo>
                    <a:pt x="2040108" y="4397577"/>
                    <a:pt x="2005561" y="4426423"/>
                    <a:pt x="2050868" y="4362994"/>
                  </a:cubicBezTo>
                  <a:cubicBezTo>
                    <a:pt x="2061606" y="4347961"/>
                    <a:pt x="2075475" y="4335148"/>
                    <a:pt x="2090057" y="4323806"/>
                  </a:cubicBezTo>
                  <a:cubicBezTo>
                    <a:pt x="2157435" y="4271401"/>
                    <a:pt x="2148493" y="4278201"/>
                    <a:pt x="2207622" y="4258492"/>
                  </a:cubicBezTo>
                  <a:cubicBezTo>
                    <a:pt x="2233748" y="4241075"/>
                    <a:pt x="2256212" y="4216170"/>
                    <a:pt x="2286000" y="4206240"/>
                  </a:cubicBezTo>
                  <a:cubicBezTo>
                    <a:pt x="2299063" y="4201886"/>
                    <a:pt x="2312872" y="4199335"/>
                    <a:pt x="2325188" y="4193177"/>
                  </a:cubicBezTo>
                  <a:cubicBezTo>
                    <a:pt x="2341735" y="4184904"/>
                    <a:pt x="2408337" y="4134969"/>
                    <a:pt x="2416628" y="4127863"/>
                  </a:cubicBezTo>
                  <a:cubicBezTo>
                    <a:pt x="2430654" y="4115840"/>
                    <a:pt x="2441625" y="4100501"/>
                    <a:pt x="2455817" y="4088674"/>
                  </a:cubicBezTo>
                  <a:cubicBezTo>
                    <a:pt x="2467878" y="4078624"/>
                    <a:pt x="2482944" y="4072599"/>
                    <a:pt x="2495005" y="4062549"/>
                  </a:cubicBezTo>
                  <a:cubicBezTo>
                    <a:pt x="2509197" y="4050722"/>
                    <a:pt x="2518154" y="4032526"/>
                    <a:pt x="2534194" y="4023360"/>
                  </a:cubicBezTo>
                  <a:cubicBezTo>
                    <a:pt x="2549782" y="4014453"/>
                    <a:pt x="2569635" y="4016601"/>
                    <a:pt x="2586445" y="4010297"/>
                  </a:cubicBezTo>
                  <a:cubicBezTo>
                    <a:pt x="2604678" y="4003460"/>
                    <a:pt x="2621280" y="3992880"/>
                    <a:pt x="2638697" y="3984172"/>
                  </a:cubicBezTo>
                  <a:cubicBezTo>
                    <a:pt x="2647405" y="3971109"/>
                    <a:pt x="2653721" y="3956084"/>
                    <a:pt x="2664822" y="3944983"/>
                  </a:cubicBezTo>
                  <a:cubicBezTo>
                    <a:pt x="2675923" y="3933881"/>
                    <a:pt x="2694203" y="3931116"/>
                    <a:pt x="2704011" y="3918857"/>
                  </a:cubicBezTo>
                  <a:cubicBezTo>
                    <a:pt x="2719828" y="3899086"/>
                    <a:pt x="2717074" y="3875932"/>
                    <a:pt x="2717074" y="3853543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698181" y="687154"/>
              <a:ext cx="2114550" cy="1154418"/>
            </a:xfrm>
            <a:custGeom>
              <a:avLst/>
              <a:gdLst>
                <a:gd name="connsiteX0" fmla="*/ 0 w 2114271"/>
                <a:gd name="connsiteY0" fmla="*/ 22528 h 1155491"/>
                <a:gd name="connsiteX1" fmla="*/ 26763 w 2114271"/>
                <a:gd name="connsiteY1" fmla="*/ 9146 h 1155491"/>
                <a:gd name="connsiteX2" fmla="*/ 40145 w 2114271"/>
                <a:gd name="connsiteY2" fmla="*/ 225 h 1155491"/>
                <a:gd name="connsiteX3" fmla="*/ 107052 w 2114271"/>
                <a:gd name="connsiteY3" fmla="*/ 4686 h 1155491"/>
                <a:gd name="connsiteX4" fmla="*/ 133815 w 2114271"/>
                <a:gd name="connsiteY4" fmla="*/ 18067 h 1155491"/>
                <a:gd name="connsiteX5" fmla="*/ 160578 w 2114271"/>
                <a:gd name="connsiteY5" fmla="*/ 26988 h 1155491"/>
                <a:gd name="connsiteX6" fmla="*/ 178420 w 2114271"/>
                <a:gd name="connsiteY6" fmla="*/ 35909 h 1155491"/>
                <a:gd name="connsiteX7" fmla="*/ 200722 w 2114271"/>
                <a:gd name="connsiteY7" fmla="*/ 40370 h 1155491"/>
                <a:gd name="connsiteX8" fmla="*/ 245327 w 2114271"/>
                <a:gd name="connsiteY8" fmla="*/ 49290 h 1155491"/>
                <a:gd name="connsiteX9" fmla="*/ 298853 w 2114271"/>
                <a:gd name="connsiteY9" fmla="*/ 62672 h 1155491"/>
                <a:gd name="connsiteX10" fmla="*/ 374681 w 2114271"/>
                <a:gd name="connsiteY10" fmla="*/ 76053 h 1155491"/>
                <a:gd name="connsiteX11" fmla="*/ 423746 w 2114271"/>
                <a:gd name="connsiteY11" fmla="*/ 84974 h 1155491"/>
                <a:gd name="connsiteX12" fmla="*/ 441588 w 2114271"/>
                <a:gd name="connsiteY12" fmla="*/ 89435 h 1155491"/>
                <a:gd name="connsiteX13" fmla="*/ 495114 w 2114271"/>
                <a:gd name="connsiteY13" fmla="*/ 98356 h 1155491"/>
                <a:gd name="connsiteX14" fmla="*/ 508496 w 2114271"/>
                <a:gd name="connsiteY14" fmla="*/ 102816 h 1155491"/>
                <a:gd name="connsiteX15" fmla="*/ 535259 w 2114271"/>
                <a:gd name="connsiteY15" fmla="*/ 129579 h 1155491"/>
                <a:gd name="connsiteX16" fmla="*/ 562022 w 2114271"/>
                <a:gd name="connsiteY16" fmla="*/ 169724 h 1155491"/>
                <a:gd name="connsiteX17" fmla="*/ 588785 w 2114271"/>
                <a:gd name="connsiteY17" fmla="*/ 209868 h 1155491"/>
                <a:gd name="connsiteX18" fmla="*/ 597705 w 2114271"/>
                <a:gd name="connsiteY18" fmla="*/ 223250 h 1155491"/>
                <a:gd name="connsiteX19" fmla="*/ 602166 w 2114271"/>
                <a:gd name="connsiteY19" fmla="*/ 236631 h 1155491"/>
                <a:gd name="connsiteX20" fmla="*/ 606626 w 2114271"/>
                <a:gd name="connsiteY20" fmla="*/ 254473 h 1155491"/>
                <a:gd name="connsiteX21" fmla="*/ 633389 w 2114271"/>
                <a:gd name="connsiteY21" fmla="*/ 290157 h 1155491"/>
                <a:gd name="connsiteX22" fmla="*/ 637850 w 2114271"/>
                <a:gd name="connsiteY22" fmla="*/ 303538 h 1155491"/>
                <a:gd name="connsiteX23" fmla="*/ 651231 w 2114271"/>
                <a:gd name="connsiteY23" fmla="*/ 321380 h 1155491"/>
                <a:gd name="connsiteX24" fmla="*/ 691376 w 2114271"/>
                <a:gd name="connsiteY24" fmla="*/ 357064 h 1155491"/>
                <a:gd name="connsiteX25" fmla="*/ 713678 w 2114271"/>
                <a:gd name="connsiteY25" fmla="*/ 379367 h 1155491"/>
                <a:gd name="connsiteX26" fmla="*/ 722599 w 2114271"/>
                <a:gd name="connsiteY26" fmla="*/ 392748 h 1155491"/>
                <a:gd name="connsiteX27" fmla="*/ 758283 w 2114271"/>
                <a:gd name="connsiteY27" fmla="*/ 423971 h 1155491"/>
                <a:gd name="connsiteX28" fmla="*/ 780585 w 2114271"/>
                <a:gd name="connsiteY28" fmla="*/ 459655 h 1155491"/>
                <a:gd name="connsiteX29" fmla="*/ 789506 w 2114271"/>
                <a:gd name="connsiteY29" fmla="*/ 473037 h 1155491"/>
                <a:gd name="connsiteX30" fmla="*/ 807348 w 2114271"/>
                <a:gd name="connsiteY30" fmla="*/ 486418 h 1155491"/>
                <a:gd name="connsiteX31" fmla="*/ 843032 w 2114271"/>
                <a:gd name="connsiteY31" fmla="*/ 531023 h 1155491"/>
                <a:gd name="connsiteX32" fmla="*/ 865335 w 2114271"/>
                <a:gd name="connsiteY32" fmla="*/ 557786 h 1155491"/>
                <a:gd name="connsiteX33" fmla="*/ 874256 w 2114271"/>
                <a:gd name="connsiteY33" fmla="*/ 571168 h 1155491"/>
                <a:gd name="connsiteX34" fmla="*/ 905479 w 2114271"/>
                <a:gd name="connsiteY34" fmla="*/ 611312 h 1155491"/>
                <a:gd name="connsiteX35" fmla="*/ 932242 w 2114271"/>
                <a:gd name="connsiteY35" fmla="*/ 642535 h 1155491"/>
                <a:gd name="connsiteX36" fmla="*/ 954545 w 2114271"/>
                <a:gd name="connsiteY36" fmla="*/ 664838 h 1155491"/>
                <a:gd name="connsiteX37" fmla="*/ 963465 w 2114271"/>
                <a:gd name="connsiteY37" fmla="*/ 678219 h 1155491"/>
                <a:gd name="connsiteX38" fmla="*/ 994689 w 2114271"/>
                <a:gd name="connsiteY38" fmla="*/ 696061 h 1155491"/>
                <a:gd name="connsiteX39" fmla="*/ 1008070 w 2114271"/>
                <a:gd name="connsiteY39" fmla="*/ 704982 h 1155491"/>
                <a:gd name="connsiteX40" fmla="*/ 1021452 w 2114271"/>
                <a:gd name="connsiteY40" fmla="*/ 718364 h 1155491"/>
                <a:gd name="connsiteX41" fmla="*/ 1039294 w 2114271"/>
                <a:gd name="connsiteY41" fmla="*/ 727285 h 1155491"/>
                <a:gd name="connsiteX42" fmla="*/ 1066057 w 2114271"/>
                <a:gd name="connsiteY42" fmla="*/ 745127 h 1155491"/>
                <a:gd name="connsiteX43" fmla="*/ 1079438 w 2114271"/>
                <a:gd name="connsiteY43" fmla="*/ 754048 h 1155491"/>
                <a:gd name="connsiteX44" fmla="*/ 1115122 w 2114271"/>
                <a:gd name="connsiteY44" fmla="*/ 771890 h 1155491"/>
                <a:gd name="connsiteX45" fmla="*/ 1146345 w 2114271"/>
                <a:gd name="connsiteY45" fmla="*/ 780810 h 1155491"/>
                <a:gd name="connsiteX46" fmla="*/ 1164187 w 2114271"/>
                <a:gd name="connsiteY46" fmla="*/ 789731 h 1155491"/>
                <a:gd name="connsiteX47" fmla="*/ 1177569 w 2114271"/>
                <a:gd name="connsiteY47" fmla="*/ 794192 h 1155491"/>
                <a:gd name="connsiteX48" fmla="*/ 1199871 w 2114271"/>
                <a:gd name="connsiteY48" fmla="*/ 803113 h 1155491"/>
                <a:gd name="connsiteX49" fmla="*/ 1244476 w 2114271"/>
                <a:gd name="connsiteY49" fmla="*/ 812034 h 1155491"/>
                <a:gd name="connsiteX50" fmla="*/ 1271239 w 2114271"/>
                <a:gd name="connsiteY50" fmla="*/ 820955 h 1155491"/>
                <a:gd name="connsiteX51" fmla="*/ 1284621 w 2114271"/>
                <a:gd name="connsiteY51" fmla="*/ 825415 h 1155491"/>
                <a:gd name="connsiteX52" fmla="*/ 1306923 w 2114271"/>
                <a:gd name="connsiteY52" fmla="*/ 829876 h 1155491"/>
                <a:gd name="connsiteX53" fmla="*/ 1351528 w 2114271"/>
                <a:gd name="connsiteY53" fmla="*/ 847718 h 1155491"/>
                <a:gd name="connsiteX54" fmla="*/ 1364909 w 2114271"/>
                <a:gd name="connsiteY54" fmla="*/ 852178 h 1155491"/>
                <a:gd name="connsiteX55" fmla="*/ 1378291 w 2114271"/>
                <a:gd name="connsiteY55" fmla="*/ 861099 h 1155491"/>
                <a:gd name="connsiteX56" fmla="*/ 1413975 w 2114271"/>
                <a:gd name="connsiteY56" fmla="*/ 878941 h 1155491"/>
                <a:gd name="connsiteX57" fmla="*/ 1440738 w 2114271"/>
                <a:gd name="connsiteY57" fmla="*/ 901244 h 1155491"/>
                <a:gd name="connsiteX58" fmla="*/ 1480882 w 2114271"/>
                <a:gd name="connsiteY58" fmla="*/ 932467 h 1155491"/>
                <a:gd name="connsiteX59" fmla="*/ 1480882 w 2114271"/>
                <a:gd name="connsiteY59" fmla="*/ 932467 h 1155491"/>
                <a:gd name="connsiteX60" fmla="*/ 1512105 w 2114271"/>
                <a:gd name="connsiteY60" fmla="*/ 954770 h 1155491"/>
                <a:gd name="connsiteX61" fmla="*/ 1525487 w 2114271"/>
                <a:gd name="connsiteY61" fmla="*/ 959230 h 1155491"/>
                <a:gd name="connsiteX62" fmla="*/ 1561171 w 2114271"/>
                <a:gd name="connsiteY62" fmla="*/ 977072 h 1155491"/>
                <a:gd name="connsiteX63" fmla="*/ 1579013 w 2114271"/>
                <a:gd name="connsiteY63" fmla="*/ 985993 h 1155491"/>
                <a:gd name="connsiteX64" fmla="*/ 1628078 w 2114271"/>
                <a:gd name="connsiteY64" fmla="*/ 994914 h 1155491"/>
                <a:gd name="connsiteX65" fmla="*/ 1668223 w 2114271"/>
                <a:gd name="connsiteY65" fmla="*/ 1008295 h 1155491"/>
                <a:gd name="connsiteX66" fmla="*/ 1712827 w 2114271"/>
                <a:gd name="connsiteY66" fmla="*/ 1021677 h 1155491"/>
                <a:gd name="connsiteX67" fmla="*/ 1739590 w 2114271"/>
                <a:gd name="connsiteY67" fmla="*/ 1026137 h 1155491"/>
                <a:gd name="connsiteX68" fmla="*/ 1757432 w 2114271"/>
                <a:gd name="connsiteY68" fmla="*/ 1030598 h 1155491"/>
                <a:gd name="connsiteX69" fmla="*/ 1784195 w 2114271"/>
                <a:gd name="connsiteY69" fmla="*/ 1035058 h 1155491"/>
                <a:gd name="connsiteX70" fmla="*/ 1815419 w 2114271"/>
                <a:gd name="connsiteY70" fmla="*/ 1043979 h 1155491"/>
                <a:gd name="connsiteX71" fmla="*/ 1833261 w 2114271"/>
                <a:gd name="connsiteY71" fmla="*/ 1052900 h 1155491"/>
                <a:gd name="connsiteX72" fmla="*/ 1855563 w 2114271"/>
                <a:gd name="connsiteY72" fmla="*/ 1057361 h 1155491"/>
                <a:gd name="connsiteX73" fmla="*/ 1873405 w 2114271"/>
                <a:gd name="connsiteY73" fmla="*/ 1061821 h 1155491"/>
                <a:gd name="connsiteX74" fmla="*/ 1904628 w 2114271"/>
                <a:gd name="connsiteY74" fmla="*/ 1075203 h 1155491"/>
                <a:gd name="connsiteX75" fmla="*/ 1922470 w 2114271"/>
                <a:gd name="connsiteY75" fmla="*/ 1084124 h 1155491"/>
                <a:gd name="connsiteX76" fmla="*/ 1935852 w 2114271"/>
                <a:gd name="connsiteY76" fmla="*/ 1088584 h 1155491"/>
                <a:gd name="connsiteX77" fmla="*/ 1953694 w 2114271"/>
                <a:gd name="connsiteY77" fmla="*/ 1097505 h 1155491"/>
                <a:gd name="connsiteX78" fmla="*/ 1971536 w 2114271"/>
                <a:gd name="connsiteY78" fmla="*/ 1101966 h 1155491"/>
                <a:gd name="connsiteX79" fmla="*/ 1984917 w 2114271"/>
                <a:gd name="connsiteY79" fmla="*/ 1106426 h 1155491"/>
                <a:gd name="connsiteX80" fmla="*/ 2002759 w 2114271"/>
                <a:gd name="connsiteY80" fmla="*/ 1110887 h 1155491"/>
                <a:gd name="connsiteX81" fmla="*/ 2016141 w 2114271"/>
                <a:gd name="connsiteY81" fmla="*/ 1115347 h 1155491"/>
                <a:gd name="connsiteX82" fmla="*/ 2033983 w 2114271"/>
                <a:gd name="connsiteY82" fmla="*/ 1119808 h 1155491"/>
                <a:gd name="connsiteX83" fmla="*/ 2047364 w 2114271"/>
                <a:gd name="connsiteY83" fmla="*/ 1124268 h 1155491"/>
                <a:gd name="connsiteX84" fmla="*/ 2069666 w 2114271"/>
                <a:gd name="connsiteY84" fmla="*/ 1128729 h 1155491"/>
                <a:gd name="connsiteX85" fmla="*/ 2083048 w 2114271"/>
                <a:gd name="connsiteY85" fmla="*/ 1137650 h 1155491"/>
                <a:gd name="connsiteX86" fmla="*/ 2096429 w 2114271"/>
                <a:gd name="connsiteY86" fmla="*/ 1142110 h 1155491"/>
                <a:gd name="connsiteX87" fmla="*/ 2114271 w 2114271"/>
                <a:gd name="connsiteY87" fmla="*/ 1155491 h 115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114271" h="1155491">
                  <a:moveTo>
                    <a:pt x="0" y="22528"/>
                  </a:moveTo>
                  <a:cubicBezTo>
                    <a:pt x="8921" y="18067"/>
                    <a:pt x="18044" y="13990"/>
                    <a:pt x="26763" y="9146"/>
                  </a:cubicBezTo>
                  <a:cubicBezTo>
                    <a:pt x="31449" y="6542"/>
                    <a:pt x="34792" y="522"/>
                    <a:pt x="40145" y="225"/>
                  </a:cubicBezTo>
                  <a:cubicBezTo>
                    <a:pt x="62462" y="-1015"/>
                    <a:pt x="84750" y="3199"/>
                    <a:pt x="107052" y="4686"/>
                  </a:cubicBezTo>
                  <a:cubicBezTo>
                    <a:pt x="155845" y="20949"/>
                    <a:pt x="81942" y="-4987"/>
                    <a:pt x="133815" y="18067"/>
                  </a:cubicBezTo>
                  <a:cubicBezTo>
                    <a:pt x="142408" y="21886"/>
                    <a:pt x="152167" y="22783"/>
                    <a:pt x="160578" y="26988"/>
                  </a:cubicBezTo>
                  <a:cubicBezTo>
                    <a:pt x="166525" y="29962"/>
                    <a:pt x="172112" y="33806"/>
                    <a:pt x="178420" y="35909"/>
                  </a:cubicBezTo>
                  <a:cubicBezTo>
                    <a:pt x="185612" y="38307"/>
                    <a:pt x="193321" y="38725"/>
                    <a:pt x="200722" y="40370"/>
                  </a:cubicBezTo>
                  <a:cubicBezTo>
                    <a:pt x="240626" y="49238"/>
                    <a:pt x="192913" y="40555"/>
                    <a:pt x="245327" y="49290"/>
                  </a:cubicBezTo>
                  <a:cubicBezTo>
                    <a:pt x="295656" y="66066"/>
                    <a:pt x="248401" y="51861"/>
                    <a:pt x="298853" y="62672"/>
                  </a:cubicBezTo>
                  <a:cubicBezTo>
                    <a:pt x="364465" y="76732"/>
                    <a:pt x="303830" y="68181"/>
                    <a:pt x="374681" y="76053"/>
                  </a:cubicBezTo>
                  <a:cubicBezTo>
                    <a:pt x="415148" y="86171"/>
                    <a:pt x="365144" y="74319"/>
                    <a:pt x="423746" y="84974"/>
                  </a:cubicBezTo>
                  <a:cubicBezTo>
                    <a:pt x="429778" y="86071"/>
                    <a:pt x="435604" y="88105"/>
                    <a:pt x="441588" y="89435"/>
                  </a:cubicBezTo>
                  <a:cubicBezTo>
                    <a:pt x="465056" y="94650"/>
                    <a:pt x="469065" y="94634"/>
                    <a:pt x="495114" y="98356"/>
                  </a:cubicBezTo>
                  <a:cubicBezTo>
                    <a:pt x="499575" y="99843"/>
                    <a:pt x="504785" y="99929"/>
                    <a:pt x="508496" y="102816"/>
                  </a:cubicBezTo>
                  <a:cubicBezTo>
                    <a:pt x="518455" y="110561"/>
                    <a:pt x="528261" y="119082"/>
                    <a:pt x="535259" y="129579"/>
                  </a:cubicBezTo>
                  <a:lnTo>
                    <a:pt x="562022" y="169724"/>
                  </a:lnTo>
                  <a:lnTo>
                    <a:pt x="588785" y="209868"/>
                  </a:lnTo>
                  <a:cubicBezTo>
                    <a:pt x="591759" y="214329"/>
                    <a:pt x="596010" y="218164"/>
                    <a:pt x="597705" y="223250"/>
                  </a:cubicBezTo>
                  <a:cubicBezTo>
                    <a:pt x="599192" y="227710"/>
                    <a:pt x="600874" y="232110"/>
                    <a:pt x="602166" y="236631"/>
                  </a:cubicBezTo>
                  <a:cubicBezTo>
                    <a:pt x="603850" y="242525"/>
                    <a:pt x="603649" y="249114"/>
                    <a:pt x="606626" y="254473"/>
                  </a:cubicBezTo>
                  <a:cubicBezTo>
                    <a:pt x="623062" y="284057"/>
                    <a:pt x="621865" y="267110"/>
                    <a:pt x="633389" y="290157"/>
                  </a:cubicBezTo>
                  <a:cubicBezTo>
                    <a:pt x="635492" y="294362"/>
                    <a:pt x="635517" y="299456"/>
                    <a:pt x="637850" y="303538"/>
                  </a:cubicBezTo>
                  <a:cubicBezTo>
                    <a:pt x="641538" y="309993"/>
                    <a:pt x="646258" y="315854"/>
                    <a:pt x="651231" y="321380"/>
                  </a:cubicBezTo>
                  <a:cubicBezTo>
                    <a:pt x="674146" y="346841"/>
                    <a:pt x="670742" y="343309"/>
                    <a:pt x="691376" y="357064"/>
                  </a:cubicBezTo>
                  <a:cubicBezTo>
                    <a:pt x="715163" y="392746"/>
                    <a:pt x="683944" y="349633"/>
                    <a:pt x="713678" y="379367"/>
                  </a:cubicBezTo>
                  <a:cubicBezTo>
                    <a:pt x="717469" y="383158"/>
                    <a:pt x="719167" y="388630"/>
                    <a:pt x="722599" y="392748"/>
                  </a:cubicBezTo>
                  <a:cubicBezTo>
                    <a:pt x="732657" y="404818"/>
                    <a:pt x="746230" y="414329"/>
                    <a:pt x="758283" y="423971"/>
                  </a:cubicBezTo>
                  <a:cubicBezTo>
                    <a:pt x="772255" y="451915"/>
                    <a:pt x="761284" y="432633"/>
                    <a:pt x="780585" y="459655"/>
                  </a:cubicBezTo>
                  <a:cubicBezTo>
                    <a:pt x="783701" y="464017"/>
                    <a:pt x="785715" y="469246"/>
                    <a:pt x="789506" y="473037"/>
                  </a:cubicBezTo>
                  <a:cubicBezTo>
                    <a:pt x="794763" y="478294"/>
                    <a:pt x="801401" y="481958"/>
                    <a:pt x="807348" y="486418"/>
                  </a:cubicBezTo>
                  <a:cubicBezTo>
                    <a:pt x="820144" y="524802"/>
                    <a:pt x="796965" y="461920"/>
                    <a:pt x="843032" y="531023"/>
                  </a:cubicBezTo>
                  <a:cubicBezTo>
                    <a:pt x="865181" y="564248"/>
                    <a:pt x="836714" y="523441"/>
                    <a:pt x="865335" y="557786"/>
                  </a:cubicBezTo>
                  <a:cubicBezTo>
                    <a:pt x="868767" y="561904"/>
                    <a:pt x="871039" y="566879"/>
                    <a:pt x="874256" y="571168"/>
                  </a:cubicBezTo>
                  <a:cubicBezTo>
                    <a:pt x="884427" y="584730"/>
                    <a:pt x="896757" y="596776"/>
                    <a:pt x="905479" y="611312"/>
                  </a:cubicBezTo>
                  <a:cubicBezTo>
                    <a:pt x="921619" y="638211"/>
                    <a:pt x="911648" y="628805"/>
                    <a:pt x="932242" y="642535"/>
                  </a:cubicBezTo>
                  <a:cubicBezTo>
                    <a:pt x="956031" y="678220"/>
                    <a:pt x="924808" y="635101"/>
                    <a:pt x="954545" y="664838"/>
                  </a:cubicBezTo>
                  <a:cubicBezTo>
                    <a:pt x="958335" y="668628"/>
                    <a:pt x="959675" y="674428"/>
                    <a:pt x="963465" y="678219"/>
                  </a:cubicBezTo>
                  <a:cubicBezTo>
                    <a:pt x="976968" y="691722"/>
                    <a:pt x="979377" y="690958"/>
                    <a:pt x="994689" y="696061"/>
                  </a:cubicBezTo>
                  <a:cubicBezTo>
                    <a:pt x="999149" y="699035"/>
                    <a:pt x="1003952" y="701550"/>
                    <a:pt x="1008070" y="704982"/>
                  </a:cubicBezTo>
                  <a:cubicBezTo>
                    <a:pt x="1012916" y="709021"/>
                    <a:pt x="1016319" y="714697"/>
                    <a:pt x="1021452" y="718364"/>
                  </a:cubicBezTo>
                  <a:cubicBezTo>
                    <a:pt x="1026863" y="722229"/>
                    <a:pt x="1033592" y="723864"/>
                    <a:pt x="1039294" y="727285"/>
                  </a:cubicBezTo>
                  <a:cubicBezTo>
                    <a:pt x="1048488" y="732801"/>
                    <a:pt x="1057136" y="739180"/>
                    <a:pt x="1066057" y="745127"/>
                  </a:cubicBezTo>
                  <a:cubicBezTo>
                    <a:pt x="1070517" y="748101"/>
                    <a:pt x="1074643" y="751651"/>
                    <a:pt x="1079438" y="754048"/>
                  </a:cubicBezTo>
                  <a:cubicBezTo>
                    <a:pt x="1091333" y="759995"/>
                    <a:pt x="1102220" y="768665"/>
                    <a:pt x="1115122" y="771890"/>
                  </a:cubicBezTo>
                  <a:cubicBezTo>
                    <a:pt x="1124175" y="774153"/>
                    <a:pt x="1137387" y="776971"/>
                    <a:pt x="1146345" y="780810"/>
                  </a:cubicBezTo>
                  <a:cubicBezTo>
                    <a:pt x="1152457" y="783429"/>
                    <a:pt x="1158075" y="787112"/>
                    <a:pt x="1164187" y="789731"/>
                  </a:cubicBezTo>
                  <a:cubicBezTo>
                    <a:pt x="1168509" y="791583"/>
                    <a:pt x="1173166" y="792541"/>
                    <a:pt x="1177569" y="794192"/>
                  </a:cubicBezTo>
                  <a:cubicBezTo>
                    <a:pt x="1185066" y="797003"/>
                    <a:pt x="1192135" y="801050"/>
                    <a:pt x="1199871" y="803113"/>
                  </a:cubicBezTo>
                  <a:cubicBezTo>
                    <a:pt x="1214522" y="807020"/>
                    <a:pt x="1229766" y="808356"/>
                    <a:pt x="1244476" y="812034"/>
                  </a:cubicBezTo>
                  <a:cubicBezTo>
                    <a:pt x="1253599" y="814315"/>
                    <a:pt x="1262318" y="817981"/>
                    <a:pt x="1271239" y="820955"/>
                  </a:cubicBezTo>
                  <a:cubicBezTo>
                    <a:pt x="1275700" y="822442"/>
                    <a:pt x="1280010" y="824493"/>
                    <a:pt x="1284621" y="825415"/>
                  </a:cubicBezTo>
                  <a:lnTo>
                    <a:pt x="1306923" y="829876"/>
                  </a:lnTo>
                  <a:cubicBezTo>
                    <a:pt x="1333175" y="843002"/>
                    <a:pt x="1318459" y="836695"/>
                    <a:pt x="1351528" y="847718"/>
                  </a:cubicBezTo>
                  <a:lnTo>
                    <a:pt x="1364909" y="852178"/>
                  </a:lnTo>
                  <a:cubicBezTo>
                    <a:pt x="1369370" y="855152"/>
                    <a:pt x="1373585" y="858532"/>
                    <a:pt x="1378291" y="861099"/>
                  </a:cubicBezTo>
                  <a:cubicBezTo>
                    <a:pt x="1389966" y="867467"/>
                    <a:pt x="1413975" y="878941"/>
                    <a:pt x="1413975" y="878941"/>
                  </a:cubicBezTo>
                  <a:cubicBezTo>
                    <a:pt x="1453057" y="918026"/>
                    <a:pt x="1403486" y="870202"/>
                    <a:pt x="1440738" y="901244"/>
                  </a:cubicBezTo>
                  <a:cubicBezTo>
                    <a:pt x="1482667" y="936184"/>
                    <a:pt x="1413232" y="887367"/>
                    <a:pt x="1480882" y="932467"/>
                  </a:cubicBezTo>
                  <a:lnTo>
                    <a:pt x="1480882" y="932467"/>
                  </a:lnTo>
                  <a:cubicBezTo>
                    <a:pt x="1484921" y="935496"/>
                    <a:pt x="1505584" y="951510"/>
                    <a:pt x="1512105" y="954770"/>
                  </a:cubicBezTo>
                  <a:cubicBezTo>
                    <a:pt x="1516311" y="956873"/>
                    <a:pt x="1521207" y="957284"/>
                    <a:pt x="1525487" y="959230"/>
                  </a:cubicBezTo>
                  <a:cubicBezTo>
                    <a:pt x="1537594" y="964733"/>
                    <a:pt x="1549276" y="971125"/>
                    <a:pt x="1561171" y="977072"/>
                  </a:cubicBezTo>
                  <a:cubicBezTo>
                    <a:pt x="1567118" y="980046"/>
                    <a:pt x="1572562" y="984380"/>
                    <a:pt x="1579013" y="985993"/>
                  </a:cubicBezTo>
                  <a:cubicBezTo>
                    <a:pt x="1607055" y="993003"/>
                    <a:pt x="1590786" y="989586"/>
                    <a:pt x="1628078" y="994914"/>
                  </a:cubicBezTo>
                  <a:cubicBezTo>
                    <a:pt x="1660792" y="1011271"/>
                    <a:pt x="1630174" y="997918"/>
                    <a:pt x="1668223" y="1008295"/>
                  </a:cubicBezTo>
                  <a:cubicBezTo>
                    <a:pt x="1699507" y="1016827"/>
                    <a:pt x="1686706" y="1016453"/>
                    <a:pt x="1712827" y="1021677"/>
                  </a:cubicBezTo>
                  <a:cubicBezTo>
                    <a:pt x="1721695" y="1023451"/>
                    <a:pt x="1730722" y="1024363"/>
                    <a:pt x="1739590" y="1026137"/>
                  </a:cubicBezTo>
                  <a:cubicBezTo>
                    <a:pt x="1745601" y="1027339"/>
                    <a:pt x="1751421" y="1029396"/>
                    <a:pt x="1757432" y="1030598"/>
                  </a:cubicBezTo>
                  <a:cubicBezTo>
                    <a:pt x="1766300" y="1032372"/>
                    <a:pt x="1775327" y="1033284"/>
                    <a:pt x="1784195" y="1035058"/>
                  </a:cubicBezTo>
                  <a:cubicBezTo>
                    <a:pt x="1791261" y="1036471"/>
                    <a:pt x="1807985" y="1040793"/>
                    <a:pt x="1815419" y="1043979"/>
                  </a:cubicBezTo>
                  <a:cubicBezTo>
                    <a:pt x="1821531" y="1046598"/>
                    <a:pt x="1826953" y="1050797"/>
                    <a:pt x="1833261" y="1052900"/>
                  </a:cubicBezTo>
                  <a:cubicBezTo>
                    <a:pt x="1840453" y="1055298"/>
                    <a:pt x="1848162" y="1055716"/>
                    <a:pt x="1855563" y="1057361"/>
                  </a:cubicBezTo>
                  <a:cubicBezTo>
                    <a:pt x="1861547" y="1058691"/>
                    <a:pt x="1867458" y="1060334"/>
                    <a:pt x="1873405" y="1061821"/>
                  </a:cubicBezTo>
                  <a:cubicBezTo>
                    <a:pt x="1932580" y="1091409"/>
                    <a:pt x="1858686" y="1055513"/>
                    <a:pt x="1904628" y="1075203"/>
                  </a:cubicBezTo>
                  <a:cubicBezTo>
                    <a:pt x="1910740" y="1077822"/>
                    <a:pt x="1916358" y="1081505"/>
                    <a:pt x="1922470" y="1084124"/>
                  </a:cubicBezTo>
                  <a:cubicBezTo>
                    <a:pt x="1926792" y="1085976"/>
                    <a:pt x="1931530" y="1086732"/>
                    <a:pt x="1935852" y="1088584"/>
                  </a:cubicBezTo>
                  <a:cubicBezTo>
                    <a:pt x="1941964" y="1091203"/>
                    <a:pt x="1947468" y="1095170"/>
                    <a:pt x="1953694" y="1097505"/>
                  </a:cubicBezTo>
                  <a:cubicBezTo>
                    <a:pt x="1959434" y="1099658"/>
                    <a:pt x="1965641" y="1100282"/>
                    <a:pt x="1971536" y="1101966"/>
                  </a:cubicBezTo>
                  <a:cubicBezTo>
                    <a:pt x="1976057" y="1103258"/>
                    <a:pt x="1980396" y="1105134"/>
                    <a:pt x="1984917" y="1106426"/>
                  </a:cubicBezTo>
                  <a:cubicBezTo>
                    <a:pt x="1990812" y="1108110"/>
                    <a:pt x="1996864" y="1109203"/>
                    <a:pt x="2002759" y="1110887"/>
                  </a:cubicBezTo>
                  <a:cubicBezTo>
                    <a:pt x="2007280" y="1112179"/>
                    <a:pt x="2011620" y="1114055"/>
                    <a:pt x="2016141" y="1115347"/>
                  </a:cubicBezTo>
                  <a:cubicBezTo>
                    <a:pt x="2022036" y="1117031"/>
                    <a:pt x="2028088" y="1118124"/>
                    <a:pt x="2033983" y="1119808"/>
                  </a:cubicBezTo>
                  <a:cubicBezTo>
                    <a:pt x="2038504" y="1121100"/>
                    <a:pt x="2042803" y="1123128"/>
                    <a:pt x="2047364" y="1124268"/>
                  </a:cubicBezTo>
                  <a:cubicBezTo>
                    <a:pt x="2054719" y="1126107"/>
                    <a:pt x="2062232" y="1127242"/>
                    <a:pt x="2069666" y="1128729"/>
                  </a:cubicBezTo>
                  <a:cubicBezTo>
                    <a:pt x="2074127" y="1131703"/>
                    <a:pt x="2078253" y="1135253"/>
                    <a:pt x="2083048" y="1137650"/>
                  </a:cubicBezTo>
                  <a:cubicBezTo>
                    <a:pt x="2087253" y="1139753"/>
                    <a:pt x="2092224" y="1140007"/>
                    <a:pt x="2096429" y="1142110"/>
                  </a:cubicBezTo>
                  <a:cubicBezTo>
                    <a:pt x="2106517" y="1147154"/>
                    <a:pt x="2107998" y="1149218"/>
                    <a:pt x="2114271" y="1155491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2729931" y="2249284"/>
              <a:ext cx="1319213" cy="6841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237312"/>
            <a:ext cx="428396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19675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91880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RECORRIDO HASTA AHORA…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5 Flecha izquierda y derecha"/>
          <p:cNvSpPr/>
          <p:nvPr/>
        </p:nvSpPr>
        <p:spPr>
          <a:xfrm>
            <a:off x="323528" y="5085184"/>
            <a:ext cx="7992888" cy="1152128"/>
          </a:xfrm>
          <a:prstGeom prst="left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Mesa Gestión Interinstitucional</a:t>
            </a:r>
          </a:p>
          <a:p>
            <a:pPr algn="ctr"/>
            <a:r>
              <a:rPr lang="es-AR" b="1" dirty="0" smtClean="0">
                <a:solidFill>
                  <a:schemeClr val="tx1"/>
                </a:solidFill>
              </a:rPr>
              <a:t>Foro ampliado: Actores sociales, económicos y Políticos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932040" y="1844824"/>
            <a:ext cx="1008112" cy="108012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1920" y="1556792"/>
            <a:ext cx="3528392" cy="36933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n>
                  <a:solidFill>
                    <a:schemeClr val="tx1"/>
                  </a:solidFill>
                </a:ln>
              </a:rPr>
              <a:t>AQUÍ NOS ENCONTRAMOS</a:t>
            </a:r>
            <a:endParaRPr lang="es-AR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dirty="0" smtClean="0"/>
              <a:t>La prospectiva es un proceso </a:t>
            </a:r>
            <a:r>
              <a:rPr sz="2600" b="1" dirty="0" smtClean="0">
                <a:solidFill>
                  <a:schemeClr val="accent4">
                    <a:lumMod val="75000"/>
                  </a:schemeClr>
                </a:solidFill>
              </a:rPr>
              <a:t>sistemático y participativo</a:t>
            </a:r>
            <a:r>
              <a:rPr sz="2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sz="2600" dirty="0" smtClean="0"/>
              <a:t>para recopilar conocimientos relacionados con el futuro y </a:t>
            </a:r>
            <a:r>
              <a:rPr sz="2600" b="1" dirty="0" smtClean="0">
                <a:solidFill>
                  <a:schemeClr val="accent5"/>
                </a:solidFill>
              </a:rPr>
              <a:t>construir visiones </a:t>
            </a:r>
            <a:r>
              <a:rPr sz="2600" dirty="0" smtClean="0"/>
              <a:t>a medio y largo plazo, con el objetivo de </a:t>
            </a:r>
            <a:r>
              <a:rPr sz="2600" b="1" dirty="0" smtClean="0">
                <a:solidFill>
                  <a:schemeClr val="accent6">
                    <a:lumMod val="75000"/>
                  </a:schemeClr>
                </a:solidFill>
              </a:rPr>
              <a:t>orientar las decisiones</a:t>
            </a:r>
            <a:r>
              <a:rPr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600" dirty="0" smtClean="0"/>
              <a:t>que han de tomarse en el presente y movilizar acciones conjuntas para construir el futuro deseado.</a:t>
            </a: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3857625" y="130175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CFBF9"/>
                </a:solidFill>
                <a:latin typeface="Calibri" pitchFamily="34" charset="0"/>
              </a:rPr>
              <a:t>PROSPECTIVA</a:t>
            </a:r>
            <a:endParaRPr lang="es-ES" sz="2000" b="1" dirty="0">
              <a:solidFill>
                <a:srgbClr val="FCFBF9"/>
              </a:solidFill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392392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237312"/>
            <a:ext cx="428396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1357313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8" descr="Logo para Off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929188"/>
            <a:ext cx="1812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idr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500438"/>
            <a:ext cx="10715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 t="7350" b="6015"/>
          <a:stretch>
            <a:fillRect/>
          </a:stretch>
        </p:blipFill>
        <p:spPr bwMode="auto">
          <a:xfrm>
            <a:off x="2428875" y="1714500"/>
            <a:ext cx="1143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FAO_10mm_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1071563"/>
            <a:ext cx="10779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2214563"/>
            <a:ext cx="25923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ARCA SECRETARÍ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5" y="3643313"/>
            <a:ext cx="32861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491880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ACTORES PARTICIPANTES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237312"/>
            <a:ext cx="392392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2985542" y="0"/>
            <a:ext cx="6158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CFBF9"/>
                </a:solidFill>
                <a:latin typeface="Calibri" pitchFamily="34" charset="0"/>
              </a:rPr>
              <a:t>La PROSPECTIVA como herramienta para el ORDENAMIENTO TERRITORIAL</a:t>
            </a:r>
            <a:endParaRPr lang="es-ES" b="1" dirty="0">
              <a:solidFill>
                <a:srgbClr val="FCFBF9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1484784"/>
            <a:ext cx="705678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Proporciona información sobre los </a:t>
            </a:r>
            <a:r>
              <a:rPr lang="es-AR" b="1" dirty="0" smtClean="0"/>
              <a:t>HECHOS, IDEAS, TENDENCIAS  </a:t>
            </a:r>
            <a:r>
              <a:rPr lang="es-AR" dirty="0" smtClean="0"/>
              <a:t>que permiten ajustar y adecuar el territorio a las NECESIDADES de la sociedad y las ACTIVIDADES ECONÓMICAS del futuro.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852936"/>
            <a:ext cx="604867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Orienta sobre </a:t>
            </a:r>
            <a:r>
              <a:rPr lang="es-AR" b="1" dirty="0" smtClean="0"/>
              <a:t>QUÉ, PARA QUÉ y CÓMO </a:t>
            </a:r>
            <a:r>
              <a:rPr lang="es-AR" dirty="0" smtClean="0"/>
              <a:t>ordenar el territorio de una nación/región/provincia/departamento en la dirección más aconsejable para el logro de sus deseos.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879304" y="4581128"/>
            <a:ext cx="626469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Parte del Diagnóstico (y su devenir histórico) e imagina </a:t>
            </a:r>
            <a:r>
              <a:rPr lang="es-AR" b="1" dirty="0" smtClean="0"/>
              <a:t>SUPUESTOS DE FUTURO </a:t>
            </a:r>
            <a:r>
              <a:rPr lang="es-AR" dirty="0" smtClean="0"/>
              <a:t>sobre las VARIALBES y COMPONENTES  más representativos y determinantes del sistema territorial.</a:t>
            </a:r>
            <a:endParaRPr lang="es-AR" dirty="0"/>
          </a:p>
        </p:txBody>
      </p:sp>
      <p:sp>
        <p:nvSpPr>
          <p:cNvPr id="10" name="9 Cheurón"/>
          <p:cNvSpPr/>
          <p:nvPr/>
        </p:nvSpPr>
        <p:spPr>
          <a:xfrm>
            <a:off x="611560" y="1700808"/>
            <a:ext cx="432048" cy="57606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1691680" y="3068960"/>
            <a:ext cx="432048" cy="57606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1475656" y="3140968"/>
            <a:ext cx="216024" cy="43204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2267744" y="4653136"/>
            <a:ext cx="432048" cy="576064"/>
          </a:xfrm>
          <a:prstGeom prst="chevro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6" name="15 Cheurón"/>
          <p:cNvSpPr/>
          <p:nvPr/>
        </p:nvSpPr>
        <p:spPr>
          <a:xfrm>
            <a:off x="1979712" y="4725144"/>
            <a:ext cx="360040" cy="43204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>
            <a:off x="1835696" y="4797152"/>
            <a:ext cx="144016" cy="288032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86125" y="6429375"/>
            <a:ext cx="5572125" cy="26161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100" b="0" i="1" dirty="0">
                <a:latin typeface="Calibri" pitchFamily="34" charset="0"/>
                <a:cs typeface="Calibri" pitchFamily="34" charset="0"/>
              </a:rPr>
              <a:t>T. </a:t>
            </a:r>
            <a:r>
              <a:rPr lang="es-ES" sz="1100" b="0" i="1" dirty="0" err="1">
                <a:latin typeface="Calibri" pitchFamily="34" charset="0"/>
                <a:cs typeface="Calibri" pitchFamily="34" charset="0"/>
              </a:rPr>
              <a:t>Miklos</a:t>
            </a:r>
            <a:r>
              <a:rPr lang="es-ES" sz="1100" b="0" i="1" dirty="0">
                <a:latin typeface="Calibri" pitchFamily="34" charset="0"/>
                <a:cs typeface="Calibri" pitchFamily="34" charset="0"/>
              </a:rPr>
              <a:t> – L. Mora – ESUMER – J. Medina- L. Henao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89649" y="1339850"/>
            <a:ext cx="2181225" cy="533400"/>
            <a:chOff x="3840" y="1104"/>
            <a:chExt cx="1374" cy="336"/>
          </a:xfrm>
        </p:grpSpPr>
        <p:sp>
          <p:nvSpPr>
            <p:cNvPr id="31805" name="Oval 4"/>
            <p:cNvSpPr>
              <a:spLocks noChangeArrowheads="1"/>
            </p:cNvSpPr>
            <p:nvPr/>
          </p:nvSpPr>
          <p:spPr bwMode="auto">
            <a:xfrm>
              <a:off x="3840" y="1104"/>
              <a:ext cx="576" cy="336"/>
            </a:xfrm>
            <a:prstGeom prst="ellipse">
              <a:avLst/>
            </a:prstGeom>
            <a:noFill/>
            <a:ln w="15875" cap="rnd">
              <a:solidFill>
                <a:srgbClr val="FF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806" name="Text Box 5"/>
            <p:cNvSpPr txBox="1">
              <a:spLocks noChangeArrowheads="1"/>
            </p:cNvSpPr>
            <p:nvPr/>
          </p:nvSpPr>
          <p:spPr bwMode="auto">
            <a:xfrm>
              <a:off x="4407" y="1152"/>
              <a:ext cx="807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sz="20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F. Apuesta</a:t>
              </a:r>
            </a:p>
          </p:txBody>
        </p:sp>
      </p:grpSp>
      <p:sp>
        <p:nvSpPr>
          <p:cNvPr id="31748" name="Line 9"/>
          <p:cNvSpPr>
            <a:spLocks noChangeShapeType="1"/>
          </p:cNvSpPr>
          <p:nvPr/>
        </p:nvSpPr>
        <p:spPr bwMode="auto">
          <a:xfrm>
            <a:off x="1362075" y="979488"/>
            <a:ext cx="1588" cy="3814762"/>
          </a:xfrm>
          <a:prstGeom prst="line">
            <a:avLst/>
          </a:prstGeom>
          <a:noFill/>
          <a:ln w="38100" cap="sq">
            <a:solidFill>
              <a:srgbClr val="9B100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1362075" y="4867275"/>
            <a:ext cx="5867400" cy="1588"/>
          </a:xfrm>
          <a:prstGeom prst="line">
            <a:avLst/>
          </a:prstGeom>
          <a:noFill/>
          <a:ln w="38100" cap="sq">
            <a:solidFill>
              <a:srgbClr val="9B100D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1692275" y="5216525"/>
            <a:ext cx="104073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>
                <a:latin typeface="Calibri" pitchFamily="34" charset="0"/>
                <a:cs typeface="Calibri" pitchFamily="34" charset="0"/>
              </a:rPr>
              <a:t>PASADO</a:t>
            </a:r>
            <a:endParaRPr lang="es-ES" sz="24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06825" y="5216525"/>
            <a:ext cx="123854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>
                <a:latin typeface="Calibri" pitchFamily="34" charset="0"/>
                <a:cs typeface="Calibri" pitchFamily="34" charset="0"/>
              </a:rPr>
              <a:t>PRESENTE</a:t>
            </a:r>
            <a:endParaRPr lang="es-ES" sz="24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6280150" y="5216525"/>
            <a:ext cx="106542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>
                <a:latin typeface="Calibri" pitchFamily="34" charset="0"/>
                <a:cs typeface="Calibri" pitchFamily="34" charset="0"/>
              </a:rPr>
              <a:t>FUTURO</a:t>
            </a:r>
            <a:endParaRPr lang="es-ES" sz="24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7283450" y="4638675"/>
            <a:ext cx="971741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>
                <a:latin typeface="Calibri" pitchFamily="34" charset="0"/>
                <a:cs typeface="Calibri" pitchFamily="34" charset="0"/>
              </a:rPr>
              <a:t>Tiempo</a:t>
            </a:r>
          </a:p>
        </p:txBody>
      </p:sp>
      <p:sp>
        <p:nvSpPr>
          <p:cNvPr id="31754" name="Line 15"/>
          <p:cNvSpPr>
            <a:spLocks noChangeShapeType="1"/>
          </p:cNvSpPr>
          <p:nvPr/>
        </p:nvSpPr>
        <p:spPr bwMode="auto">
          <a:xfrm rot="-7758271">
            <a:off x="747712" y="4652963"/>
            <a:ext cx="142875" cy="1352550"/>
          </a:xfrm>
          <a:prstGeom prst="line">
            <a:avLst/>
          </a:prstGeom>
          <a:noFill/>
          <a:ln w="38100">
            <a:solidFill>
              <a:srgbClr val="9B100D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1422400" y="908050"/>
            <a:ext cx="996811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>
                <a:latin typeface="Calibri" pitchFamily="34" charset="0"/>
                <a:cs typeface="Calibri" pitchFamily="34" charset="0"/>
              </a:rPr>
              <a:t>Eventos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34925" y="5826125"/>
            <a:ext cx="101976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000" b="0" dirty="0" smtClean="0">
                <a:latin typeface="Calibri" pitchFamily="34" charset="0"/>
                <a:cs typeface="Calibri" pitchFamily="34" charset="0"/>
              </a:rPr>
              <a:t>Entorno</a:t>
            </a:r>
            <a:endParaRPr lang="es-ES" sz="20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62075" y="2873375"/>
            <a:ext cx="3352800" cy="1917700"/>
            <a:chOff x="1028" y="1720"/>
            <a:chExt cx="2112" cy="1208"/>
          </a:xfrm>
        </p:grpSpPr>
        <p:sp>
          <p:nvSpPr>
            <p:cNvPr id="31802" name="Line 19"/>
            <p:cNvSpPr>
              <a:spLocks noChangeShapeType="1"/>
            </p:cNvSpPr>
            <p:nvPr/>
          </p:nvSpPr>
          <p:spPr bwMode="auto">
            <a:xfrm flipV="1">
              <a:off x="1028" y="1776"/>
              <a:ext cx="2112" cy="1152"/>
            </a:xfrm>
            <a:prstGeom prst="line">
              <a:avLst/>
            </a:prstGeom>
            <a:noFill/>
            <a:ln w="79375" cmpd="tri">
              <a:solidFill>
                <a:schemeClr val="accent2"/>
              </a:solidFill>
              <a:round/>
              <a:headEnd type="oval" w="med" len="med"/>
              <a:tailEnd/>
            </a:ln>
          </p:spPr>
          <p:txBody>
            <a:bodyPr wrap="none" anchor="ctr"/>
            <a:lstStyle/>
            <a:p>
              <a:endParaRPr lang="es-A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803" name="Oval 20"/>
            <p:cNvSpPr>
              <a:spLocks noChangeArrowheads="1"/>
            </p:cNvSpPr>
            <p:nvPr/>
          </p:nvSpPr>
          <p:spPr bwMode="auto">
            <a:xfrm>
              <a:off x="2996" y="1728"/>
              <a:ext cx="96" cy="144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804" name="Freeform 21"/>
            <p:cNvSpPr>
              <a:spLocks/>
            </p:cNvSpPr>
            <p:nvPr/>
          </p:nvSpPr>
          <p:spPr bwMode="auto">
            <a:xfrm>
              <a:off x="1076" y="1720"/>
              <a:ext cx="2064" cy="1112"/>
            </a:xfrm>
            <a:custGeom>
              <a:avLst/>
              <a:gdLst>
                <a:gd name="T0" fmla="*/ 0 w 2064"/>
                <a:gd name="T1" fmla="*/ 1112 h 1112"/>
                <a:gd name="T2" fmla="*/ 192 w 2064"/>
                <a:gd name="T3" fmla="*/ 728 h 1112"/>
                <a:gd name="T4" fmla="*/ 960 w 2064"/>
                <a:gd name="T5" fmla="*/ 824 h 1112"/>
                <a:gd name="T6" fmla="*/ 1344 w 2064"/>
                <a:gd name="T7" fmla="*/ 680 h 1112"/>
                <a:gd name="T8" fmla="*/ 1488 w 2064"/>
                <a:gd name="T9" fmla="*/ 104 h 1112"/>
                <a:gd name="T10" fmla="*/ 2064 w 2064"/>
                <a:gd name="T11" fmla="*/ 56 h 1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1112"/>
                <a:gd name="T20" fmla="*/ 2064 w 2064"/>
                <a:gd name="T21" fmla="*/ 1112 h 1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1112">
                  <a:moveTo>
                    <a:pt x="0" y="1112"/>
                  </a:moveTo>
                  <a:cubicBezTo>
                    <a:pt x="16" y="944"/>
                    <a:pt x="32" y="776"/>
                    <a:pt x="192" y="728"/>
                  </a:cubicBezTo>
                  <a:cubicBezTo>
                    <a:pt x="352" y="680"/>
                    <a:pt x="768" y="832"/>
                    <a:pt x="960" y="824"/>
                  </a:cubicBezTo>
                  <a:cubicBezTo>
                    <a:pt x="1152" y="816"/>
                    <a:pt x="1256" y="800"/>
                    <a:pt x="1344" y="680"/>
                  </a:cubicBezTo>
                  <a:cubicBezTo>
                    <a:pt x="1432" y="560"/>
                    <a:pt x="1368" y="208"/>
                    <a:pt x="1488" y="104"/>
                  </a:cubicBezTo>
                  <a:cubicBezTo>
                    <a:pt x="1608" y="0"/>
                    <a:pt x="1836" y="28"/>
                    <a:pt x="2064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1758" name="Line 22"/>
          <p:cNvSpPr>
            <a:spLocks noChangeShapeType="1"/>
          </p:cNvSpPr>
          <p:nvPr/>
        </p:nvSpPr>
        <p:spPr bwMode="auto">
          <a:xfrm flipV="1">
            <a:off x="4606925" y="197167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427984" y="1296640"/>
            <a:ext cx="3008312" cy="3330575"/>
            <a:chOff x="2995" y="775"/>
            <a:chExt cx="1660" cy="2098"/>
          </a:xfrm>
        </p:grpSpPr>
        <p:sp>
          <p:nvSpPr>
            <p:cNvPr id="31787" name="Text Box 24"/>
            <p:cNvSpPr txBox="1">
              <a:spLocks noChangeArrowheads="1"/>
            </p:cNvSpPr>
            <p:nvPr/>
          </p:nvSpPr>
          <p:spPr bwMode="auto">
            <a:xfrm>
              <a:off x="4004" y="864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2000" b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F1</a:t>
              </a:r>
            </a:p>
          </p:txBody>
        </p:sp>
        <p:sp>
          <p:nvSpPr>
            <p:cNvPr id="31788" name="Text Box 25"/>
            <p:cNvSpPr txBox="1">
              <a:spLocks noChangeArrowheads="1"/>
            </p:cNvSpPr>
            <p:nvPr/>
          </p:nvSpPr>
          <p:spPr bwMode="auto">
            <a:xfrm>
              <a:off x="4004" y="1200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2000" b="0">
                  <a:latin typeface="Calibri" pitchFamily="34" charset="0"/>
                  <a:cs typeface="Calibri" pitchFamily="34" charset="0"/>
                </a:rPr>
                <a:t>F2</a:t>
              </a:r>
            </a:p>
          </p:txBody>
        </p:sp>
        <p:sp>
          <p:nvSpPr>
            <p:cNvPr id="31789" name="Text Box 26"/>
            <p:cNvSpPr txBox="1">
              <a:spLocks noChangeArrowheads="1"/>
            </p:cNvSpPr>
            <p:nvPr/>
          </p:nvSpPr>
          <p:spPr bwMode="auto">
            <a:xfrm>
              <a:off x="4004" y="1584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2000" b="0">
                  <a:latin typeface="Calibri" pitchFamily="34" charset="0"/>
                  <a:cs typeface="Calibri" pitchFamily="34" charset="0"/>
                </a:rPr>
                <a:t>F3</a:t>
              </a:r>
            </a:p>
          </p:txBody>
        </p:sp>
        <p:sp>
          <p:nvSpPr>
            <p:cNvPr id="31790" name="Text Box 27"/>
            <p:cNvSpPr txBox="1">
              <a:spLocks noChangeArrowheads="1"/>
            </p:cNvSpPr>
            <p:nvPr/>
          </p:nvSpPr>
          <p:spPr bwMode="auto">
            <a:xfrm>
              <a:off x="4004" y="2044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2000" b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F4</a:t>
              </a:r>
            </a:p>
          </p:txBody>
        </p:sp>
        <p:sp>
          <p:nvSpPr>
            <p:cNvPr id="31791" name="Text Box 28"/>
            <p:cNvSpPr txBox="1">
              <a:spLocks noChangeArrowheads="1"/>
            </p:cNvSpPr>
            <p:nvPr/>
          </p:nvSpPr>
          <p:spPr bwMode="auto">
            <a:xfrm>
              <a:off x="4004" y="2352"/>
              <a:ext cx="33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sz="2000" b="0">
                  <a:solidFill>
                    <a:srgbClr val="393939"/>
                  </a:solidFill>
                  <a:latin typeface="Calibri" pitchFamily="34" charset="0"/>
                  <a:cs typeface="Calibri" pitchFamily="34" charset="0"/>
                </a:rPr>
                <a:t>F5</a:t>
              </a: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995" y="775"/>
              <a:ext cx="1122" cy="2025"/>
              <a:chOff x="2995" y="775"/>
              <a:chExt cx="1122" cy="2025"/>
            </a:xfrm>
          </p:grpSpPr>
          <p:sp>
            <p:nvSpPr>
              <p:cNvPr id="31795" name="Line 31"/>
              <p:cNvSpPr>
                <a:spLocks noChangeShapeType="1"/>
              </p:cNvSpPr>
              <p:nvPr/>
            </p:nvSpPr>
            <p:spPr bwMode="auto">
              <a:xfrm flipV="1">
                <a:off x="3236" y="1344"/>
                <a:ext cx="672" cy="384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96" name="Line 32"/>
              <p:cNvSpPr>
                <a:spLocks noChangeShapeType="1"/>
              </p:cNvSpPr>
              <p:nvPr/>
            </p:nvSpPr>
            <p:spPr bwMode="auto">
              <a:xfrm flipV="1">
                <a:off x="3236" y="1776"/>
                <a:ext cx="737" cy="0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97" name="Line 33"/>
              <p:cNvSpPr>
                <a:spLocks noChangeShapeType="1"/>
              </p:cNvSpPr>
              <p:nvPr/>
            </p:nvSpPr>
            <p:spPr bwMode="auto">
              <a:xfrm>
                <a:off x="3140" y="1824"/>
                <a:ext cx="816" cy="288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98" name="Line 34"/>
              <p:cNvSpPr>
                <a:spLocks noChangeShapeType="1"/>
              </p:cNvSpPr>
              <p:nvPr/>
            </p:nvSpPr>
            <p:spPr bwMode="auto">
              <a:xfrm>
                <a:off x="3140" y="1920"/>
                <a:ext cx="816" cy="528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99" name="Line 35"/>
              <p:cNvSpPr>
                <a:spLocks noChangeShapeType="1"/>
              </p:cNvSpPr>
              <p:nvPr/>
            </p:nvSpPr>
            <p:spPr bwMode="auto">
              <a:xfrm rot="20961872" flipV="1">
                <a:off x="3083" y="1046"/>
                <a:ext cx="919" cy="582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00" name="Line 36"/>
              <p:cNvSpPr>
                <a:spLocks noChangeShapeType="1"/>
              </p:cNvSpPr>
              <p:nvPr/>
            </p:nvSpPr>
            <p:spPr bwMode="auto">
              <a:xfrm rot="20961872" flipV="1">
                <a:off x="2995" y="775"/>
                <a:ext cx="1122" cy="778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01" name="Line 37"/>
              <p:cNvSpPr>
                <a:spLocks noChangeShapeType="1"/>
              </p:cNvSpPr>
              <p:nvPr/>
            </p:nvSpPr>
            <p:spPr bwMode="auto">
              <a:xfrm rot="-638128">
                <a:off x="3153" y="1898"/>
                <a:ext cx="738" cy="902"/>
              </a:xfrm>
              <a:prstGeom prst="line">
                <a:avLst/>
              </a:prstGeom>
              <a:noFill/>
              <a:ln w="19050" cap="sq">
                <a:solidFill>
                  <a:srgbClr val="00CC00"/>
                </a:solidFill>
                <a:round/>
                <a:headEnd type="triangle" w="lg" len="med"/>
                <a:tailEnd type="none" w="sm" len="sm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1794" name="Text Box 38"/>
            <p:cNvSpPr txBox="1">
              <a:spLocks noChangeArrowheads="1"/>
            </p:cNvSpPr>
            <p:nvPr/>
          </p:nvSpPr>
          <p:spPr bwMode="auto">
            <a:xfrm>
              <a:off x="3984" y="2623"/>
              <a:ext cx="6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2000" b="0" dirty="0" err="1" smtClean="0">
                  <a:latin typeface="Calibri" pitchFamily="34" charset="0"/>
                  <a:cs typeface="Calibri" pitchFamily="34" charset="0"/>
                </a:rPr>
                <a:t>Distopa</a:t>
              </a:r>
              <a:endParaRPr lang="es-ES" sz="2000" b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-839713">
            <a:off x="4612433" y="2260554"/>
            <a:ext cx="4237038" cy="708025"/>
            <a:chOff x="3188" y="1744"/>
            <a:chExt cx="2669" cy="446"/>
          </a:xfrm>
        </p:grpSpPr>
        <p:sp>
          <p:nvSpPr>
            <p:cNvPr id="31785" name="Freeform 40"/>
            <p:cNvSpPr>
              <a:spLocks/>
            </p:cNvSpPr>
            <p:nvPr/>
          </p:nvSpPr>
          <p:spPr bwMode="auto">
            <a:xfrm>
              <a:off x="3188" y="1824"/>
              <a:ext cx="1104" cy="152"/>
            </a:xfrm>
            <a:custGeom>
              <a:avLst/>
              <a:gdLst>
                <a:gd name="T0" fmla="*/ 0 w 1104"/>
                <a:gd name="T1" fmla="*/ 0 h 152"/>
                <a:gd name="T2" fmla="*/ 192 w 1104"/>
                <a:gd name="T3" fmla="*/ 144 h 152"/>
                <a:gd name="T4" fmla="*/ 528 w 1104"/>
                <a:gd name="T5" fmla="*/ 48 h 152"/>
                <a:gd name="T6" fmla="*/ 672 w 1104"/>
                <a:gd name="T7" fmla="*/ 144 h 152"/>
                <a:gd name="T8" fmla="*/ 1008 w 1104"/>
                <a:gd name="T9" fmla="*/ 48 h 152"/>
                <a:gd name="T10" fmla="*/ 1104 w 1104"/>
                <a:gd name="T11" fmla="*/ 48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52"/>
                <a:gd name="T20" fmla="*/ 1104 w 1104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52">
                  <a:moveTo>
                    <a:pt x="0" y="0"/>
                  </a:moveTo>
                  <a:cubicBezTo>
                    <a:pt x="52" y="68"/>
                    <a:pt x="104" y="136"/>
                    <a:pt x="192" y="144"/>
                  </a:cubicBezTo>
                  <a:cubicBezTo>
                    <a:pt x="280" y="152"/>
                    <a:pt x="448" y="48"/>
                    <a:pt x="528" y="48"/>
                  </a:cubicBezTo>
                  <a:cubicBezTo>
                    <a:pt x="608" y="48"/>
                    <a:pt x="592" y="144"/>
                    <a:pt x="672" y="144"/>
                  </a:cubicBezTo>
                  <a:cubicBezTo>
                    <a:pt x="752" y="144"/>
                    <a:pt x="936" y="64"/>
                    <a:pt x="1008" y="48"/>
                  </a:cubicBezTo>
                  <a:cubicBezTo>
                    <a:pt x="1080" y="32"/>
                    <a:pt x="1092" y="40"/>
                    <a:pt x="1104" y="48"/>
                  </a:cubicBezTo>
                </a:path>
              </a:pathLst>
            </a:custGeom>
            <a:noFill/>
            <a:ln w="28575" cap="rnd">
              <a:solidFill>
                <a:srgbClr val="008080"/>
              </a:solidFill>
              <a:prstDash val="sysDot"/>
              <a:round/>
              <a:headEnd/>
              <a:tailEnd type="triangle" w="lg" len="med"/>
            </a:ln>
          </p:spPr>
          <p:txBody>
            <a:bodyPr/>
            <a:lstStyle/>
            <a:p>
              <a:endParaRPr lang="es-A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786" name="Text Box 41"/>
            <p:cNvSpPr txBox="1">
              <a:spLocks noChangeArrowheads="1"/>
            </p:cNvSpPr>
            <p:nvPr/>
          </p:nvSpPr>
          <p:spPr bwMode="auto">
            <a:xfrm>
              <a:off x="4348" y="1744"/>
              <a:ext cx="1509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2000">
                  <a:latin typeface="Calibri" pitchFamily="34" charset="0"/>
                  <a:cs typeface="Calibri" pitchFamily="34" charset="0"/>
                </a:rPr>
                <a:t>(hacia donde vamos)</a:t>
              </a:r>
            </a:p>
            <a:p>
              <a:pPr eaLnBrk="0" hangingPunct="0"/>
              <a:r>
                <a:rPr lang="es-MX" sz="2000">
                  <a:latin typeface="Calibri" pitchFamily="34" charset="0"/>
                  <a:cs typeface="Calibri" pitchFamily="34" charset="0"/>
                </a:rPr>
                <a:t>F Tendencial </a:t>
              </a:r>
              <a:endParaRPr lang="es-ES" sz="20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756151" y="981075"/>
            <a:ext cx="4211638" cy="3744913"/>
            <a:chOff x="3083" y="527"/>
            <a:chExt cx="2653" cy="235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558" y="527"/>
              <a:ext cx="1178" cy="2359"/>
              <a:chOff x="4558" y="527"/>
              <a:chExt cx="1178" cy="2359"/>
            </a:xfrm>
          </p:grpSpPr>
          <p:sp>
            <p:nvSpPr>
              <p:cNvPr id="31783" name="Arc 44"/>
              <p:cNvSpPr>
                <a:spLocks/>
              </p:cNvSpPr>
              <p:nvPr/>
            </p:nvSpPr>
            <p:spPr bwMode="auto">
              <a:xfrm>
                <a:off x="4558" y="527"/>
                <a:ext cx="515" cy="2359"/>
              </a:xfrm>
              <a:custGeom>
                <a:avLst/>
                <a:gdLst>
                  <a:gd name="T0" fmla="*/ 0 w 25918"/>
                  <a:gd name="T1" fmla="*/ 0 h 43200"/>
                  <a:gd name="T2" fmla="*/ 0 w 25918"/>
                  <a:gd name="T3" fmla="*/ 0 h 43200"/>
                  <a:gd name="T4" fmla="*/ 0 w 25918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918"/>
                  <a:gd name="T10" fmla="*/ 0 h 43200"/>
                  <a:gd name="T11" fmla="*/ 25918 w 2591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18" h="43200" fill="none" extrusionOk="0">
                    <a:moveTo>
                      <a:pt x="0" y="436"/>
                    </a:moveTo>
                    <a:cubicBezTo>
                      <a:pt x="1421" y="146"/>
                      <a:pt x="2867" y="-1"/>
                      <a:pt x="4318" y="0"/>
                    </a:cubicBezTo>
                    <a:cubicBezTo>
                      <a:pt x="16247" y="0"/>
                      <a:pt x="25918" y="9670"/>
                      <a:pt x="25918" y="21600"/>
                    </a:cubicBezTo>
                    <a:cubicBezTo>
                      <a:pt x="25918" y="33529"/>
                      <a:pt x="16247" y="43200"/>
                      <a:pt x="4318" y="43200"/>
                    </a:cubicBezTo>
                    <a:cubicBezTo>
                      <a:pt x="2935" y="43200"/>
                      <a:pt x="1555" y="43067"/>
                      <a:pt x="197" y="42803"/>
                    </a:cubicBezTo>
                  </a:path>
                  <a:path w="25918" h="43200" stroke="0" extrusionOk="0">
                    <a:moveTo>
                      <a:pt x="0" y="436"/>
                    </a:moveTo>
                    <a:cubicBezTo>
                      <a:pt x="1421" y="146"/>
                      <a:pt x="2867" y="-1"/>
                      <a:pt x="4318" y="0"/>
                    </a:cubicBezTo>
                    <a:cubicBezTo>
                      <a:pt x="16247" y="0"/>
                      <a:pt x="25918" y="9670"/>
                      <a:pt x="25918" y="21600"/>
                    </a:cubicBezTo>
                    <a:cubicBezTo>
                      <a:pt x="25918" y="33529"/>
                      <a:pt x="16247" y="43200"/>
                      <a:pt x="4318" y="43200"/>
                    </a:cubicBezTo>
                    <a:cubicBezTo>
                      <a:pt x="2935" y="43200"/>
                      <a:pt x="1555" y="43067"/>
                      <a:pt x="197" y="42803"/>
                    </a:cubicBezTo>
                    <a:lnTo>
                      <a:pt x="4318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A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84" name="Text Box 45"/>
              <p:cNvSpPr txBox="1">
                <a:spLocks noChangeArrowheads="1"/>
              </p:cNvSpPr>
              <p:nvPr/>
            </p:nvSpPr>
            <p:spPr bwMode="auto">
              <a:xfrm>
                <a:off x="5073" y="1364"/>
                <a:ext cx="663" cy="2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2000" dirty="0">
                    <a:latin typeface="Calibri" pitchFamily="34" charset="0"/>
                    <a:cs typeface="Calibri" pitchFamily="34" charset="0"/>
                  </a:rPr>
                  <a:t>Posibles</a:t>
                </a:r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3083" y="849"/>
              <a:ext cx="1189" cy="1632"/>
              <a:chOff x="816" y="576"/>
              <a:chExt cx="1466" cy="1296"/>
            </a:xfrm>
          </p:grpSpPr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816" y="576"/>
                <a:ext cx="1392" cy="1296"/>
                <a:chOff x="1344" y="576"/>
                <a:chExt cx="1392" cy="1296"/>
              </a:xfrm>
            </p:grpSpPr>
            <p:sp>
              <p:nvSpPr>
                <p:cNvPr id="3178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344" y="576"/>
                  <a:ext cx="1392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782" name="Line 49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1392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1780" name="Oval 50"/>
              <p:cNvSpPr>
                <a:spLocks noChangeArrowheads="1"/>
              </p:cNvSpPr>
              <p:nvPr/>
            </p:nvSpPr>
            <p:spPr bwMode="auto">
              <a:xfrm>
                <a:off x="2138" y="576"/>
                <a:ext cx="144" cy="12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 sz="2000" b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32180" name="Freeform 52"/>
          <p:cNvSpPr>
            <a:spLocks/>
          </p:cNvSpPr>
          <p:nvPr/>
        </p:nvSpPr>
        <p:spPr bwMode="auto">
          <a:xfrm>
            <a:off x="4657725" y="1627188"/>
            <a:ext cx="1804988" cy="1392237"/>
          </a:xfrm>
          <a:custGeom>
            <a:avLst/>
            <a:gdLst>
              <a:gd name="T0" fmla="*/ 2147483647 w 1182"/>
              <a:gd name="T1" fmla="*/ 2147483647 h 912"/>
              <a:gd name="T2" fmla="*/ 0 w 1182"/>
              <a:gd name="T3" fmla="*/ 2147483647 h 912"/>
              <a:gd name="T4" fmla="*/ 2147483647 w 1182"/>
              <a:gd name="T5" fmla="*/ 0 h 912"/>
              <a:gd name="T6" fmla="*/ 0 60000 65536"/>
              <a:gd name="T7" fmla="*/ 0 60000 65536"/>
              <a:gd name="T8" fmla="*/ 0 60000 65536"/>
              <a:gd name="T9" fmla="*/ 0 w 1182"/>
              <a:gd name="T10" fmla="*/ 0 h 912"/>
              <a:gd name="T11" fmla="*/ 1182 w 118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2" h="912">
                <a:moveTo>
                  <a:pt x="1182" y="212"/>
                </a:moveTo>
                <a:lnTo>
                  <a:pt x="0" y="912"/>
                </a:lnTo>
                <a:lnTo>
                  <a:pt x="904" y="0"/>
                </a:lnTo>
              </a:path>
            </a:pathLst>
          </a:custGeom>
          <a:solidFill>
            <a:srgbClr val="CC99FF">
              <a:alpha val="45097"/>
            </a:srgbClr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2195" name="Text Box 67"/>
          <p:cNvSpPr txBox="1">
            <a:spLocks noChangeArrowheads="1"/>
          </p:cNvSpPr>
          <p:nvPr/>
        </p:nvSpPr>
        <p:spPr bwMode="auto">
          <a:xfrm>
            <a:off x="1403648" y="2924175"/>
            <a:ext cx="1800199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¿Cuáles eran sus características?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2196" name="Text Box 68"/>
          <p:cNvSpPr txBox="1">
            <a:spLocks noChangeArrowheads="1"/>
          </p:cNvSpPr>
          <p:nvPr/>
        </p:nvSpPr>
        <p:spPr bwMode="auto">
          <a:xfrm>
            <a:off x="1547664" y="2060848"/>
            <a:ext cx="2682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¿Cómo era el territorio?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2197" name="Text Box 69"/>
          <p:cNvSpPr txBox="1">
            <a:spLocks noChangeArrowheads="1"/>
          </p:cNvSpPr>
          <p:nvPr/>
        </p:nvSpPr>
        <p:spPr bwMode="auto">
          <a:xfrm>
            <a:off x="3707904" y="908720"/>
            <a:ext cx="2070397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¿Cómo se encuentra hoy el territorio?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2198" name="Text Box 70"/>
          <p:cNvSpPr txBox="1">
            <a:spLocks noChangeArrowheads="1"/>
          </p:cNvSpPr>
          <p:nvPr/>
        </p:nvSpPr>
        <p:spPr bwMode="auto">
          <a:xfrm>
            <a:off x="3851920" y="3933056"/>
            <a:ext cx="156666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Modelo Actual del Territorio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6357938" y="1647825"/>
            <a:ext cx="2570162" cy="2879726"/>
            <a:chOff x="4005" y="1038"/>
            <a:chExt cx="1619" cy="1814"/>
          </a:xfrm>
        </p:grpSpPr>
        <p:sp>
          <p:nvSpPr>
            <p:cNvPr id="31771" name="Text Box 73"/>
            <p:cNvSpPr txBox="1">
              <a:spLocks noChangeArrowheads="1"/>
            </p:cNvSpPr>
            <p:nvPr/>
          </p:nvSpPr>
          <p:spPr bwMode="auto">
            <a:xfrm>
              <a:off x="4921" y="2069"/>
              <a:ext cx="61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500" dirty="0">
                  <a:latin typeface="Calibri" pitchFamily="34" charset="0"/>
                  <a:cs typeface="Calibri" pitchFamily="34" charset="0"/>
                </a:rPr>
                <a:t>Probables</a:t>
              </a:r>
            </a:p>
          </p:txBody>
        </p:sp>
        <p:sp>
          <p:nvSpPr>
            <p:cNvPr id="31772" name="Oval 74"/>
            <p:cNvSpPr>
              <a:spLocks noChangeArrowheads="1"/>
            </p:cNvSpPr>
            <p:nvPr/>
          </p:nvSpPr>
          <p:spPr bwMode="auto">
            <a:xfrm>
              <a:off x="4876" y="1979"/>
              <a:ext cx="748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000" b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773" name="Text Box 75"/>
            <p:cNvSpPr txBox="1">
              <a:spLocks noChangeArrowheads="1"/>
            </p:cNvSpPr>
            <p:nvPr/>
          </p:nvSpPr>
          <p:spPr bwMode="auto">
            <a:xfrm>
              <a:off x="5103" y="1842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dirty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*</a:t>
              </a:r>
            </a:p>
          </p:txBody>
        </p:sp>
        <p:sp>
          <p:nvSpPr>
            <p:cNvPr id="31774" name="Text Box 76"/>
            <p:cNvSpPr txBox="1">
              <a:spLocks noChangeArrowheads="1"/>
            </p:cNvSpPr>
            <p:nvPr/>
          </p:nvSpPr>
          <p:spPr bwMode="auto">
            <a:xfrm>
              <a:off x="4005" y="1038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*</a:t>
              </a:r>
            </a:p>
          </p:txBody>
        </p:sp>
        <p:sp>
          <p:nvSpPr>
            <p:cNvPr id="31775" name="Text Box 77"/>
            <p:cNvSpPr txBox="1">
              <a:spLocks noChangeArrowheads="1"/>
            </p:cNvSpPr>
            <p:nvPr/>
          </p:nvSpPr>
          <p:spPr bwMode="auto">
            <a:xfrm>
              <a:off x="4014" y="1751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*</a:t>
              </a:r>
            </a:p>
          </p:txBody>
        </p:sp>
        <p:sp>
          <p:nvSpPr>
            <p:cNvPr id="31776" name="Text Box 78"/>
            <p:cNvSpPr txBox="1">
              <a:spLocks noChangeArrowheads="1"/>
            </p:cNvSpPr>
            <p:nvPr/>
          </p:nvSpPr>
          <p:spPr bwMode="auto">
            <a:xfrm>
              <a:off x="4025" y="2522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dirty="0">
                  <a:solidFill>
                    <a:srgbClr val="FF3300"/>
                  </a:solidFill>
                  <a:latin typeface="Calibri" pitchFamily="34" charset="0"/>
                  <a:cs typeface="Calibri" pitchFamily="34" charset="0"/>
                </a:rPr>
                <a:t>*</a:t>
              </a:r>
            </a:p>
          </p:txBody>
        </p:sp>
      </p:grpSp>
      <p:sp>
        <p:nvSpPr>
          <p:cNvPr id="31769" name="2 Rectángulo"/>
          <p:cNvSpPr>
            <a:spLocks noChangeArrowheads="1"/>
          </p:cNvSpPr>
          <p:nvPr/>
        </p:nvSpPr>
        <p:spPr bwMode="auto">
          <a:xfrm>
            <a:off x="3857625" y="130175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CFBF9"/>
                </a:solidFill>
                <a:latin typeface="Calibri" pitchFamily="34" charset="0"/>
              </a:rPr>
              <a:t>CAMPO DE LO POSIBLE</a:t>
            </a:r>
            <a:endParaRPr lang="es-ES" sz="2000" b="1" dirty="0">
              <a:solidFill>
                <a:srgbClr val="FCFBF9"/>
              </a:solidFill>
              <a:latin typeface="Calibri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0" y="6165304"/>
            <a:ext cx="385192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Text Box 70"/>
          <p:cNvSpPr txBox="1">
            <a:spLocks noChangeArrowheads="1"/>
          </p:cNvSpPr>
          <p:nvPr/>
        </p:nvSpPr>
        <p:spPr bwMode="auto">
          <a:xfrm>
            <a:off x="7380312" y="3789040"/>
            <a:ext cx="1566664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Modelo Deseado del Territorio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1" name="Picture 3" descr="escenario teatro independ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400600"/>
          </a:xfrm>
          <a:prstGeom prst="rect">
            <a:avLst/>
          </a:prstGeom>
          <a:noFill/>
        </p:spPr>
      </p:pic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3857625" y="130175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CFBF9"/>
                </a:solidFill>
                <a:latin typeface="Calibri" pitchFamily="34" charset="0"/>
              </a:rPr>
              <a:t>CONSTRUCCIÓN DE ESCENARIOS</a:t>
            </a:r>
            <a:endParaRPr lang="es-ES" sz="2000" b="1" dirty="0">
              <a:solidFill>
                <a:srgbClr val="FCFBF9"/>
              </a:solidFill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764704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ES_tradnl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Los escenarios no son predicciones del futuro, sino intentos de percibir futuros en el presente”.</a:t>
            </a:r>
            <a:r>
              <a:rPr lang="es-ES_tradnl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Peter </a:t>
            </a:r>
            <a:r>
              <a:rPr lang="es-ES_tradnl" sz="20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Schwartz</a:t>
            </a:r>
            <a:endParaRPr lang="es-AR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6165304"/>
            <a:ext cx="356388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851920" y="0"/>
            <a:ext cx="5000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s-AR" sz="2000" b="1" dirty="0" smtClean="0">
                <a:solidFill>
                  <a:schemeClr val="bg1"/>
                </a:solidFill>
              </a:rPr>
              <a:t>Clasificación de Procesos Críticos</a:t>
            </a:r>
          </a:p>
          <a:p>
            <a:pPr algn="ctr"/>
            <a:endParaRPr lang="es-ES" sz="2000" b="1" dirty="0">
              <a:solidFill>
                <a:srgbClr val="FCFBF9"/>
              </a:solidFill>
              <a:latin typeface="Calibri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908720"/>
          <a:ext cx="88204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sz="2000" dirty="0" smtClean="0"/>
              <a:t>Los interrogantes estratégicos buscan destacar aquellos procesos que resultan centrales para la construcción de los escenarios. Son la evolución de las </a:t>
            </a:r>
            <a:r>
              <a:rPr lang="es-ES" sz="2000" b="1" dirty="0" smtClean="0"/>
              <a:t>Incertidumbres Críticas</a:t>
            </a:r>
            <a:r>
              <a:rPr lang="es-ES" sz="2000" dirty="0" smtClean="0"/>
              <a:t>. La resolución de estos interrogantes generan un primer esbozo de las características sobresalientes de los escenarios.</a:t>
            </a:r>
          </a:p>
          <a:p>
            <a:pPr>
              <a:lnSpc>
                <a:spcPct val="90000"/>
              </a:lnSpc>
              <a:defRPr/>
            </a:pPr>
            <a:endParaRPr lang="es-ES" dirty="0" smtClean="0"/>
          </a:p>
          <a:p>
            <a:pPr algn="ctr">
              <a:lnSpc>
                <a:spcPct val="100000"/>
              </a:lnSpc>
              <a:defRPr/>
            </a:pPr>
            <a:endParaRPr lang="es-A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defRPr/>
            </a:pPr>
            <a:endParaRPr lang="es-A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defRPr/>
            </a:pPr>
            <a:r>
              <a:rPr lang="es-AR" b="1" dirty="0" smtClean="0">
                <a:solidFill>
                  <a:srgbClr val="C00000"/>
                </a:solidFill>
              </a:rPr>
              <a:t> DESDOBLAMIENTOS en 3 ESCENARIOS</a:t>
            </a:r>
          </a:p>
          <a:p>
            <a:pPr algn="ctr">
              <a:lnSpc>
                <a:spcPct val="100000"/>
              </a:lnSpc>
              <a:defRPr/>
            </a:pPr>
            <a:r>
              <a:rPr lang="es-AR" b="1" dirty="0" smtClean="0">
                <a:solidFill>
                  <a:srgbClr val="C00000"/>
                </a:solidFill>
              </a:rPr>
              <a:t>Optimista, Tendencial y Pesimista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724525" y="6484938"/>
            <a:ext cx="1754006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MX" sz="11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G.Gallopin</a:t>
            </a:r>
            <a:r>
              <a:rPr lang="es-MX" sz="11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R. </a:t>
            </a:r>
            <a:r>
              <a:rPr lang="es-MX" sz="11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Patrouilleau</a:t>
            </a:r>
            <a:endParaRPr lang="es-ES" sz="11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51920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dirty="0" smtClean="0">
                <a:solidFill>
                  <a:schemeClr val="bg1"/>
                </a:solidFill>
              </a:rPr>
              <a:t>Formulación </a:t>
            </a:r>
            <a:r>
              <a:rPr lang="es-ES_tradnl" b="1" dirty="0">
                <a:solidFill>
                  <a:schemeClr val="bg1"/>
                </a:solidFill>
              </a:rPr>
              <a:t>de los interrogantes estratégicos (Desdoblamientos).</a:t>
            </a:r>
            <a:endParaRPr lang="es-AR" b="1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0" y="6093296"/>
            <a:ext cx="3779912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51520" y="0"/>
            <a:ext cx="2699792" cy="183415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AQUÍ NOS ENCONTRAMOS AHORA</a:t>
            </a:r>
            <a:endParaRPr lang="es-A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990600" y="1163638"/>
            <a:ext cx="0" cy="46466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39552" y="6021288"/>
            <a:ext cx="8228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3568" y="6237312"/>
            <a:ext cx="32432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s-ES" b="1" dirty="0"/>
              <a:t>D E P E N D E N C I A</a:t>
            </a:r>
            <a:endParaRPr lang="es-ES" sz="2800" b="1" dirty="0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1043608" y="3789040"/>
            <a:ext cx="714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H="1">
            <a:off x="4644008" y="1124744"/>
            <a:ext cx="0" cy="4824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827584" y="620688"/>
            <a:ext cx="28083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DETERMINANTES</a:t>
            </a:r>
            <a:endParaRPr lang="es-ES" b="1" dirty="0">
              <a:solidFill>
                <a:srgbClr val="7030A0"/>
              </a:solidFill>
              <a:latin typeface="Times" pitchFamily="18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508104" y="620688"/>
            <a:ext cx="1858962" cy="36933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CRÍTICOS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187624" y="6021288"/>
            <a:ext cx="2376264" cy="338554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rgbClr val="FFC000"/>
                </a:solidFill>
              </a:rPr>
              <a:t>AUTÓNOMOS </a:t>
            </a:r>
            <a:endParaRPr lang="es-ES" sz="1600" b="1" dirty="0">
              <a:solidFill>
                <a:srgbClr val="FFC000"/>
              </a:solidFill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156176" y="6093296"/>
            <a:ext cx="1944216" cy="338554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chemeClr val="accent1"/>
                </a:solidFill>
              </a:rPr>
              <a:t>DETERMINADOS</a:t>
            </a:r>
            <a:endParaRPr lang="es-ES" sz="1600" b="1" dirty="0">
              <a:solidFill>
                <a:schemeClr val="accent1"/>
              </a:solidFill>
            </a:endParaRP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395536" y="980728"/>
            <a:ext cx="8228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8229600" y="1200150"/>
            <a:ext cx="0" cy="46466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8454" name="Text Box 44"/>
          <p:cNvSpPr txBox="1">
            <a:spLocks noChangeArrowheads="1"/>
          </p:cNvSpPr>
          <p:nvPr/>
        </p:nvSpPr>
        <p:spPr bwMode="auto">
          <a:xfrm>
            <a:off x="6876256" y="2276872"/>
            <a:ext cx="708848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100" dirty="0" smtClean="0"/>
              <a:t>29.Sig.Ag</a:t>
            </a:r>
            <a:endParaRPr lang="es-ES_tradnl" sz="1100" dirty="0"/>
          </a:p>
        </p:txBody>
      </p:sp>
      <p:sp>
        <p:nvSpPr>
          <p:cNvPr id="18455" name="Text Box 45"/>
          <p:cNvSpPr txBox="1">
            <a:spLocks noChangeArrowheads="1"/>
          </p:cNvSpPr>
          <p:nvPr/>
        </p:nvSpPr>
        <p:spPr bwMode="auto">
          <a:xfrm>
            <a:off x="5758962" y="1986500"/>
            <a:ext cx="779462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dirty="0" smtClean="0"/>
              <a:t>5. </a:t>
            </a:r>
            <a:r>
              <a:rPr lang="es-ES_tradnl" sz="1100" dirty="0" err="1" smtClean="0"/>
              <a:t>CriHid</a:t>
            </a:r>
            <a:endParaRPr lang="es-ES_tradnl" sz="1100" dirty="0"/>
          </a:p>
        </p:txBody>
      </p:sp>
      <p:sp>
        <p:nvSpPr>
          <p:cNvPr id="18456" name="Text Box 60"/>
          <p:cNvSpPr txBox="1">
            <a:spLocks noChangeArrowheads="1"/>
          </p:cNvSpPr>
          <p:nvPr/>
        </p:nvSpPr>
        <p:spPr bwMode="auto">
          <a:xfrm>
            <a:off x="3348038" y="188913"/>
            <a:ext cx="5370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 dirty="0" smtClean="0"/>
              <a:t>PLANO DE INFLUENCIA- DEPENDENCIA MAT TUNUYÁN</a:t>
            </a:r>
            <a:endParaRPr lang="es-ES" b="1" dirty="0"/>
          </a:p>
        </p:txBody>
      </p:sp>
      <p:sp>
        <p:nvSpPr>
          <p:cNvPr id="18457" name="Rectangle 8"/>
          <p:cNvSpPr>
            <a:spLocks noChangeArrowheads="1"/>
          </p:cNvSpPr>
          <p:nvPr/>
        </p:nvSpPr>
        <p:spPr bwMode="auto">
          <a:xfrm>
            <a:off x="438150" y="1303338"/>
            <a:ext cx="404813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s-ES" b="1"/>
              <a:t>I</a:t>
            </a:r>
          </a:p>
          <a:p>
            <a:r>
              <a:rPr lang="es-ES" b="1"/>
              <a:t>N</a:t>
            </a:r>
          </a:p>
          <a:p>
            <a:r>
              <a:rPr lang="es-ES" b="1"/>
              <a:t>F</a:t>
            </a:r>
          </a:p>
          <a:p>
            <a:r>
              <a:rPr lang="es-ES" b="1"/>
              <a:t>L</a:t>
            </a:r>
          </a:p>
          <a:p>
            <a:r>
              <a:rPr lang="es-ES" b="1"/>
              <a:t>U</a:t>
            </a:r>
          </a:p>
          <a:p>
            <a:r>
              <a:rPr lang="es-ES" b="1"/>
              <a:t>E</a:t>
            </a:r>
          </a:p>
          <a:p>
            <a:r>
              <a:rPr lang="es-ES" b="1"/>
              <a:t>N</a:t>
            </a:r>
          </a:p>
          <a:p>
            <a:r>
              <a:rPr lang="es-ES" b="1"/>
              <a:t>C</a:t>
            </a:r>
          </a:p>
          <a:p>
            <a:r>
              <a:rPr lang="es-ES" b="1"/>
              <a:t>I</a:t>
            </a:r>
          </a:p>
          <a:p>
            <a:r>
              <a:rPr lang="es-ES" b="1"/>
              <a:t>A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4860032" y="1484784"/>
            <a:ext cx="974947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100" dirty="0" smtClean="0"/>
              <a:t>18.C.IntProd</a:t>
            </a:r>
            <a:endParaRPr lang="es-ES_tradnl" sz="1100" dirty="0"/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6156176" y="1124744"/>
            <a:ext cx="864096" cy="4308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35. Ley OTR</a:t>
            </a:r>
            <a:endParaRPr lang="es-ES_tradnl" sz="1100" dirty="0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940152" y="2924944"/>
            <a:ext cx="914033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 smtClean="0"/>
              <a:t>15.</a:t>
            </a:r>
            <a:r>
              <a:rPr lang="pt-BR" sz="1100" dirty="0" err="1" smtClean="0"/>
              <a:t>FronAgric</a:t>
            </a:r>
            <a:endParaRPr lang="es-ES_tradnl" sz="1100" dirty="0"/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5076056" y="3284984"/>
            <a:ext cx="939681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 smtClean="0"/>
              <a:t>27.</a:t>
            </a:r>
            <a:r>
              <a:rPr lang="pt-BR" sz="1100" dirty="0" err="1" smtClean="0"/>
              <a:t>DispEnerg</a:t>
            </a:r>
            <a:endParaRPr lang="es-ES_tradnl" sz="1100" dirty="0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987824" y="2204864"/>
            <a:ext cx="813043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dirty="0" smtClean="0"/>
              <a:t>22.SSyEsoc</a:t>
            </a:r>
            <a:endParaRPr lang="es-ES_tradnl" sz="1100" dirty="0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1259632" y="2852936"/>
            <a:ext cx="1066318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13.ConPobProv</a:t>
            </a:r>
            <a:endParaRPr lang="es-ES_tradnl" sz="1100" dirty="0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763688" y="2492896"/>
            <a:ext cx="870751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100" dirty="0" smtClean="0"/>
              <a:t>11.ValPaisaj</a:t>
            </a:r>
            <a:endParaRPr lang="es-ES_tradnl" sz="1100" dirty="0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1475656" y="3212976"/>
            <a:ext cx="1066318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26.InfraRiego</a:t>
            </a:r>
            <a:endParaRPr lang="es-ES_tradnl" sz="1100" dirty="0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2555776" y="2852936"/>
            <a:ext cx="1066318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10.HabitRural</a:t>
            </a:r>
            <a:endParaRPr lang="es-ES_tradnl" sz="1100" dirty="0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2051720" y="3429000"/>
            <a:ext cx="1066318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14.SegregSoc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572000" y="2852936"/>
            <a:ext cx="1066318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25.Esp.Contam</a:t>
            </a:r>
            <a:endParaRPr lang="es-ES_tradnl" sz="1100" dirty="0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860032" y="5589240"/>
            <a:ext cx="106631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6.Aum.Demog</a:t>
            </a:r>
            <a:endParaRPr lang="es-ES_tradnl" sz="1100" dirty="0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580112" y="3717032"/>
            <a:ext cx="1066318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19.Min.Metalif</a:t>
            </a:r>
            <a:endParaRPr lang="es-ES_tradnl" sz="1100" dirty="0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860032" y="5013176"/>
            <a:ext cx="106631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2.Cont.Ag</a:t>
            </a:r>
            <a:endParaRPr lang="es-ES_tradnl" sz="1100" dirty="0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5580112" y="5301208"/>
            <a:ext cx="106631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33.Ins.Gest.Ag</a:t>
            </a:r>
            <a:endParaRPr lang="es-ES_tradnl" sz="1100" dirty="0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5084440" y="4517504"/>
            <a:ext cx="106631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4.CAreasNN</a:t>
            </a:r>
            <a:endParaRPr lang="es-ES_tradnl" sz="1100" dirty="0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115616" y="3933056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23.Of.EsyCul</a:t>
            </a:r>
            <a:endParaRPr lang="es-ES_tradnl" sz="1100" dirty="0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187624" y="4293096"/>
            <a:ext cx="1224136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20.DMdialAgrop</a:t>
            </a:r>
            <a:endParaRPr lang="es-ES_tradnl" sz="1100" dirty="0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1331640" y="4653136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21.Indust</a:t>
            </a:r>
            <a:endParaRPr lang="es-ES_tradnl" sz="1100" dirty="0"/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1259632" y="5013176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32.Pol.Soc</a:t>
            </a:r>
            <a:endParaRPr lang="es-ES_tradnl" sz="1100" dirty="0"/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2267744" y="4077072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err="1" smtClean="0"/>
              <a:t>Norm.Ag</a:t>
            </a:r>
            <a:endParaRPr lang="es-ES_tradnl" sz="1100" dirty="0"/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2699792" y="4437112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28.ConDeptos</a:t>
            </a:r>
            <a:endParaRPr lang="es-ES_tradnl" sz="1100" dirty="0"/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2555776" y="4869160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31.CulLocal</a:t>
            </a:r>
            <a:endParaRPr lang="es-ES_tradnl" sz="1100" dirty="0"/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1475656" y="5373217"/>
            <a:ext cx="1296144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24.Con.y Com.int</a:t>
            </a:r>
            <a:endParaRPr lang="es-ES_tradnl" sz="1100" dirty="0"/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2987824" y="5157192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30.DemoMuni</a:t>
            </a:r>
            <a:endParaRPr lang="es-ES_tradnl" sz="1100" dirty="0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2987824" y="5589240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12.Inseg.</a:t>
            </a:r>
            <a:endParaRPr lang="es-ES_tradnl" sz="1100" dirty="0"/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3347864" y="4221088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7. </a:t>
            </a:r>
            <a:r>
              <a:rPr lang="es-ES_tradnl" sz="1100" dirty="0" err="1" smtClean="0"/>
              <a:t>Seg.Social</a:t>
            </a:r>
            <a:endParaRPr lang="es-ES_tradnl" sz="1100" dirty="0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1259632" y="5661248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36.Asociatv.</a:t>
            </a:r>
            <a:endParaRPr lang="es-ES_tradnl" sz="1100" dirty="0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2771800" y="3861048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3.Rieg.NN</a:t>
            </a:r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3419872" y="5373216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8.M.Empleo</a:t>
            </a:r>
            <a:endParaRPr lang="es-ES_tradnl" sz="1100" dirty="0"/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3635896" y="3933056"/>
            <a:ext cx="106631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smtClean="0"/>
              <a:t>9.Tec.Campo</a:t>
            </a:r>
            <a:endParaRPr lang="es-ES_tradnl" sz="11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092280" y="1772816"/>
            <a:ext cx="936104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17.Valtur</a:t>
            </a:r>
            <a:endParaRPr lang="es-AR" sz="1100" dirty="0"/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4644008" y="2276872"/>
            <a:ext cx="936104" cy="2616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100" dirty="0" err="1" smtClean="0"/>
              <a:t>F.Esocy</a:t>
            </a:r>
            <a:r>
              <a:rPr lang="es-ES_tradnl" sz="1100" dirty="0" smtClean="0"/>
              <a:t> SS</a:t>
            </a:r>
            <a:endParaRPr lang="es-ES_tradnl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309320"/>
            <a:ext cx="413995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" name="2 Diagrama"/>
          <p:cNvGraphicFramePr/>
          <p:nvPr/>
        </p:nvGraphicFramePr>
        <p:xfrm>
          <a:off x="0" y="836712"/>
          <a:ext cx="89644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275857" y="188640"/>
            <a:ext cx="5868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CFBF9"/>
                </a:solidFill>
                <a:latin typeface="Calibri" pitchFamily="34" charset="0"/>
              </a:rPr>
              <a:t>PROCESOS CRÍTICOS por DIMENSIONES</a:t>
            </a:r>
            <a:endParaRPr lang="es-ES" sz="2000" b="1" dirty="0">
              <a:solidFill>
                <a:srgbClr val="FCFBF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165304"/>
            <a:ext cx="356388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3851920" y="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Procesos Críticos Tunuyán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1124744"/>
          <a:ext cx="8496944" cy="528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4700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INVARIANTES ESTRATÉTICOS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INCERTIDUMBRES CRÍTICAS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48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Crisis hídrica (calidad y cantidad) a nivel provincial.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Expansión de la frontera agrícola hacia el piedemonte.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47007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Valoración y crecimiento del Turismo.</a:t>
                      </a:r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Explotación de minerales metalíferos.</a:t>
                      </a:r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43345">
                <a:tc rowSpan="5"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Valoración y significación del agua como bien común de Tunuyán</a:t>
                      </a:r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Concentración e internacionalización de la producción agrícola y agroindustrial. 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58278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Calibri"/>
                        </a:rPr>
                        <a:t>Disponibilidad energética a nivel provincial</a:t>
                      </a:r>
                      <a:endParaRPr lang="es-A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4700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Times New Roman"/>
                          <a:cs typeface="Calibri"/>
                        </a:rPr>
                        <a:t>Funcionamiento de servicios y  Equipamiento Social.</a:t>
                      </a:r>
                      <a:endParaRPr lang="es-A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4700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Calibri"/>
                        </a:rPr>
                        <a:t>Contaminación ambiental.</a:t>
                      </a:r>
                      <a:endParaRPr lang="es-A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5410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Avance e impulso de los procesos de ordenamiento territorial</a:t>
                      </a:r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ltGray">
          <a:xfrm>
            <a:off x="1439068" y="269939"/>
            <a:ext cx="5751511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2800" b="1" u="sng" dirty="0" smtClean="0">
                <a:latin typeface="Arial" pitchFamily="34" charset="0"/>
                <a:cs typeface="Times New Roman" pitchFamily="18" charset="0"/>
              </a:rPr>
              <a:t>ALGUNOS DESAFÍOS EDUCATIVOS </a:t>
            </a:r>
            <a:endParaRPr lang="es-ES_tradnl" sz="2800" u="sng" dirty="0">
              <a:cs typeface="Times New Roman" pitchFamily="18" charset="0"/>
            </a:endParaRPr>
          </a:p>
        </p:txBody>
      </p:sp>
      <p:sp>
        <p:nvSpPr>
          <p:cNvPr id="30723" name="4 CuadroTexto"/>
          <p:cNvSpPr txBox="1">
            <a:spLocks noChangeArrowheads="1"/>
          </p:cNvSpPr>
          <p:nvPr/>
        </p:nvSpPr>
        <p:spPr bwMode="auto">
          <a:xfrm>
            <a:off x="395536" y="1484785"/>
            <a:ext cx="835183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Pensamiento Prospectivo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Generar miradas territoriales holísticas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Generar competitividad Territorial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Fomentar la innovación 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Aportar a la inclusión: social, económica y cultural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 Fomentar la participación y la organización social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Apostar a la integración público – privada</a:t>
            </a:r>
          </a:p>
          <a:p>
            <a:pPr algn="just">
              <a:buFontTx/>
              <a:buChar char="-"/>
            </a:pPr>
            <a:r>
              <a:rPr lang="es-AR" sz="2800" dirty="0" smtClean="0">
                <a:latin typeface="Arial" pitchFamily="34" charset="0"/>
              </a:rPr>
              <a:t> Fomentar la creatividad y el espíritu crítico</a:t>
            </a:r>
            <a:endParaRPr lang="es-AR" sz="2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AR" sz="2400" dirty="0"/>
          </a:p>
        </p:txBody>
      </p:sp>
      <p:pic>
        <p:nvPicPr>
          <p:cNvPr id="30724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589240"/>
            <a:ext cx="129698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effectLst/>
            </a:endParaRPr>
          </a:p>
        </p:txBody>
      </p:sp>
      <p:pic>
        <p:nvPicPr>
          <p:cNvPr id="15364" name="Picture 4" descr="DSC03776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277813"/>
            <a:ext cx="8362950" cy="1134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 smtClean="0"/>
              <a:t>Objetivo: generar las bases para un Plan de Ordenamiento Territorial de Tunuyán</a:t>
            </a:r>
          </a:p>
          <a:p>
            <a:pPr algn="l"/>
            <a:endParaRPr lang="es-ES_tradnl" sz="36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5536" y="1988840"/>
          <a:ext cx="8228013" cy="5257800"/>
        </p:xfrm>
        <a:graphic>
          <a:graphicData uri="http://schemas.openxmlformats.org/presentationml/2006/ole">
            <p:oleObj spid="_x0000_s2050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6" name="5 Rectángulo"/>
          <p:cNvSpPr/>
          <p:nvPr/>
        </p:nvSpPr>
        <p:spPr>
          <a:xfrm>
            <a:off x="179512" y="1700808"/>
            <a:ext cx="8786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strangelo Edessa" pitchFamily="66" charset="0"/>
              </a:rPr>
              <a:t>EL ORDENAMIENTO TERRITORIAL </a:t>
            </a:r>
            <a:r>
              <a:rPr lang="es-PE" dirty="0" smtClean="0">
                <a:latin typeface="+mn-lt"/>
                <a:cs typeface="Estrangelo Edessa" pitchFamily="66" charset="0"/>
              </a:rPr>
              <a:t>es una política de Estado. Es un </a:t>
            </a:r>
            <a:r>
              <a:rPr lang="es-PE" b="1" dirty="0" smtClean="0">
                <a:latin typeface="+mn-lt"/>
                <a:cs typeface="Estrangelo Edessa" pitchFamily="66" charset="0"/>
              </a:rPr>
              <a:t>proceso político-técnico-administrativo </a:t>
            </a:r>
            <a:r>
              <a:rPr lang="es-PE" dirty="0" smtClean="0">
                <a:latin typeface="+mn-lt"/>
                <a:cs typeface="Estrangelo Edessa" pitchFamily="66" charset="0"/>
              </a:rPr>
              <a:t>de toma de </a:t>
            </a:r>
            <a:r>
              <a:rPr lang="es-PE" b="1" dirty="0" smtClean="0">
                <a:latin typeface="+mn-lt"/>
                <a:cs typeface="Estrangelo Edessa" pitchFamily="66" charset="0"/>
              </a:rPr>
              <a:t>decisiones concertadas con los actores </a:t>
            </a:r>
            <a:r>
              <a:rPr lang="es-PE" dirty="0" smtClean="0">
                <a:latin typeface="+mn-lt"/>
                <a:cs typeface="Estrangelo Edessa" pitchFamily="66" charset="0"/>
              </a:rPr>
              <a:t>sociales, económicos, políticos y técnicos para la </a:t>
            </a:r>
            <a:r>
              <a:rPr lang="es-PE" b="1" dirty="0" smtClean="0">
                <a:latin typeface="+mn-lt"/>
                <a:cs typeface="Estrangelo Edessa" pitchFamily="66" charset="0"/>
              </a:rPr>
              <a:t>ocupación ordenada y el uso sostenible del territorio</a:t>
            </a:r>
            <a:r>
              <a:rPr lang="es-PE" dirty="0" smtClean="0">
                <a:latin typeface="+mn-lt"/>
                <a:cs typeface="Estrangelo Edessa" pitchFamily="66" charset="0"/>
              </a:rPr>
              <a:t>, la regulación y promoción  de la localización y del desarrollo sostenible  de los asentamientos humanos; de las actividades económicas, sociales y el desarrollo físico espacial sobre la base de la identificación de potencialidades y limitaciones considerando criterios ambientales, económicos, socioculturales, institucionales y geopolíticos.</a:t>
            </a:r>
            <a:r>
              <a:rPr lang="es-AR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hangingPunct="0"/>
            <a:endParaRPr lang="es-AR" sz="1400" b="1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s-AR" sz="1400" b="1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s-AR" sz="1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Atributos :</a:t>
            </a:r>
            <a:endParaRPr lang="es-AR" sz="14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0" eaLnBrk="0" hangingPunct="0"/>
            <a:r>
              <a:rPr lang="es-AR" sz="1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HOLÍSTICO E INTEGRAL </a:t>
            </a:r>
            <a:endParaRPr lang="es-AR" sz="2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0" eaLnBrk="0" hangingPunct="0"/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DEMOCRÁTICO </a:t>
            </a:r>
            <a:endParaRPr lang="es-AR" sz="2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0" eaLnBrk="0" hangingPunct="0"/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FLEXIBLE </a:t>
            </a:r>
            <a:endParaRPr lang="es-AR" sz="2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0" eaLnBrk="0" hangingPunct="0"/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PROSPECTIVO</a:t>
            </a:r>
            <a:endParaRPr lang="es-AR" sz="2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eaLnBrk="0" hangingPunct="0"/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PARTICIPATIVO</a:t>
            </a:r>
          </a:p>
          <a:p>
            <a:pPr lvl="0" eaLnBrk="0" hangingPunct="0"/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INTERINSTITUCIONAL</a:t>
            </a:r>
          </a:p>
          <a:p>
            <a:pPr lvl="0" eaLnBrk="0" hangingPunct="0"/>
            <a:r>
              <a:rPr lang="es-AR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	• </a:t>
            </a:r>
            <a:r>
              <a:rPr lang="es-AR" sz="20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INTERDISCIPLINARIO</a:t>
            </a:r>
            <a:endParaRPr lang="es-AR" sz="2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237312"/>
            <a:ext cx="428396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692696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91880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RECORRIDO HASTA AHORA…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5 Flecha izquierda y derecha"/>
          <p:cNvSpPr/>
          <p:nvPr/>
        </p:nvSpPr>
        <p:spPr>
          <a:xfrm>
            <a:off x="971600" y="5085184"/>
            <a:ext cx="7344816" cy="1772816"/>
          </a:xfrm>
          <a:prstGeom prst="leftRightArrow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Mesa Gestión Interinstitucional</a:t>
            </a:r>
          </a:p>
          <a:p>
            <a:pPr algn="ctr"/>
            <a:r>
              <a:rPr lang="es-AR" b="1" dirty="0" smtClean="0">
                <a:solidFill>
                  <a:schemeClr val="tx1"/>
                </a:solidFill>
              </a:rPr>
              <a:t>Foro ampliado: Actores sociales, económicos y Políticos</a:t>
            </a:r>
            <a:endParaRPr lang="es-A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309320"/>
            <a:ext cx="363589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980728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5733256"/>
            <a:ext cx="871296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AR" dirty="0" smtClean="0"/>
              <a:t>Identificar para cada Dimensión </a:t>
            </a:r>
            <a:r>
              <a:rPr lang="es-AR" b="1" dirty="0" smtClean="0"/>
              <a:t>Procesos Claves.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Ejercicios de Validación y corrección de </a:t>
            </a:r>
            <a:r>
              <a:rPr lang="es-AR" b="1" dirty="0" smtClean="0"/>
              <a:t>Procesos claves del MAT.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Análisis estructural: </a:t>
            </a:r>
            <a:r>
              <a:rPr lang="es-AR" b="1" dirty="0" smtClean="0"/>
              <a:t>Matriz de Impacto Cruzado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126044" y="0"/>
            <a:ext cx="27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CFBF9"/>
                </a:solidFill>
                <a:latin typeface="Calibri" pitchFamily="34" charset="0"/>
              </a:rPr>
              <a:t>DIMENSIONES DE ANÁLISIS</a:t>
            </a:r>
            <a:endParaRPr lang="es-ES" b="1" dirty="0">
              <a:solidFill>
                <a:srgbClr val="FCFBF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4752975" cy="6238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smtClean="0">
                <a:effectLst/>
              </a:rPr>
              <a:t>Dinámica demográfica y poblacional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ltGray">
          <a:xfrm>
            <a:off x="6551613" y="0"/>
            <a:ext cx="2592387" cy="641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latin typeface="Arial" charset="0"/>
                <a:cs typeface="+mn-cs"/>
              </a:rPr>
              <a:t>Diagnóstico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ltGray">
          <a:xfrm>
            <a:off x="250825" y="5589588"/>
            <a:ext cx="27368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latin typeface="Arial" pitchFamily="34" charset="0"/>
              </a:rPr>
              <a:t>Fuente: CNP 1991, 2001, 2010</a:t>
            </a:r>
          </a:p>
        </p:txBody>
      </p:sp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187450" y="1052513"/>
            <a:ext cx="6553200" cy="4494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6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949950"/>
            <a:ext cx="1647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09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752975" cy="40798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smtClean="0">
                <a:effectLst/>
              </a:rPr>
              <a:t>Dimensión Socio-cultural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ltGray">
          <a:xfrm>
            <a:off x="6551613" y="0"/>
            <a:ext cx="2592387" cy="641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latin typeface="Arial" charset="0"/>
              </a:rPr>
              <a:t>Diagnóstico</a:t>
            </a:r>
          </a:p>
        </p:txBody>
      </p:sp>
      <p:graphicFrame>
        <p:nvGraphicFramePr>
          <p:cNvPr id="83456" name="Group 512"/>
          <p:cNvGraphicFramePr>
            <a:graphicFrameLocks noGrp="1"/>
          </p:cNvGraphicFramePr>
          <p:nvPr/>
        </p:nvGraphicFramePr>
        <p:xfrm>
          <a:off x="468313" y="765175"/>
          <a:ext cx="4392612" cy="2468880"/>
        </p:xfrm>
        <a:graphic>
          <a:graphicData uri="http://schemas.openxmlformats.org/drawingml/2006/table">
            <a:tbl>
              <a:tblPr/>
              <a:tblGrid>
                <a:gridCol w="1574800"/>
                <a:gridCol w="1408112"/>
                <a:gridCol w="1409700"/>
              </a:tblGrid>
              <a:tr h="20478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Pobreza e Indigencia. Año 2008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Índice de Pobreza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Índice de Indigencia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Mendoza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23,91%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5,82%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 Carlos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23,93%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Tunuyán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Tupungato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23,18%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6,61%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57" name="Group 513"/>
          <p:cNvGraphicFramePr>
            <a:graphicFrameLocks noGrp="1"/>
          </p:cNvGraphicFramePr>
          <p:nvPr/>
        </p:nvGraphicFramePr>
        <p:xfrm>
          <a:off x="4499992" y="3356992"/>
          <a:ext cx="4464050" cy="2468880"/>
        </p:xfrm>
        <a:graphic>
          <a:graphicData uri="http://schemas.openxmlformats.org/drawingml/2006/table">
            <a:tbl>
              <a:tblPr/>
              <a:tblGrid>
                <a:gridCol w="1609725"/>
                <a:gridCol w="1414462"/>
                <a:gridCol w="1439863"/>
              </a:tblGrid>
              <a:tr h="1905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Desigualdad. Año 2008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Coeficiente de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Gini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IPAE D10/D1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Mendoza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0,420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17,78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 Carlos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Tunuyán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Tupungato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15,98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20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860800"/>
            <a:ext cx="23050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1" descr="FAO_10mm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876925"/>
            <a:ext cx="23034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4643438" y="1981200"/>
            <a:ext cx="3814762" cy="1987550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es-AR" sz="2400" smtClean="0">
              <a:solidFill>
                <a:schemeClr val="bg2"/>
              </a:solidFill>
              <a:effectLst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58738"/>
            <a:ext cx="7920037" cy="5481638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612775" y="5373688"/>
            <a:ext cx="2663825" cy="143986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es-AR" sz="1600" b="1" dirty="0">
                <a:latin typeface="Arial" pitchFamily="34" charset="0"/>
              </a:rPr>
              <a:t>Crecimiento de la extensión de viñedos y quintas de frutales de carozo</a:t>
            </a:r>
            <a:endParaRPr lang="es-ES" sz="1600" b="1" dirty="0">
              <a:latin typeface="Arial" pitchFamily="34" charset="0"/>
            </a:endParaRP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5580063" y="5373688"/>
            <a:ext cx="1512887" cy="1484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es-AR" sz="1800" dirty="0">
                <a:latin typeface="Arial" pitchFamily="34" charset="0"/>
              </a:rPr>
              <a:t>Regresión de las Pepitas y forestales</a:t>
            </a:r>
            <a:endParaRPr lang="es-ES" sz="1800" dirty="0">
              <a:latin typeface="Arial" pitchFamily="34" charset="0"/>
            </a:endParaRPr>
          </a:p>
        </p:txBody>
      </p:sp>
      <p:pic>
        <p:nvPicPr>
          <p:cNvPr id="19462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661025"/>
            <a:ext cx="18002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Mecanización</a:t>
            </a:r>
            <a:endParaRPr lang="es-AR" dirty="0"/>
          </a:p>
        </p:txBody>
      </p:sp>
      <p:pic>
        <p:nvPicPr>
          <p:cNvPr id="26627" name="Picture 3" descr="C:\Users\Usuario\Desktop\Talleres sectoriales\_MG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4559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Usuario\Desktop\Talleres sectoriales\_MG_2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6718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1389</Words>
  <Application>Microsoft Office PowerPoint</Application>
  <PresentationFormat>Presentación en pantalla (4:3)</PresentationFormat>
  <Paragraphs>312</Paragraphs>
  <Slides>29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Chart</vt:lpstr>
      <vt:lpstr>Diapositiva 1</vt:lpstr>
      <vt:lpstr>Diapositiva 2</vt:lpstr>
      <vt:lpstr>Diapositiva 3</vt:lpstr>
      <vt:lpstr>Diapositiva 4</vt:lpstr>
      <vt:lpstr>Diapositiva 5</vt:lpstr>
      <vt:lpstr>Dinámica demográfica y poblacional</vt:lpstr>
      <vt:lpstr>Dimensión Socio-cultural</vt:lpstr>
      <vt:lpstr>Diapositiva 8</vt:lpstr>
      <vt:lpstr>Mecanización</vt:lpstr>
      <vt:lpstr>Diapositiva 10</vt:lpstr>
      <vt:lpstr>Diapositiva 11</vt:lpstr>
      <vt:lpstr>Diapositiva 12</vt:lpstr>
      <vt:lpstr>Diapositiva 13</vt:lpstr>
      <vt:lpstr>Diapositiva 14</vt:lpstr>
      <vt:lpstr>Dimensión Socio-cultural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Julia</dc:creator>
  <cp:lastModifiedBy>Rita</cp:lastModifiedBy>
  <cp:revision>38</cp:revision>
  <dcterms:created xsi:type="dcterms:W3CDTF">2013-10-12T14:42:14Z</dcterms:created>
  <dcterms:modified xsi:type="dcterms:W3CDTF">2013-10-24T19:33:35Z</dcterms:modified>
</cp:coreProperties>
</file>