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sldIdLst>
    <p:sldId id="256" r:id="rId2"/>
    <p:sldId id="261" r:id="rId3"/>
    <p:sldId id="262" r:id="rId4"/>
    <p:sldId id="263" r:id="rId5"/>
    <p:sldId id="264" r:id="rId6"/>
    <p:sldId id="257" r:id="rId7"/>
    <p:sldId id="258" r:id="rId8"/>
    <p:sldId id="259" r:id="rId9"/>
    <p:sldId id="260" r:id="rId10"/>
    <p:sldId id="265" r:id="rId11"/>
    <p:sldId id="267" r:id="rId12"/>
    <p:sldId id="268" r:id="rId13"/>
    <p:sldId id="269" r:id="rId14"/>
    <p:sldId id="271" r:id="rId15"/>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s-AR"/>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s-AR"/>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s-AR"/>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s-AR"/>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s-AR"/>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s-AR"/>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s-AR"/>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s-AR"/>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s-AR"/>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s-AR"/>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s-AR"/>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s-AR"/>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grpSp>
      <p:sp>
        <p:nvSpPr>
          <p:cNvPr id="49173" name="Rectangle 21"/>
          <p:cNvSpPr>
            <a:spLocks noGrp="1" noChangeArrowheads="1"/>
          </p:cNvSpPr>
          <p:nvPr>
            <p:ph type="ctrTitle" sz="quarter"/>
          </p:nvPr>
        </p:nvSpPr>
        <p:spPr>
          <a:xfrm>
            <a:off x="685800" y="1828800"/>
            <a:ext cx="7772400" cy="1736725"/>
          </a:xfrm>
        </p:spPr>
        <p:txBody>
          <a:bodyPr/>
          <a:lstStyle>
            <a:lvl1pPr>
              <a:defRPr sz="5400"/>
            </a:lvl1pPr>
          </a:lstStyle>
          <a:p>
            <a:r>
              <a:rPr lang="es-ES"/>
              <a:t>Haga clic para cambiar el estilo de título	</a:t>
            </a:r>
          </a:p>
        </p:txBody>
      </p:sp>
      <p:sp>
        <p:nvSpPr>
          <p:cNvPr id="49174"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23" name="Rectangle 23"/>
          <p:cNvSpPr>
            <a:spLocks noGrp="1" noChangeArrowheads="1"/>
          </p:cNvSpPr>
          <p:nvPr>
            <p:ph type="dt" sz="quarter" idx="10"/>
          </p:nvPr>
        </p:nvSpPr>
        <p:spPr/>
        <p:txBody>
          <a:bodyPr/>
          <a:lstStyle>
            <a:lvl1pPr>
              <a:defRPr smtClean="0"/>
            </a:lvl1pPr>
          </a:lstStyle>
          <a:p>
            <a:pPr>
              <a:defRPr/>
            </a:pPr>
            <a:endParaRPr lang="es-ES"/>
          </a:p>
        </p:txBody>
      </p:sp>
      <p:sp>
        <p:nvSpPr>
          <p:cNvPr id="24" name="Rectangle 24"/>
          <p:cNvSpPr>
            <a:spLocks noGrp="1" noChangeArrowheads="1"/>
          </p:cNvSpPr>
          <p:nvPr>
            <p:ph type="ftr" sz="quarter" idx="11"/>
          </p:nvPr>
        </p:nvSpPr>
        <p:spPr/>
        <p:txBody>
          <a:bodyPr/>
          <a:lstStyle>
            <a:lvl1pPr>
              <a:defRPr smtClean="0"/>
            </a:lvl1pPr>
          </a:lstStyle>
          <a:p>
            <a:pPr>
              <a:defRPr/>
            </a:pPr>
            <a:endParaRPr lang="es-ES"/>
          </a:p>
        </p:txBody>
      </p:sp>
      <p:sp>
        <p:nvSpPr>
          <p:cNvPr id="25" name="Rectangle 25"/>
          <p:cNvSpPr>
            <a:spLocks noGrp="1" noChangeArrowheads="1"/>
          </p:cNvSpPr>
          <p:nvPr>
            <p:ph type="sldNum" sz="quarter" idx="12"/>
          </p:nvPr>
        </p:nvSpPr>
        <p:spPr/>
        <p:txBody>
          <a:bodyPr/>
          <a:lstStyle>
            <a:lvl1pPr>
              <a:defRPr smtClean="0"/>
            </a:lvl1pPr>
          </a:lstStyle>
          <a:p>
            <a:pPr>
              <a:defRPr/>
            </a:pPr>
            <a:fld id="{95481EC2-5C5F-432F-8CE2-81B72057EF1D}"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Rectangle 23"/>
          <p:cNvSpPr>
            <a:spLocks noGrp="1" noChangeArrowheads="1"/>
          </p:cNvSpPr>
          <p:nvPr>
            <p:ph type="dt" sz="half" idx="10"/>
          </p:nvPr>
        </p:nvSpPr>
        <p:spPr>
          <a:ln/>
        </p:spPr>
        <p:txBody>
          <a:bodyPr/>
          <a:lstStyle>
            <a:lvl1pPr>
              <a:defRPr/>
            </a:lvl1pPr>
          </a:lstStyle>
          <a:p>
            <a:pPr>
              <a:defRPr/>
            </a:pPr>
            <a:endParaRPr lang="es-ES"/>
          </a:p>
        </p:txBody>
      </p:sp>
      <p:sp>
        <p:nvSpPr>
          <p:cNvPr id="5" name="Rectangle 24"/>
          <p:cNvSpPr>
            <a:spLocks noGrp="1" noChangeArrowheads="1"/>
          </p:cNvSpPr>
          <p:nvPr>
            <p:ph type="ftr" sz="quarter" idx="11"/>
          </p:nvPr>
        </p:nvSpPr>
        <p:spPr>
          <a:ln/>
        </p:spPr>
        <p:txBody>
          <a:bodyPr/>
          <a:lstStyle>
            <a:lvl1pPr>
              <a:defRPr/>
            </a:lvl1pPr>
          </a:lstStyle>
          <a:p>
            <a:pPr>
              <a:defRPr/>
            </a:pPr>
            <a:endParaRPr lang="es-ES"/>
          </a:p>
        </p:txBody>
      </p:sp>
      <p:sp>
        <p:nvSpPr>
          <p:cNvPr id="6" name="Rectangle 25"/>
          <p:cNvSpPr>
            <a:spLocks noGrp="1" noChangeArrowheads="1"/>
          </p:cNvSpPr>
          <p:nvPr>
            <p:ph type="sldNum" sz="quarter" idx="12"/>
          </p:nvPr>
        </p:nvSpPr>
        <p:spPr>
          <a:ln/>
        </p:spPr>
        <p:txBody>
          <a:bodyPr/>
          <a:lstStyle>
            <a:lvl1pPr>
              <a:defRPr/>
            </a:lvl1pPr>
          </a:lstStyle>
          <a:p>
            <a:pPr>
              <a:defRPr/>
            </a:pPr>
            <a:fld id="{35FA826D-BADC-40F2-BC7B-ECFD62883A0F}"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53112"/>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7813"/>
            <a:ext cx="60198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Rectangle 23"/>
          <p:cNvSpPr>
            <a:spLocks noGrp="1" noChangeArrowheads="1"/>
          </p:cNvSpPr>
          <p:nvPr>
            <p:ph type="dt" sz="half" idx="10"/>
          </p:nvPr>
        </p:nvSpPr>
        <p:spPr>
          <a:ln/>
        </p:spPr>
        <p:txBody>
          <a:bodyPr/>
          <a:lstStyle>
            <a:lvl1pPr>
              <a:defRPr/>
            </a:lvl1pPr>
          </a:lstStyle>
          <a:p>
            <a:pPr>
              <a:defRPr/>
            </a:pPr>
            <a:endParaRPr lang="es-ES"/>
          </a:p>
        </p:txBody>
      </p:sp>
      <p:sp>
        <p:nvSpPr>
          <p:cNvPr id="5" name="Rectangle 24"/>
          <p:cNvSpPr>
            <a:spLocks noGrp="1" noChangeArrowheads="1"/>
          </p:cNvSpPr>
          <p:nvPr>
            <p:ph type="ftr" sz="quarter" idx="11"/>
          </p:nvPr>
        </p:nvSpPr>
        <p:spPr>
          <a:ln/>
        </p:spPr>
        <p:txBody>
          <a:bodyPr/>
          <a:lstStyle>
            <a:lvl1pPr>
              <a:defRPr/>
            </a:lvl1pPr>
          </a:lstStyle>
          <a:p>
            <a:pPr>
              <a:defRPr/>
            </a:pPr>
            <a:endParaRPr lang="es-ES"/>
          </a:p>
        </p:txBody>
      </p:sp>
      <p:sp>
        <p:nvSpPr>
          <p:cNvPr id="6" name="Rectangle 25"/>
          <p:cNvSpPr>
            <a:spLocks noGrp="1" noChangeArrowheads="1"/>
          </p:cNvSpPr>
          <p:nvPr>
            <p:ph type="sldNum" sz="quarter" idx="12"/>
          </p:nvPr>
        </p:nvSpPr>
        <p:spPr>
          <a:ln/>
        </p:spPr>
        <p:txBody>
          <a:bodyPr/>
          <a:lstStyle>
            <a:lvl1pPr>
              <a:defRPr/>
            </a:lvl1pPr>
          </a:lstStyle>
          <a:p>
            <a:pPr>
              <a:defRPr/>
            </a:pPr>
            <a:fld id="{AD922927-2B01-48C9-B135-CE4AF07D88F5}"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Rectangle 23"/>
          <p:cNvSpPr>
            <a:spLocks noGrp="1" noChangeArrowheads="1"/>
          </p:cNvSpPr>
          <p:nvPr>
            <p:ph type="dt" sz="half" idx="10"/>
          </p:nvPr>
        </p:nvSpPr>
        <p:spPr>
          <a:ln/>
        </p:spPr>
        <p:txBody>
          <a:bodyPr/>
          <a:lstStyle>
            <a:lvl1pPr>
              <a:defRPr/>
            </a:lvl1pPr>
          </a:lstStyle>
          <a:p>
            <a:pPr>
              <a:defRPr/>
            </a:pPr>
            <a:endParaRPr lang="es-ES"/>
          </a:p>
        </p:txBody>
      </p:sp>
      <p:sp>
        <p:nvSpPr>
          <p:cNvPr id="5" name="Rectangle 24"/>
          <p:cNvSpPr>
            <a:spLocks noGrp="1" noChangeArrowheads="1"/>
          </p:cNvSpPr>
          <p:nvPr>
            <p:ph type="ftr" sz="quarter" idx="11"/>
          </p:nvPr>
        </p:nvSpPr>
        <p:spPr>
          <a:ln/>
        </p:spPr>
        <p:txBody>
          <a:bodyPr/>
          <a:lstStyle>
            <a:lvl1pPr>
              <a:defRPr/>
            </a:lvl1pPr>
          </a:lstStyle>
          <a:p>
            <a:pPr>
              <a:defRPr/>
            </a:pPr>
            <a:endParaRPr lang="es-ES"/>
          </a:p>
        </p:txBody>
      </p:sp>
      <p:sp>
        <p:nvSpPr>
          <p:cNvPr id="6" name="Rectangle 25"/>
          <p:cNvSpPr>
            <a:spLocks noGrp="1" noChangeArrowheads="1"/>
          </p:cNvSpPr>
          <p:nvPr>
            <p:ph type="sldNum" sz="quarter" idx="12"/>
          </p:nvPr>
        </p:nvSpPr>
        <p:spPr>
          <a:ln/>
        </p:spPr>
        <p:txBody>
          <a:bodyPr/>
          <a:lstStyle>
            <a:lvl1pPr>
              <a:defRPr/>
            </a:lvl1pPr>
          </a:lstStyle>
          <a:p>
            <a:pPr>
              <a:defRPr/>
            </a:pPr>
            <a:fld id="{97EDCBFD-6D20-4DFF-A4BE-4AF6B529FB4A}"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23"/>
          <p:cNvSpPr>
            <a:spLocks noGrp="1" noChangeArrowheads="1"/>
          </p:cNvSpPr>
          <p:nvPr>
            <p:ph type="dt" sz="half" idx="10"/>
          </p:nvPr>
        </p:nvSpPr>
        <p:spPr>
          <a:ln/>
        </p:spPr>
        <p:txBody>
          <a:bodyPr/>
          <a:lstStyle>
            <a:lvl1pPr>
              <a:defRPr/>
            </a:lvl1pPr>
          </a:lstStyle>
          <a:p>
            <a:pPr>
              <a:defRPr/>
            </a:pPr>
            <a:endParaRPr lang="es-ES"/>
          </a:p>
        </p:txBody>
      </p:sp>
      <p:sp>
        <p:nvSpPr>
          <p:cNvPr id="5" name="Rectangle 24"/>
          <p:cNvSpPr>
            <a:spLocks noGrp="1" noChangeArrowheads="1"/>
          </p:cNvSpPr>
          <p:nvPr>
            <p:ph type="ftr" sz="quarter" idx="11"/>
          </p:nvPr>
        </p:nvSpPr>
        <p:spPr>
          <a:ln/>
        </p:spPr>
        <p:txBody>
          <a:bodyPr/>
          <a:lstStyle>
            <a:lvl1pPr>
              <a:defRPr/>
            </a:lvl1pPr>
          </a:lstStyle>
          <a:p>
            <a:pPr>
              <a:defRPr/>
            </a:pPr>
            <a:endParaRPr lang="es-ES"/>
          </a:p>
        </p:txBody>
      </p:sp>
      <p:sp>
        <p:nvSpPr>
          <p:cNvPr id="6" name="Rectangle 25"/>
          <p:cNvSpPr>
            <a:spLocks noGrp="1" noChangeArrowheads="1"/>
          </p:cNvSpPr>
          <p:nvPr>
            <p:ph type="sldNum" sz="quarter" idx="12"/>
          </p:nvPr>
        </p:nvSpPr>
        <p:spPr>
          <a:ln/>
        </p:spPr>
        <p:txBody>
          <a:bodyPr/>
          <a:lstStyle>
            <a:lvl1pPr>
              <a:defRPr/>
            </a:lvl1pPr>
          </a:lstStyle>
          <a:p>
            <a:pPr>
              <a:defRPr/>
            </a:pPr>
            <a:fld id="{FB36B29B-C189-4F35-9D69-D994CA393F42}"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Rectangle 23"/>
          <p:cNvSpPr>
            <a:spLocks noGrp="1" noChangeArrowheads="1"/>
          </p:cNvSpPr>
          <p:nvPr>
            <p:ph type="dt" sz="half" idx="10"/>
          </p:nvPr>
        </p:nvSpPr>
        <p:spPr>
          <a:ln/>
        </p:spPr>
        <p:txBody>
          <a:bodyPr/>
          <a:lstStyle>
            <a:lvl1pPr>
              <a:defRPr/>
            </a:lvl1pPr>
          </a:lstStyle>
          <a:p>
            <a:pPr>
              <a:defRPr/>
            </a:pPr>
            <a:endParaRPr lang="es-ES"/>
          </a:p>
        </p:txBody>
      </p:sp>
      <p:sp>
        <p:nvSpPr>
          <p:cNvPr id="6" name="Rectangle 24"/>
          <p:cNvSpPr>
            <a:spLocks noGrp="1" noChangeArrowheads="1"/>
          </p:cNvSpPr>
          <p:nvPr>
            <p:ph type="ftr" sz="quarter" idx="11"/>
          </p:nvPr>
        </p:nvSpPr>
        <p:spPr>
          <a:ln/>
        </p:spPr>
        <p:txBody>
          <a:bodyPr/>
          <a:lstStyle>
            <a:lvl1pPr>
              <a:defRPr/>
            </a:lvl1pPr>
          </a:lstStyle>
          <a:p>
            <a:pPr>
              <a:defRPr/>
            </a:pPr>
            <a:endParaRPr lang="es-ES"/>
          </a:p>
        </p:txBody>
      </p:sp>
      <p:sp>
        <p:nvSpPr>
          <p:cNvPr id="7" name="Rectangle 25"/>
          <p:cNvSpPr>
            <a:spLocks noGrp="1" noChangeArrowheads="1"/>
          </p:cNvSpPr>
          <p:nvPr>
            <p:ph type="sldNum" sz="quarter" idx="12"/>
          </p:nvPr>
        </p:nvSpPr>
        <p:spPr>
          <a:ln/>
        </p:spPr>
        <p:txBody>
          <a:bodyPr/>
          <a:lstStyle>
            <a:lvl1pPr>
              <a:defRPr/>
            </a:lvl1pPr>
          </a:lstStyle>
          <a:p>
            <a:pPr>
              <a:defRPr/>
            </a:pPr>
            <a:fld id="{E2B1A0DA-08EE-4B0A-933C-5BD211503011}"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Rectangle 23"/>
          <p:cNvSpPr>
            <a:spLocks noGrp="1" noChangeArrowheads="1"/>
          </p:cNvSpPr>
          <p:nvPr>
            <p:ph type="dt" sz="half" idx="10"/>
          </p:nvPr>
        </p:nvSpPr>
        <p:spPr>
          <a:ln/>
        </p:spPr>
        <p:txBody>
          <a:bodyPr/>
          <a:lstStyle>
            <a:lvl1pPr>
              <a:defRPr/>
            </a:lvl1pPr>
          </a:lstStyle>
          <a:p>
            <a:pPr>
              <a:defRPr/>
            </a:pPr>
            <a:endParaRPr lang="es-ES"/>
          </a:p>
        </p:txBody>
      </p:sp>
      <p:sp>
        <p:nvSpPr>
          <p:cNvPr id="8" name="Rectangle 24"/>
          <p:cNvSpPr>
            <a:spLocks noGrp="1" noChangeArrowheads="1"/>
          </p:cNvSpPr>
          <p:nvPr>
            <p:ph type="ftr" sz="quarter" idx="11"/>
          </p:nvPr>
        </p:nvSpPr>
        <p:spPr>
          <a:ln/>
        </p:spPr>
        <p:txBody>
          <a:bodyPr/>
          <a:lstStyle>
            <a:lvl1pPr>
              <a:defRPr/>
            </a:lvl1pPr>
          </a:lstStyle>
          <a:p>
            <a:pPr>
              <a:defRPr/>
            </a:pPr>
            <a:endParaRPr lang="es-ES"/>
          </a:p>
        </p:txBody>
      </p:sp>
      <p:sp>
        <p:nvSpPr>
          <p:cNvPr id="9" name="Rectangle 25"/>
          <p:cNvSpPr>
            <a:spLocks noGrp="1" noChangeArrowheads="1"/>
          </p:cNvSpPr>
          <p:nvPr>
            <p:ph type="sldNum" sz="quarter" idx="12"/>
          </p:nvPr>
        </p:nvSpPr>
        <p:spPr>
          <a:ln/>
        </p:spPr>
        <p:txBody>
          <a:bodyPr/>
          <a:lstStyle>
            <a:lvl1pPr>
              <a:defRPr/>
            </a:lvl1pPr>
          </a:lstStyle>
          <a:p>
            <a:pPr>
              <a:defRPr/>
            </a:pPr>
            <a:fld id="{2BE56657-C78B-4ECD-9268-A669F1D85F49}"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Rectangle 23"/>
          <p:cNvSpPr>
            <a:spLocks noGrp="1" noChangeArrowheads="1"/>
          </p:cNvSpPr>
          <p:nvPr>
            <p:ph type="dt" sz="half" idx="10"/>
          </p:nvPr>
        </p:nvSpPr>
        <p:spPr>
          <a:ln/>
        </p:spPr>
        <p:txBody>
          <a:bodyPr/>
          <a:lstStyle>
            <a:lvl1pPr>
              <a:defRPr/>
            </a:lvl1pPr>
          </a:lstStyle>
          <a:p>
            <a:pPr>
              <a:defRPr/>
            </a:pPr>
            <a:endParaRPr lang="es-ES"/>
          </a:p>
        </p:txBody>
      </p:sp>
      <p:sp>
        <p:nvSpPr>
          <p:cNvPr id="4" name="Rectangle 24"/>
          <p:cNvSpPr>
            <a:spLocks noGrp="1" noChangeArrowheads="1"/>
          </p:cNvSpPr>
          <p:nvPr>
            <p:ph type="ftr" sz="quarter" idx="11"/>
          </p:nvPr>
        </p:nvSpPr>
        <p:spPr>
          <a:ln/>
        </p:spPr>
        <p:txBody>
          <a:bodyPr/>
          <a:lstStyle>
            <a:lvl1pPr>
              <a:defRPr/>
            </a:lvl1pPr>
          </a:lstStyle>
          <a:p>
            <a:pPr>
              <a:defRPr/>
            </a:pPr>
            <a:endParaRPr lang="es-ES"/>
          </a:p>
        </p:txBody>
      </p:sp>
      <p:sp>
        <p:nvSpPr>
          <p:cNvPr id="5" name="Rectangle 25"/>
          <p:cNvSpPr>
            <a:spLocks noGrp="1" noChangeArrowheads="1"/>
          </p:cNvSpPr>
          <p:nvPr>
            <p:ph type="sldNum" sz="quarter" idx="12"/>
          </p:nvPr>
        </p:nvSpPr>
        <p:spPr>
          <a:ln/>
        </p:spPr>
        <p:txBody>
          <a:bodyPr/>
          <a:lstStyle>
            <a:lvl1pPr>
              <a:defRPr/>
            </a:lvl1pPr>
          </a:lstStyle>
          <a:p>
            <a:pPr>
              <a:defRPr/>
            </a:pPr>
            <a:fld id="{D3A14F47-F642-46E2-A4ED-0B09F1CEFE58}"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s-ES"/>
          </a:p>
        </p:txBody>
      </p:sp>
      <p:sp>
        <p:nvSpPr>
          <p:cNvPr id="3" name="Rectangle 24"/>
          <p:cNvSpPr>
            <a:spLocks noGrp="1" noChangeArrowheads="1"/>
          </p:cNvSpPr>
          <p:nvPr>
            <p:ph type="ftr" sz="quarter" idx="11"/>
          </p:nvPr>
        </p:nvSpPr>
        <p:spPr>
          <a:ln/>
        </p:spPr>
        <p:txBody>
          <a:bodyPr/>
          <a:lstStyle>
            <a:lvl1pPr>
              <a:defRPr/>
            </a:lvl1pPr>
          </a:lstStyle>
          <a:p>
            <a:pPr>
              <a:defRPr/>
            </a:pPr>
            <a:endParaRPr lang="es-ES"/>
          </a:p>
        </p:txBody>
      </p:sp>
      <p:sp>
        <p:nvSpPr>
          <p:cNvPr id="4" name="Rectangle 25"/>
          <p:cNvSpPr>
            <a:spLocks noGrp="1" noChangeArrowheads="1"/>
          </p:cNvSpPr>
          <p:nvPr>
            <p:ph type="sldNum" sz="quarter" idx="12"/>
          </p:nvPr>
        </p:nvSpPr>
        <p:spPr>
          <a:ln/>
        </p:spPr>
        <p:txBody>
          <a:bodyPr/>
          <a:lstStyle>
            <a:lvl1pPr>
              <a:defRPr/>
            </a:lvl1pPr>
          </a:lstStyle>
          <a:p>
            <a:pPr>
              <a:defRPr/>
            </a:pPr>
            <a:fld id="{8116E621-A72A-41DC-AD57-D84AEE2041B3}"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23"/>
          <p:cNvSpPr>
            <a:spLocks noGrp="1" noChangeArrowheads="1"/>
          </p:cNvSpPr>
          <p:nvPr>
            <p:ph type="dt" sz="half" idx="10"/>
          </p:nvPr>
        </p:nvSpPr>
        <p:spPr>
          <a:ln/>
        </p:spPr>
        <p:txBody>
          <a:bodyPr/>
          <a:lstStyle>
            <a:lvl1pPr>
              <a:defRPr/>
            </a:lvl1pPr>
          </a:lstStyle>
          <a:p>
            <a:pPr>
              <a:defRPr/>
            </a:pPr>
            <a:endParaRPr lang="es-ES"/>
          </a:p>
        </p:txBody>
      </p:sp>
      <p:sp>
        <p:nvSpPr>
          <p:cNvPr id="6" name="Rectangle 24"/>
          <p:cNvSpPr>
            <a:spLocks noGrp="1" noChangeArrowheads="1"/>
          </p:cNvSpPr>
          <p:nvPr>
            <p:ph type="ftr" sz="quarter" idx="11"/>
          </p:nvPr>
        </p:nvSpPr>
        <p:spPr>
          <a:ln/>
        </p:spPr>
        <p:txBody>
          <a:bodyPr/>
          <a:lstStyle>
            <a:lvl1pPr>
              <a:defRPr/>
            </a:lvl1pPr>
          </a:lstStyle>
          <a:p>
            <a:pPr>
              <a:defRPr/>
            </a:pPr>
            <a:endParaRPr lang="es-ES"/>
          </a:p>
        </p:txBody>
      </p:sp>
      <p:sp>
        <p:nvSpPr>
          <p:cNvPr id="7" name="Rectangle 25"/>
          <p:cNvSpPr>
            <a:spLocks noGrp="1" noChangeArrowheads="1"/>
          </p:cNvSpPr>
          <p:nvPr>
            <p:ph type="sldNum" sz="quarter" idx="12"/>
          </p:nvPr>
        </p:nvSpPr>
        <p:spPr>
          <a:ln/>
        </p:spPr>
        <p:txBody>
          <a:bodyPr/>
          <a:lstStyle>
            <a:lvl1pPr>
              <a:defRPr/>
            </a:lvl1pPr>
          </a:lstStyle>
          <a:p>
            <a:pPr>
              <a:defRPr/>
            </a:pPr>
            <a:fld id="{47BC1872-071F-4D96-A02D-E0B914FED62A}"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23"/>
          <p:cNvSpPr>
            <a:spLocks noGrp="1" noChangeArrowheads="1"/>
          </p:cNvSpPr>
          <p:nvPr>
            <p:ph type="dt" sz="half" idx="10"/>
          </p:nvPr>
        </p:nvSpPr>
        <p:spPr>
          <a:ln/>
        </p:spPr>
        <p:txBody>
          <a:bodyPr/>
          <a:lstStyle>
            <a:lvl1pPr>
              <a:defRPr/>
            </a:lvl1pPr>
          </a:lstStyle>
          <a:p>
            <a:pPr>
              <a:defRPr/>
            </a:pPr>
            <a:endParaRPr lang="es-ES"/>
          </a:p>
        </p:txBody>
      </p:sp>
      <p:sp>
        <p:nvSpPr>
          <p:cNvPr id="6" name="Rectangle 24"/>
          <p:cNvSpPr>
            <a:spLocks noGrp="1" noChangeArrowheads="1"/>
          </p:cNvSpPr>
          <p:nvPr>
            <p:ph type="ftr" sz="quarter" idx="11"/>
          </p:nvPr>
        </p:nvSpPr>
        <p:spPr>
          <a:ln/>
        </p:spPr>
        <p:txBody>
          <a:bodyPr/>
          <a:lstStyle>
            <a:lvl1pPr>
              <a:defRPr/>
            </a:lvl1pPr>
          </a:lstStyle>
          <a:p>
            <a:pPr>
              <a:defRPr/>
            </a:pPr>
            <a:endParaRPr lang="es-ES"/>
          </a:p>
        </p:txBody>
      </p:sp>
      <p:sp>
        <p:nvSpPr>
          <p:cNvPr id="7" name="Rectangle 25"/>
          <p:cNvSpPr>
            <a:spLocks noGrp="1" noChangeArrowheads="1"/>
          </p:cNvSpPr>
          <p:nvPr>
            <p:ph type="sldNum" sz="quarter" idx="12"/>
          </p:nvPr>
        </p:nvSpPr>
        <p:spPr>
          <a:ln/>
        </p:spPr>
        <p:txBody>
          <a:bodyPr/>
          <a:lstStyle>
            <a:lvl1pPr>
              <a:defRPr/>
            </a:lvl1pPr>
          </a:lstStyle>
          <a:p>
            <a:pPr>
              <a:defRPr/>
            </a:pPr>
            <a:fld id="{44EA712A-B904-4864-9A9D-83C3245ED736}"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48131"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s-AR"/>
            </a:p>
          </p:txBody>
        </p:sp>
        <p:sp>
          <p:nvSpPr>
            <p:cNvPr id="48132"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48133"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s-AR"/>
            </a:p>
          </p:txBody>
        </p:sp>
        <p:sp>
          <p:nvSpPr>
            <p:cNvPr id="48134"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s-AR"/>
            </a:p>
          </p:txBody>
        </p:sp>
        <p:sp>
          <p:nvSpPr>
            <p:cNvPr id="48135"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s-AR"/>
            </a:p>
          </p:txBody>
        </p:sp>
        <p:sp>
          <p:nvSpPr>
            <p:cNvPr id="48136"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48137"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48138"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48139"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s-AR"/>
            </a:p>
          </p:txBody>
        </p:sp>
        <p:sp>
          <p:nvSpPr>
            <p:cNvPr id="48140"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s-AR"/>
            </a:p>
          </p:txBody>
        </p:sp>
        <p:sp>
          <p:nvSpPr>
            <p:cNvPr id="48141"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s-AR"/>
            </a:p>
          </p:txBody>
        </p:sp>
        <p:sp>
          <p:nvSpPr>
            <p:cNvPr id="48142"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s-AR"/>
            </a:p>
          </p:txBody>
        </p:sp>
        <p:sp>
          <p:nvSpPr>
            <p:cNvPr id="48143"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s-AR"/>
            </a:p>
          </p:txBody>
        </p:sp>
        <p:sp>
          <p:nvSpPr>
            <p:cNvPr id="48144"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s-AR"/>
            </a:p>
          </p:txBody>
        </p:sp>
        <p:sp>
          <p:nvSpPr>
            <p:cNvPr id="48145"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s-AR"/>
            </a:p>
          </p:txBody>
        </p:sp>
        <p:sp>
          <p:nvSpPr>
            <p:cNvPr id="48146"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sp>
          <p:nvSpPr>
            <p:cNvPr id="48147"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s-AR"/>
            </a:p>
          </p:txBody>
        </p:sp>
        <p:sp>
          <p:nvSpPr>
            <p:cNvPr id="48148"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AR"/>
            </a:p>
          </p:txBody>
        </p:sp>
      </p:grpSp>
      <p:sp>
        <p:nvSpPr>
          <p:cNvPr id="48149"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48150"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8151"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effectLst>
                  <a:outerShdw blurRad="38100" dist="38100" dir="2700000" algn="tl">
                    <a:srgbClr val="000000"/>
                  </a:outerShdw>
                </a:effectLst>
              </a:defRPr>
            </a:lvl1pPr>
          </a:lstStyle>
          <a:p>
            <a:pPr>
              <a:defRPr/>
            </a:pPr>
            <a:endParaRPr lang="es-ES"/>
          </a:p>
        </p:txBody>
      </p:sp>
      <p:sp>
        <p:nvSpPr>
          <p:cNvPr id="48152"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effectLst>
                  <a:outerShdw blurRad="38100" dist="38100" dir="2700000" algn="tl">
                    <a:srgbClr val="000000"/>
                  </a:outerShdw>
                </a:effectLst>
              </a:defRPr>
            </a:lvl1pPr>
          </a:lstStyle>
          <a:p>
            <a:pPr>
              <a:defRPr/>
            </a:pPr>
            <a:endParaRPr lang="es-ES"/>
          </a:p>
        </p:txBody>
      </p:sp>
      <p:sp>
        <p:nvSpPr>
          <p:cNvPr id="48153"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effectLst>
                  <a:outerShdw blurRad="38100" dist="38100" dir="2700000" algn="tl">
                    <a:srgbClr val="000000"/>
                  </a:outerShdw>
                </a:effectLst>
              </a:defRPr>
            </a:lvl1pPr>
          </a:lstStyle>
          <a:p>
            <a:pPr>
              <a:defRPr/>
            </a:pPr>
            <a:fld id="{E775FD94-390F-473C-A6CD-A736D496DEFD}"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3706"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emf"/><Relationship Id="rId7"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07950" y="692150"/>
            <a:ext cx="9036050" cy="6049963"/>
          </a:xfrm>
        </p:spPr>
        <p:txBody>
          <a:bodyPr/>
          <a:lstStyle/>
          <a:p>
            <a:pPr eaLnBrk="1" hangingPunct="1">
              <a:lnSpc>
                <a:spcPct val="90000"/>
              </a:lnSpc>
              <a:defRPr/>
            </a:pPr>
            <a:r>
              <a:rPr lang="es-ES" sz="1400" b="1" smtClean="0">
                <a:solidFill>
                  <a:schemeClr val="tx2"/>
                </a:solidFill>
                <a:latin typeface="Arial" charset="0"/>
              </a:rPr>
              <a:t>IV JORNADAS REGIONALES DE INVESTIGACIÓN Y EXTENSIÓN </a:t>
            </a:r>
          </a:p>
          <a:p>
            <a:pPr eaLnBrk="1" hangingPunct="1">
              <a:lnSpc>
                <a:spcPct val="90000"/>
              </a:lnSpc>
              <a:defRPr/>
            </a:pPr>
            <a:r>
              <a:rPr lang="es-ES_tradnl" sz="1400" b="1" smtClean="0">
                <a:solidFill>
                  <a:schemeClr val="tx2"/>
                </a:solidFill>
                <a:latin typeface="Arial" charset="0"/>
              </a:rPr>
              <a:t>DE  LOS 4 IES DEL VALLE DE UCO</a:t>
            </a:r>
          </a:p>
          <a:p>
            <a:pPr eaLnBrk="1" hangingPunct="1">
              <a:lnSpc>
                <a:spcPct val="90000"/>
              </a:lnSpc>
              <a:defRPr/>
            </a:pPr>
            <a:endParaRPr lang="es-ES_tradnl" sz="1800" b="1" smtClean="0">
              <a:solidFill>
                <a:schemeClr val="tx2"/>
              </a:solidFill>
              <a:latin typeface="Arial" charset="0"/>
            </a:endParaRPr>
          </a:p>
          <a:p>
            <a:pPr eaLnBrk="1" hangingPunct="1">
              <a:lnSpc>
                <a:spcPct val="90000"/>
              </a:lnSpc>
              <a:defRPr/>
            </a:pPr>
            <a:endParaRPr lang="es-ES_tradnl" sz="1800" b="1" smtClean="0">
              <a:solidFill>
                <a:schemeClr val="accent1"/>
              </a:solidFill>
              <a:latin typeface="Arial" charset="0"/>
            </a:endParaRPr>
          </a:p>
          <a:p>
            <a:pPr eaLnBrk="1" hangingPunct="1">
              <a:lnSpc>
                <a:spcPct val="90000"/>
              </a:lnSpc>
              <a:defRPr/>
            </a:pPr>
            <a:endParaRPr lang="es-ES" sz="1600" b="1" smtClean="0">
              <a:latin typeface="Arial" charset="0"/>
            </a:endParaRPr>
          </a:p>
          <a:p>
            <a:pPr eaLnBrk="1" hangingPunct="1">
              <a:lnSpc>
                <a:spcPct val="90000"/>
              </a:lnSpc>
              <a:defRPr/>
            </a:pPr>
            <a:endParaRPr lang="es-ES" sz="1600" b="1" smtClean="0">
              <a:latin typeface="Arial" charset="0"/>
            </a:endParaRPr>
          </a:p>
          <a:p>
            <a:pPr eaLnBrk="1" hangingPunct="1">
              <a:lnSpc>
                <a:spcPct val="90000"/>
              </a:lnSpc>
              <a:defRPr/>
            </a:pPr>
            <a:r>
              <a:rPr lang="es-ES" sz="1600" b="1" smtClean="0">
                <a:latin typeface="Arial" charset="0"/>
              </a:rPr>
              <a:t>“</a:t>
            </a:r>
            <a:r>
              <a:rPr lang="es-ES" sz="1600" b="1" u="sng" smtClean="0">
                <a:latin typeface="Arial" charset="0"/>
              </a:rPr>
              <a:t>Construyendo vínculos: la Educación Superior en la Comunidad</a:t>
            </a:r>
            <a:r>
              <a:rPr lang="es-ES" sz="1600" b="1" smtClean="0">
                <a:latin typeface="Arial" charset="0"/>
              </a:rPr>
              <a:t>”</a:t>
            </a:r>
          </a:p>
          <a:p>
            <a:pPr eaLnBrk="1" hangingPunct="1">
              <a:lnSpc>
                <a:spcPct val="90000"/>
              </a:lnSpc>
              <a:defRPr/>
            </a:pPr>
            <a:endParaRPr lang="es-AR" sz="1600" b="1" smtClean="0">
              <a:latin typeface="Arial" charset="0"/>
            </a:endParaRPr>
          </a:p>
          <a:p>
            <a:pPr eaLnBrk="1" hangingPunct="1">
              <a:lnSpc>
                <a:spcPct val="90000"/>
              </a:lnSpc>
              <a:defRPr/>
            </a:pPr>
            <a:endParaRPr lang="es-AR" sz="2000" b="1" smtClean="0">
              <a:solidFill>
                <a:srgbClr val="FFFF00"/>
              </a:solidFill>
              <a:latin typeface="Arial" charset="0"/>
            </a:endParaRPr>
          </a:p>
          <a:p>
            <a:pPr eaLnBrk="1" hangingPunct="1">
              <a:lnSpc>
                <a:spcPct val="90000"/>
              </a:lnSpc>
              <a:defRPr/>
            </a:pPr>
            <a:endParaRPr lang="es-AR" sz="1400" b="1" smtClean="0">
              <a:solidFill>
                <a:srgbClr val="FFFF00"/>
              </a:solidFill>
              <a:latin typeface="Arial" charset="0"/>
            </a:endParaRPr>
          </a:p>
          <a:p>
            <a:pPr eaLnBrk="1" hangingPunct="1">
              <a:lnSpc>
                <a:spcPct val="90000"/>
              </a:lnSpc>
              <a:defRPr/>
            </a:pPr>
            <a:endParaRPr lang="es-AR" sz="1400" b="1" smtClean="0">
              <a:solidFill>
                <a:srgbClr val="FFFF00"/>
              </a:solidFill>
              <a:latin typeface="Arial" charset="0"/>
            </a:endParaRPr>
          </a:p>
          <a:p>
            <a:pPr eaLnBrk="1" hangingPunct="1">
              <a:lnSpc>
                <a:spcPct val="90000"/>
              </a:lnSpc>
              <a:defRPr/>
            </a:pPr>
            <a:endParaRPr lang="es-AR" sz="2000" b="1" smtClean="0">
              <a:solidFill>
                <a:srgbClr val="FFFF00"/>
              </a:solidFill>
              <a:latin typeface="Arial" charset="0"/>
            </a:endParaRPr>
          </a:p>
          <a:p>
            <a:pPr eaLnBrk="1" hangingPunct="1">
              <a:lnSpc>
                <a:spcPct val="90000"/>
              </a:lnSpc>
              <a:defRPr/>
            </a:pPr>
            <a:endParaRPr lang="es-AR" sz="1400" b="1" smtClean="0">
              <a:solidFill>
                <a:srgbClr val="FFFF00"/>
              </a:solidFill>
              <a:latin typeface="Arial" charset="0"/>
            </a:endParaRPr>
          </a:p>
          <a:p>
            <a:pPr eaLnBrk="1" hangingPunct="1">
              <a:lnSpc>
                <a:spcPct val="90000"/>
              </a:lnSpc>
              <a:defRPr/>
            </a:pPr>
            <a:endParaRPr lang="es-AR" sz="1400" b="1" smtClean="0">
              <a:solidFill>
                <a:srgbClr val="FFFF00"/>
              </a:solidFill>
              <a:latin typeface="Arial" charset="0"/>
            </a:endParaRPr>
          </a:p>
          <a:p>
            <a:pPr eaLnBrk="1" hangingPunct="1">
              <a:lnSpc>
                <a:spcPct val="90000"/>
              </a:lnSpc>
              <a:defRPr/>
            </a:pPr>
            <a:endParaRPr lang="es-AR" sz="1400" b="1" smtClean="0">
              <a:solidFill>
                <a:srgbClr val="FFFF00"/>
              </a:solidFill>
              <a:latin typeface="Arial" charset="0"/>
            </a:endParaRPr>
          </a:p>
          <a:p>
            <a:pPr eaLnBrk="1" hangingPunct="1">
              <a:lnSpc>
                <a:spcPct val="90000"/>
              </a:lnSpc>
              <a:defRPr/>
            </a:pPr>
            <a:endParaRPr lang="es-ES" sz="1800" b="1" smtClean="0">
              <a:solidFill>
                <a:srgbClr val="FFFF00"/>
              </a:solidFill>
              <a:latin typeface="Arial" charset="0"/>
            </a:endParaRPr>
          </a:p>
          <a:p>
            <a:pPr eaLnBrk="1" hangingPunct="1">
              <a:lnSpc>
                <a:spcPct val="90000"/>
              </a:lnSpc>
              <a:defRPr/>
            </a:pPr>
            <a:endParaRPr lang="es-ES" sz="1800" b="1" smtClean="0">
              <a:solidFill>
                <a:srgbClr val="FFFF00"/>
              </a:solidFill>
              <a:latin typeface="Arial" charset="0"/>
            </a:endParaRPr>
          </a:p>
          <a:p>
            <a:pPr eaLnBrk="1" hangingPunct="1">
              <a:lnSpc>
                <a:spcPct val="90000"/>
              </a:lnSpc>
              <a:defRPr/>
            </a:pPr>
            <a:endParaRPr lang="es-ES" sz="1800" b="1" smtClean="0">
              <a:solidFill>
                <a:srgbClr val="FFFF00"/>
              </a:solidFill>
              <a:latin typeface="Arial" charset="0"/>
            </a:endParaRPr>
          </a:p>
          <a:p>
            <a:pPr eaLnBrk="1" hangingPunct="1">
              <a:lnSpc>
                <a:spcPct val="90000"/>
              </a:lnSpc>
              <a:defRPr/>
            </a:pPr>
            <a:r>
              <a:rPr lang="es-ES" sz="2000" b="1" smtClean="0">
                <a:solidFill>
                  <a:srgbClr val="FFFF00"/>
                </a:solidFill>
                <a:latin typeface="Arial" charset="0"/>
              </a:rPr>
              <a:t>Silvia Guarise </a:t>
            </a:r>
          </a:p>
          <a:p>
            <a:pPr eaLnBrk="1" hangingPunct="1">
              <a:lnSpc>
                <a:spcPct val="90000"/>
              </a:lnSpc>
              <a:defRPr/>
            </a:pPr>
            <a:r>
              <a:rPr lang="es-ES" sz="1800" smtClean="0">
                <a:solidFill>
                  <a:srgbClr val="FFFF00"/>
                </a:solidFill>
                <a:effectLst/>
                <a:latin typeface="Arial" charset="0"/>
              </a:rPr>
              <a:t>Doctorado en Educación - Facultad de Filosofía y Letras - UNCuyo</a:t>
            </a:r>
            <a:endParaRPr lang="es-AR" sz="1800" smtClean="0">
              <a:solidFill>
                <a:srgbClr val="FFFF00"/>
              </a:solidFill>
              <a:effectLst/>
              <a:latin typeface="Arial" charset="0"/>
            </a:endParaRPr>
          </a:p>
          <a:p>
            <a:pPr eaLnBrk="1" hangingPunct="1">
              <a:lnSpc>
                <a:spcPct val="90000"/>
              </a:lnSpc>
              <a:defRPr/>
            </a:pPr>
            <a:endParaRPr lang="es-AR" sz="1800" smtClean="0">
              <a:solidFill>
                <a:srgbClr val="FFFF00"/>
              </a:solidFill>
              <a:effectLst/>
              <a:latin typeface="Arial" charset="0"/>
            </a:endParaRPr>
          </a:p>
        </p:txBody>
      </p:sp>
      <p:pic>
        <p:nvPicPr>
          <p:cNvPr id="3075" name="Picture 4"/>
          <p:cNvPicPr>
            <a:picLocks noChangeAspect="1" noChangeArrowheads="1"/>
          </p:cNvPicPr>
          <p:nvPr>
            <p:ph type="ctrTitle"/>
          </p:nvPr>
        </p:nvPicPr>
        <p:blipFill>
          <a:blip r:embed="rId2"/>
          <a:srcRect/>
          <a:stretch>
            <a:fillRect/>
          </a:stretch>
        </p:blipFill>
        <p:spPr>
          <a:xfrm>
            <a:off x="3635375" y="1268413"/>
            <a:ext cx="1619250" cy="936625"/>
          </a:xfrm>
          <a:noFill/>
        </p:spPr>
      </p:pic>
      <p:sp>
        <p:nvSpPr>
          <p:cNvPr id="2054" name="Rectangle 6"/>
          <p:cNvSpPr>
            <a:spLocks noChangeArrowheads="1"/>
          </p:cNvSpPr>
          <p:nvPr/>
        </p:nvSpPr>
        <p:spPr bwMode="auto">
          <a:xfrm>
            <a:off x="0" y="3573463"/>
            <a:ext cx="9144000" cy="1441450"/>
          </a:xfrm>
          <a:prstGeom prst="rect">
            <a:avLst/>
          </a:prstGeom>
          <a:solidFill>
            <a:schemeClr val="hlink"/>
          </a:solidFill>
          <a:ln w="31750">
            <a:solidFill>
              <a:srgbClr val="000000"/>
            </a:solidFill>
            <a:miter lim="800000"/>
            <a:headEnd/>
            <a:tailEnd/>
          </a:ln>
          <a:effectLst/>
        </p:spPr>
        <p:txBody>
          <a:bodyPr wrap="none" anchor="ctr"/>
          <a:lstStyle/>
          <a:p>
            <a:pPr algn="ctr">
              <a:defRPr/>
            </a:pPr>
            <a:r>
              <a:rPr lang="es-AR" b="1">
                <a:solidFill>
                  <a:schemeClr val="bg1"/>
                </a:solidFill>
                <a:effectLst>
                  <a:outerShdw blurRad="38100" dist="38100" dir="2700000" algn="tl">
                    <a:srgbClr val="000000"/>
                  </a:outerShdw>
                </a:effectLst>
                <a:latin typeface="Arial" charset="0"/>
              </a:rPr>
              <a:t>“EL PROCESO DE ELECCIÓN INSTITUCIONAL DE ESTUDIOS SUPERIORES </a:t>
            </a:r>
          </a:p>
          <a:p>
            <a:pPr algn="ctr">
              <a:defRPr/>
            </a:pPr>
            <a:endParaRPr lang="es-AR" b="1">
              <a:solidFill>
                <a:schemeClr val="bg1"/>
              </a:solidFill>
              <a:effectLst>
                <a:outerShdw blurRad="38100" dist="38100" dir="2700000" algn="tl">
                  <a:srgbClr val="000000"/>
                </a:outerShdw>
              </a:effectLst>
              <a:latin typeface="Arial" charset="0"/>
            </a:endParaRPr>
          </a:p>
          <a:p>
            <a:pPr algn="ctr">
              <a:defRPr/>
            </a:pPr>
            <a:r>
              <a:rPr lang="es-AR" b="1">
                <a:solidFill>
                  <a:schemeClr val="bg1"/>
                </a:solidFill>
                <a:effectLst>
                  <a:outerShdw blurRad="38100" dist="38100" dir="2700000" algn="tl">
                    <a:srgbClr val="000000"/>
                  </a:outerShdw>
                </a:effectLst>
                <a:latin typeface="Arial" charset="0"/>
              </a:rPr>
              <a:t>EN ESTUDIANTES DE INSTITUTOS DE FORMACIÓN DOCENTE”.</a:t>
            </a:r>
            <a:endParaRPr lang="es-ES" b="1">
              <a:solidFill>
                <a:schemeClr val="bg1"/>
              </a:solidFill>
              <a:effectLst>
                <a:outerShdw blurRad="38100" dist="38100" dir="2700000" algn="tl">
                  <a:srgbClr val="000000"/>
                </a:outerShdw>
              </a:effectLst>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0" y="1196975"/>
            <a:ext cx="9144000" cy="5661025"/>
          </a:xfrm>
        </p:spPr>
        <p:txBody>
          <a:bodyPr/>
          <a:lstStyle/>
          <a:p>
            <a:pPr algn="just" eaLnBrk="1" hangingPunct="1">
              <a:defRPr/>
            </a:pPr>
            <a:r>
              <a:rPr lang="es-AR" sz="1800" b="1" u="sng" smtClean="0">
                <a:latin typeface="Arial" charset="0"/>
              </a:rPr>
              <a:t>Diseño metodológico:</a:t>
            </a:r>
            <a:r>
              <a:rPr lang="es-AR" sz="1800" b="1" smtClean="0">
                <a:latin typeface="Arial" charset="0"/>
              </a:rPr>
              <a:t> interpretativo,</a:t>
            </a:r>
            <a:r>
              <a:rPr lang="es-AR" sz="1800" smtClean="0">
                <a:latin typeface="Arial" charset="0"/>
              </a:rPr>
              <a:t> </a:t>
            </a:r>
            <a:r>
              <a:rPr lang="es-ES" sz="1800" b="1" smtClean="0">
                <a:latin typeface="Arial" charset="0"/>
              </a:rPr>
              <a:t>en donde “el foco estará puesto en el mundo social y en el mundo subjetivo de los estudiantes” (Vasilachis, 1992).</a:t>
            </a:r>
          </a:p>
          <a:p>
            <a:pPr algn="just" eaLnBrk="1" hangingPunct="1">
              <a:defRPr/>
            </a:pPr>
            <a:endParaRPr lang="es-ES" sz="1800" b="1" smtClean="0">
              <a:latin typeface="Arial" charset="0"/>
            </a:endParaRPr>
          </a:p>
          <a:p>
            <a:pPr algn="just" eaLnBrk="1" hangingPunct="1">
              <a:defRPr/>
            </a:pPr>
            <a:r>
              <a:rPr lang="es-AR" sz="1800" b="1" u="sng" smtClean="0">
                <a:latin typeface="Arial" charset="0"/>
              </a:rPr>
              <a:t>Población</a:t>
            </a:r>
            <a:r>
              <a:rPr lang="es-AR" sz="1800" b="1" smtClean="0">
                <a:latin typeface="Arial" charset="0"/>
              </a:rPr>
              <a:t>: estudiantes de los IFD de la zona Este de la Pcia. de Mza.</a:t>
            </a:r>
          </a:p>
          <a:p>
            <a:pPr algn="just" eaLnBrk="1" hangingPunct="1">
              <a:defRPr/>
            </a:pPr>
            <a:endParaRPr lang="es-AR" sz="1800" b="1" smtClean="0">
              <a:latin typeface="Arial" charset="0"/>
            </a:endParaRPr>
          </a:p>
          <a:p>
            <a:pPr algn="just" eaLnBrk="1" hangingPunct="1">
              <a:defRPr/>
            </a:pPr>
            <a:r>
              <a:rPr lang="es-AR" sz="1800" b="1" u="sng" smtClean="0">
                <a:latin typeface="Arial" charset="0"/>
              </a:rPr>
              <a:t>Muestra/Unidades de análisis</a:t>
            </a:r>
            <a:r>
              <a:rPr lang="es-AR" sz="1800" b="1" smtClean="0">
                <a:latin typeface="Arial" charset="0"/>
              </a:rPr>
              <a:t>: estudiantes de 1er año de un profesorado en común a todos los IFD del Este.</a:t>
            </a:r>
          </a:p>
          <a:p>
            <a:pPr algn="just" eaLnBrk="1" hangingPunct="1">
              <a:defRPr/>
            </a:pPr>
            <a:endParaRPr lang="es-AR" sz="1800" b="1" smtClean="0">
              <a:latin typeface="Arial" charset="0"/>
            </a:endParaRPr>
          </a:p>
          <a:p>
            <a:pPr algn="just" eaLnBrk="1" hangingPunct="1">
              <a:defRPr/>
            </a:pPr>
            <a:endParaRPr lang="es-AR" sz="1800" b="1" smtClean="0">
              <a:latin typeface="Arial" charset="0"/>
            </a:endParaRPr>
          </a:p>
          <a:p>
            <a:pPr algn="just" eaLnBrk="1" hangingPunct="1">
              <a:defRPr/>
            </a:pPr>
            <a:endParaRPr lang="es-AR" sz="1800" b="1" smtClean="0">
              <a:latin typeface="Arial" charset="0"/>
            </a:endParaRPr>
          </a:p>
          <a:p>
            <a:pPr algn="just" eaLnBrk="1" hangingPunct="1">
              <a:defRPr/>
            </a:pPr>
            <a:endParaRPr lang="es-AR" sz="1800" b="1" smtClean="0">
              <a:latin typeface="Arial" charset="0"/>
            </a:endParaRPr>
          </a:p>
          <a:p>
            <a:pPr algn="just" eaLnBrk="1" hangingPunct="1">
              <a:defRPr/>
            </a:pPr>
            <a:endParaRPr lang="es-AR" sz="1800" b="1" smtClean="0">
              <a:latin typeface="Arial" charset="0"/>
            </a:endParaRPr>
          </a:p>
          <a:p>
            <a:pPr algn="just" eaLnBrk="1" hangingPunct="1">
              <a:buFont typeface="Wingdings" pitchFamily="2" charset="2"/>
              <a:buNone/>
              <a:defRPr/>
            </a:pPr>
            <a:endParaRPr lang="es-AR" sz="1800" b="1" smtClean="0">
              <a:latin typeface="Arial" charset="0"/>
            </a:endParaRPr>
          </a:p>
          <a:p>
            <a:pPr algn="just" eaLnBrk="1" hangingPunct="1">
              <a:buFont typeface="Wingdings" pitchFamily="2" charset="2"/>
              <a:buNone/>
              <a:defRPr/>
            </a:pPr>
            <a:endParaRPr lang="es-ES" sz="1800" b="1" smtClean="0">
              <a:latin typeface="Arial" charset="0"/>
            </a:endParaRPr>
          </a:p>
          <a:p>
            <a:pPr algn="just" eaLnBrk="1" hangingPunct="1">
              <a:buFont typeface="Wingdings" pitchFamily="2" charset="2"/>
              <a:buNone/>
              <a:defRPr/>
            </a:pPr>
            <a:endParaRPr lang="es-AR" sz="1600" b="1" u="sng" smtClean="0">
              <a:latin typeface="Arial" charset="0"/>
            </a:endParaRPr>
          </a:p>
        </p:txBody>
      </p:sp>
      <p:sp>
        <p:nvSpPr>
          <p:cNvPr id="57350" name="Rectangle 6"/>
          <p:cNvSpPr>
            <a:spLocks noChangeArrowheads="1"/>
          </p:cNvSpPr>
          <p:nvPr/>
        </p:nvSpPr>
        <p:spPr bwMode="auto">
          <a:xfrm>
            <a:off x="2339975" y="404813"/>
            <a:ext cx="4105275" cy="571500"/>
          </a:xfrm>
          <a:prstGeom prst="rect">
            <a:avLst/>
          </a:prstGeom>
          <a:solidFill>
            <a:srgbClr val="FEEC94"/>
          </a:solidFill>
          <a:ln w="22225">
            <a:solidFill>
              <a:srgbClr val="000000"/>
            </a:solidFill>
            <a:miter lim="800000"/>
            <a:headEnd/>
            <a:tailEnd/>
          </a:ln>
          <a:effectLst/>
        </p:spPr>
        <p:txBody>
          <a:bodyPr anchor="ctr"/>
          <a:lstStyle/>
          <a:p>
            <a:pPr algn="ctr">
              <a:defRPr/>
            </a:pPr>
            <a:r>
              <a:rPr lang="es-AR" sz="2400" b="1">
                <a:solidFill>
                  <a:srgbClr val="000000"/>
                </a:solidFill>
                <a:effectLst>
                  <a:outerShdw blurRad="38100" dist="38100" dir="2700000" algn="tl">
                    <a:srgbClr val="FFFFFF"/>
                  </a:outerShdw>
                </a:effectLst>
                <a:latin typeface="Arial" charset="0"/>
              </a:rPr>
              <a:t>METODOLOGÍA</a:t>
            </a:r>
            <a:endParaRPr lang="es-ES">
              <a:latin typeface="Arial" charset="0"/>
            </a:endParaRPr>
          </a:p>
        </p:txBody>
      </p:sp>
      <p:sp>
        <p:nvSpPr>
          <p:cNvPr id="12292" name="Rectangle 214"/>
          <p:cNvSpPr>
            <a:spLocks noChangeArrowheads="1"/>
          </p:cNvSpPr>
          <p:nvPr/>
        </p:nvSpPr>
        <p:spPr bwMode="auto">
          <a:xfrm>
            <a:off x="0" y="4984750"/>
            <a:ext cx="9144000" cy="0"/>
          </a:xfrm>
          <a:prstGeom prst="rect">
            <a:avLst/>
          </a:prstGeom>
          <a:noFill/>
          <a:ln w="9525">
            <a:noFill/>
            <a:miter lim="800000"/>
            <a:headEnd/>
            <a:tailEnd/>
          </a:ln>
        </p:spPr>
        <p:txBody>
          <a:bodyPr wrap="none" anchor="ctr">
            <a:spAutoFit/>
          </a:bodyPr>
          <a:lstStyle/>
          <a:p>
            <a:endParaRPr lang="es-AR">
              <a:latin typeface="Arial" charset="0"/>
            </a:endParaRPr>
          </a:p>
        </p:txBody>
      </p:sp>
      <p:pic>
        <p:nvPicPr>
          <p:cNvPr id="12293" name="Picture 636"/>
          <p:cNvPicPr>
            <a:picLocks noChangeAspect="1" noChangeArrowheads="1"/>
          </p:cNvPicPr>
          <p:nvPr/>
        </p:nvPicPr>
        <p:blipFill>
          <a:blip r:embed="rId2"/>
          <a:srcRect/>
          <a:stretch>
            <a:fillRect/>
          </a:stretch>
        </p:blipFill>
        <p:spPr bwMode="auto">
          <a:xfrm>
            <a:off x="1042988" y="4005263"/>
            <a:ext cx="7127875" cy="1763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457200" y="404813"/>
            <a:ext cx="8229600" cy="5726112"/>
          </a:xfrm>
        </p:spPr>
        <p:txBody>
          <a:bodyPr/>
          <a:lstStyle/>
          <a:p>
            <a:pPr algn="just" eaLnBrk="1" hangingPunct="1">
              <a:lnSpc>
                <a:spcPct val="80000"/>
              </a:lnSpc>
              <a:defRPr/>
            </a:pPr>
            <a:r>
              <a:rPr lang="es-ES" sz="2400" smtClean="0">
                <a:latin typeface="Arial" charset="0"/>
              </a:rPr>
              <a:t>Factores objetivos y elección institucional de los alumnos se constituyen como </a:t>
            </a:r>
            <a:r>
              <a:rPr lang="es-ES" sz="2400" b="1" u="sng" smtClean="0">
                <a:solidFill>
                  <a:schemeClr val="tx2"/>
                </a:solidFill>
                <a:latin typeface="Arial" charset="0"/>
              </a:rPr>
              <a:t>variables dependientes</a:t>
            </a:r>
            <a:r>
              <a:rPr lang="es-ES" sz="2400" smtClean="0">
                <a:latin typeface="Arial" charset="0"/>
              </a:rPr>
              <a:t> del estudio, es decir, </a:t>
            </a:r>
            <a:r>
              <a:rPr lang="es-ES" sz="2400" smtClean="0">
                <a:solidFill>
                  <a:schemeClr val="tx2"/>
                </a:solidFill>
                <a:latin typeface="Arial" charset="0"/>
              </a:rPr>
              <a:t>aquellas que se buscan conocer, comprender y explicar; puesto que dependen de ciertos factores que pueden existir.</a:t>
            </a:r>
          </a:p>
          <a:p>
            <a:pPr algn="just" eaLnBrk="1" hangingPunct="1">
              <a:lnSpc>
                <a:spcPct val="80000"/>
              </a:lnSpc>
              <a:defRPr/>
            </a:pPr>
            <a:endParaRPr lang="es-ES" sz="2400" smtClean="0">
              <a:solidFill>
                <a:schemeClr val="tx2"/>
              </a:solidFill>
              <a:latin typeface="Arial" charset="0"/>
            </a:endParaRPr>
          </a:p>
          <a:p>
            <a:pPr algn="just" eaLnBrk="1" hangingPunct="1">
              <a:lnSpc>
                <a:spcPct val="80000"/>
              </a:lnSpc>
              <a:defRPr/>
            </a:pPr>
            <a:r>
              <a:rPr lang="es-ES" sz="2400" smtClean="0">
                <a:latin typeface="Arial" charset="0"/>
              </a:rPr>
              <a:t>Así mismo el modelo de investigación incluirá </a:t>
            </a:r>
            <a:r>
              <a:rPr lang="es-ES" sz="2400" b="1" smtClean="0">
                <a:latin typeface="Arial" charset="0"/>
              </a:rPr>
              <a:t>variables </a:t>
            </a:r>
            <a:r>
              <a:rPr lang="es-ES" sz="2400" b="1" u="sng" smtClean="0">
                <a:solidFill>
                  <a:schemeClr val="tx2"/>
                </a:solidFill>
                <a:latin typeface="Arial" charset="0"/>
              </a:rPr>
              <a:t>independientes o de base</a:t>
            </a:r>
            <a:r>
              <a:rPr lang="es-ES" sz="2400" b="1" smtClean="0">
                <a:solidFill>
                  <a:schemeClr val="tx2"/>
                </a:solidFill>
                <a:latin typeface="Arial" charset="0"/>
              </a:rPr>
              <a:t>,</a:t>
            </a:r>
            <a:r>
              <a:rPr lang="es-ES" sz="2400" smtClean="0">
                <a:latin typeface="Arial" charset="0"/>
              </a:rPr>
              <a:t> como sexo, edad, etnia, lugar en el que vive, tipo de posesión de la vivienda, trabajo fuera del estudio, ocupación del padre, de la madre, nivel de instrucción alcanzado por el padre, la madre, origen de los recursos destinados al estudio, tipo de institución de cursado de estudios secundarios, valoración de los conocimientos transmitidos por la institución superior, interconocimiento -redes vinculares que poseen en la institución de educación superior- etc. </a:t>
            </a:r>
            <a:r>
              <a:rPr lang="es-ES" sz="2400" smtClean="0">
                <a:solidFill>
                  <a:schemeClr val="tx2"/>
                </a:solidFill>
                <a:latin typeface="Arial" charset="0"/>
              </a:rPr>
              <a:t>a fin de poder profundizar sobre sus elecciones hacia los IFD.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457200" y="333375"/>
            <a:ext cx="8229600" cy="6191250"/>
          </a:xfrm>
        </p:spPr>
        <p:txBody>
          <a:bodyPr/>
          <a:lstStyle/>
          <a:p>
            <a:pPr eaLnBrk="1" hangingPunct="1">
              <a:lnSpc>
                <a:spcPct val="90000"/>
              </a:lnSpc>
              <a:buFont typeface="Wingdings" pitchFamily="2" charset="2"/>
              <a:buNone/>
              <a:defRPr/>
            </a:pPr>
            <a:r>
              <a:rPr lang="es-AR" sz="1600" b="1" u="sng" smtClean="0">
                <a:solidFill>
                  <a:schemeClr val="tx2"/>
                </a:solidFill>
                <a:latin typeface="Arial" charset="0"/>
              </a:rPr>
              <a:t>PASOS O INSTANCIAS:</a:t>
            </a:r>
            <a:endParaRPr lang="es-ES" sz="1600" b="1" u="sng" smtClean="0">
              <a:solidFill>
                <a:schemeClr val="tx2"/>
              </a:solidFill>
              <a:latin typeface="Arial" charset="0"/>
            </a:endParaRPr>
          </a:p>
          <a:p>
            <a:pPr eaLnBrk="1" hangingPunct="1">
              <a:lnSpc>
                <a:spcPct val="90000"/>
              </a:lnSpc>
              <a:defRPr/>
            </a:pPr>
            <a:endParaRPr lang="es-ES" sz="1600" b="1" u="sng" smtClean="0">
              <a:solidFill>
                <a:schemeClr val="tx2"/>
              </a:solidFill>
              <a:latin typeface="Arial" charset="0"/>
            </a:endParaRPr>
          </a:p>
          <a:p>
            <a:pPr eaLnBrk="1" hangingPunct="1">
              <a:lnSpc>
                <a:spcPct val="90000"/>
              </a:lnSpc>
              <a:defRPr/>
            </a:pPr>
            <a:r>
              <a:rPr lang="es-ES" sz="1600" b="1" smtClean="0">
                <a:solidFill>
                  <a:schemeClr val="tx2"/>
                </a:solidFill>
                <a:latin typeface="Arial" charset="0"/>
              </a:rPr>
              <a:t>1-</a:t>
            </a:r>
            <a:r>
              <a:rPr lang="es-ES" sz="1600" b="1" smtClean="0">
                <a:latin typeface="Arial" charset="0"/>
              </a:rPr>
              <a:t> La metodología involucra un aspecto </a:t>
            </a:r>
            <a:r>
              <a:rPr lang="es-ES" sz="1600" b="1" u="sng" smtClean="0">
                <a:solidFill>
                  <a:schemeClr val="tx2"/>
                </a:solidFill>
                <a:latin typeface="Arial" charset="0"/>
              </a:rPr>
              <a:t>CUANTITATIVO</a:t>
            </a:r>
            <a:r>
              <a:rPr lang="es-ES" sz="1600" b="1" smtClean="0">
                <a:solidFill>
                  <a:schemeClr val="tx2"/>
                </a:solidFill>
                <a:latin typeface="Arial" charset="0"/>
              </a:rPr>
              <a:t> </a:t>
            </a:r>
            <a:r>
              <a:rPr lang="es-ES" sz="1600" b="1" smtClean="0">
                <a:latin typeface="Arial" charset="0"/>
              </a:rPr>
              <a:t>representado por un relevamiento mediante </a:t>
            </a:r>
            <a:r>
              <a:rPr lang="es-ES" sz="1600" b="1" u="sng" smtClean="0">
                <a:latin typeface="Arial" charset="0"/>
              </a:rPr>
              <a:t>encuestas exploratorias autoadministradas de preguntas cerradas</a:t>
            </a:r>
            <a:r>
              <a:rPr lang="es-ES" sz="1600" b="1" smtClean="0">
                <a:latin typeface="Arial" charset="0"/>
              </a:rPr>
              <a:t> destinada a de la población de alumnos de 1ros. años de los IFD de la zona Este.</a:t>
            </a:r>
          </a:p>
          <a:p>
            <a:pPr eaLnBrk="1" hangingPunct="1">
              <a:lnSpc>
                <a:spcPct val="90000"/>
              </a:lnSpc>
              <a:buFont typeface="Wingdings" pitchFamily="2" charset="2"/>
              <a:buNone/>
              <a:defRPr/>
            </a:pPr>
            <a:endParaRPr lang="es-ES" sz="1200" smtClean="0">
              <a:latin typeface="Arial" charset="0"/>
            </a:endParaRPr>
          </a:p>
          <a:p>
            <a:pPr eaLnBrk="1" hangingPunct="1">
              <a:lnSpc>
                <a:spcPct val="90000"/>
              </a:lnSpc>
              <a:buFont typeface="Wingdings" pitchFamily="2" charset="2"/>
              <a:buNone/>
              <a:defRPr/>
            </a:pPr>
            <a:r>
              <a:rPr lang="es-ES" sz="1200" smtClean="0">
                <a:latin typeface="Arial" charset="0"/>
              </a:rPr>
              <a:t>(nT:250/n. E:175 Primaria)</a:t>
            </a:r>
          </a:p>
          <a:p>
            <a:pPr eaLnBrk="1" hangingPunct="1">
              <a:lnSpc>
                <a:spcPct val="90000"/>
              </a:lnSpc>
              <a:buFont typeface="Wingdings" pitchFamily="2" charset="2"/>
              <a:buNone/>
              <a:defRPr/>
            </a:pPr>
            <a:endParaRPr lang="es-AR" sz="1200" smtClean="0">
              <a:latin typeface="Arial" charset="0"/>
            </a:endParaRPr>
          </a:p>
          <a:p>
            <a:pPr eaLnBrk="1" hangingPunct="1">
              <a:lnSpc>
                <a:spcPct val="90000"/>
              </a:lnSpc>
              <a:buFont typeface="Wingdings" pitchFamily="2" charset="2"/>
              <a:buNone/>
              <a:defRPr/>
            </a:pPr>
            <a:r>
              <a:rPr lang="es-AR" sz="1200" smtClean="0">
                <a:latin typeface="Arial" charset="0"/>
              </a:rPr>
              <a:t>2 A por Profesorado</a:t>
            </a:r>
          </a:p>
          <a:p>
            <a:pPr eaLnBrk="1" hangingPunct="1">
              <a:lnSpc>
                <a:spcPct val="90000"/>
              </a:lnSpc>
              <a:buFont typeface="Wingdings" pitchFamily="2" charset="2"/>
              <a:buNone/>
              <a:defRPr/>
            </a:pPr>
            <a:r>
              <a:rPr lang="es-AR" sz="1200" smtClean="0">
                <a:latin typeface="Arial" charset="0"/>
              </a:rPr>
              <a:t>(n: 30 otros)</a:t>
            </a:r>
          </a:p>
          <a:p>
            <a:pPr eaLnBrk="1" hangingPunct="1">
              <a:lnSpc>
                <a:spcPct val="90000"/>
              </a:lnSpc>
              <a:buFont typeface="Wingdings" pitchFamily="2" charset="2"/>
              <a:buNone/>
              <a:defRPr/>
            </a:pPr>
            <a:endParaRPr lang="es-ES" sz="1200" smtClean="0">
              <a:latin typeface="Arial" charset="0"/>
            </a:endParaRPr>
          </a:p>
          <a:p>
            <a:pPr eaLnBrk="1" hangingPunct="1">
              <a:lnSpc>
                <a:spcPct val="90000"/>
              </a:lnSpc>
              <a:defRPr/>
            </a:pPr>
            <a:endParaRPr lang="es-ES" sz="1600" b="1" smtClean="0">
              <a:latin typeface="Arial" charset="0"/>
            </a:endParaRPr>
          </a:p>
          <a:p>
            <a:pPr eaLnBrk="1" hangingPunct="1">
              <a:lnSpc>
                <a:spcPct val="90000"/>
              </a:lnSpc>
              <a:buFont typeface="Wingdings" pitchFamily="2" charset="2"/>
              <a:buNone/>
              <a:defRPr/>
            </a:pPr>
            <a:endParaRPr lang="es-ES" sz="1600" b="1" u="sng" smtClean="0">
              <a:latin typeface="Arial" charset="0"/>
            </a:endParaRPr>
          </a:p>
          <a:p>
            <a:pPr eaLnBrk="1" hangingPunct="1">
              <a:lnSpc>
                <a:spcPct val="90000"/>
              </a:lnSpc>
              <a:buFont typeface="Wingdings" pitchFamily="2" charset="2"/>
              <a:buNone/>
              <a:defRPr/>
            </a:pPr>
            <a:endParaRPr lang="es-ES" sz="1600" b="1" u="sng" smtClean="0">
              <a:latin typeface="Arial" charset="0"/>
            </a:endParaRPr>
          </a:p>
          <a:p>
            <a:pPr eaLnBrk="1" hangingPunct="1">
              <a:lnSpc>
                <a:spcPct val="90000"/>
              </a:lnSpc>
              <a:buFont typeface="Wingdings" pitchFamily="2" charset="2"/>
              <a:buNone/>
              <a:defRPr/>
            </a:pPr>
            <a:endParaRPr lang="es-ES" sz="1600" b="1" u="sng" smtClean="0">
              <a:latin typeface="Arial" charset="0"/>
            </a:endParaRPr>
          </a:p>
          <a:p>
            <a:pPr eaLnBrk="1" hangingPunct="1">
              <a:lnSpc>
                <a:spcPct val="90000"/>
              </a:lnSpc>
              <a:buFont typeface="Wingdings" pitchFamily="2" charset="2"/>
              <a:buNone/>
              <a:defRPr/>
            </a:pPr>
            <a:r>
              <a:rPr lang="es-ES" sz="1600" b="1" u="sng" smtClean="0">
                <a:latin typeface="Arial" charset="0"/>
              </a:rPr>
              <a:t>TÉCNICAS E INSTRUMENTOS PARA EL ABORDAJE </a:t>
            </a:r>
            <a:r>
              <a:rPr lang="es-ES" sz="1600" b="1" u="sng" smtClean="0">
                <a:solidFill>
                  <a:schemeClr val="tx2"/>
                </a:solidFill>
                <a:latin typeface="Arial" charset="0"/>
              </a:rPr>
              <a:t>CUALITATIVO:</a:t>
            </a:r>
            <a:r>
              <a:rPr lang="es-ES" sz="1600" b="1" smtClean="0">
                <a:latin typeface="Arial" charset="0"/>
              </a:rPr>
              <a:t> </a:t>
            </a:r>
          </a:p>
          <a:p>
            <a:pPr eaLnBrk="1" hangingPunct="1">
              <a:lnSpc>
                <a:spcPct val="90000"/>
              </a:lnSpc>
              <a:defRPr/>
            </a:pPr>
            <a:endParaRPr lang="es-ES" sz="1600" b="1" smtClean="0">
              <a:latin typeface="Arial" charset="0"/>
            </a:endParaRPr>
          </a:p>
          <a:p>
            <a:pPr eaLnBrk="1" hangingPunct="1">
              <a:lnSpc>
                <a:spcPct val="90000"/>
              </a:lnSpc>
              <a:defRPr/>
            </a:pPr>
            <a:r>
              <a:rPr lang="es-ES" sz="1600" b="1" smtClean="0">
                <a:solidFill>
                  <a:schemeClr val="tx2"/>
                </a:solidFill>
                <a:latin typeface="Arial" charset="0"/>
              </a:rPr>
              <a:t>2-</a:t>
            </a:r>
            <a:r>
              <a:rPr lang="es-ES" sz="1600" b="1" smtClean="0">
                <a:latin typeface="Arial" charset="0"/>
              </a:rPr>
              <a:t> Para la recolección de la información se emplea la técnica </a:t>
            </a:r>
            <a:r>
              <a:rPr lang="es-ES" sz="1600" b="1" u="sng" smtClean="0">
                <a:latin typeface="Arial" charset="0"/>
              </a:rPr>
              <a:t>BIOGRÁFICA-NARRATIVA.</a:t>
            </a:r>
            <a:r>
              <a:rPr lang="es-ES" sz="1600" b="1" smtClean="0">
                <a:latin typeface="Arial" charset="0"/>
              </a:rPr>
              <a:t> </a:t>
            </a:r>
          </a:p>
          <a:p>
            <a:pPr eaLnBrk="1" hangingPunct="1">
              <a:lnSpc>
                <a:spcPct val="90000"/>
              </a:lnSpc>
              <a:defRPr/>
            </a:pPr>
            <a:endParaRPr lang="es-ES" sz="1600" b="1" smtClean="0">
              <a:latin typeface="Arial" charset="0"/>
            </a:endParaRPr>
          </a:p>
          <a:p>
            <a:pPr eaLnBrk="1" hangingPunct="1">
              <a:lnSpc>
                <a:spcPct val="90000"/>
              </a:lnSpc>
              <a:defRPr/>
            </a:pPr>
            <a:r>
              <a:rPr lang="es-ES" sz="1600" b="1" smtClean="0">
                <a:solidFill>
                  <a:schemeClr val="tx2"/>
                </a:solidFill>
                <a:latin typeface="Arial" charset="0"/>
              </a:rPr>
              <a:t>3- </a:t>
            </a:r>
            <a:r>
              <a:rPr lang="es-ES" sz="1600" b="1" smtClean="0">
                <a:latin typeface="Arial" charset="0"/>
              </a:rPr>
              <a:t>Grupos focales, entrevistas en profundidad.</a:t>
            </a:r>
            <a:endParaRPr lang="es-ES" sz="1600" b="1" u="sng" smtClean="0">
              <a:latin typeface="Arial" charset="0"/>
            </a:endParaRPr>
          </a:p>
          <a:p>
            <a:pPr eaLnBrk="1" hangingPunct="1">
              <a:lnSpc>
                <a:spcPct val="90000"/>
              </a:lnSpc>
              <a:defRPr/>
            </a:pPr>
            <a:endParaRPr lang="es-ES" sz="1600" b="1" u="sng" smtClean="0">
              <a:latin typeface="Arial" charset="0"/>
            </a:endParaRPr>
          </a:p>
          <a:p>
            <a:pPr eaLnBrk="1" hangingPunct="1">
              <a:lnSpc>
                <a:spcPct val="90000"/>
              </a:lnSpc>
              <a:buFont typeface="Wingdings" pitchFamily="2" charset="2"/>
              <a:buNone/>
              <a:defRPr/>
            </a:pPr>
            <a:r>
              <a:rPr lang="es-ES" sz="1600" b="1" u="sng" smtClean="0">
                <a:latin typeface="Arial" charset="0"/>
              </a:rPr>
              <a:t>PARA EL ANÁLISIS DE LOS DATOS</a:t>
            </a:r>
            <a:r>
              <a:rPr lang="es-ES" sz="1600" b="1" smtClean="0">
                <a:latin typeface="Arial" charset="0"/>
              </a:rPr>
              <a:t> cualitativos se utilizarán herramientas de </a:t>
            </a:r>
            <a:r>
              <a:rPr lang="es-ES" sz="1600" b="1" u="sng" smtClean="0">
                <a:latin typeface="Arial" charset="0"/>
              </a:rPr>
              <a:t>ANÁLISIS DEL DISCURSO.</a:t>
            </a:r>
            <a:endParaRPr lang="es-AR" sz="1600" b="1" u="sng" smtClean="0">
              <a:latin typeface="Arial" charset="0"/>
            </a:endParaRPr>
          </a:p>
          <a:p>
            <a:pPr eaLnBrk="1" hangingPunct="1">
              <a:lnSpc>
                <a:spcPct val="90000"/>
              </a:lnSpc>
              <a:buFont typeface="Wingdings" pitchFamily="2" charset="2"/>
              <a:buNone/>
              <a:defRPr/>
            </a:pPr>
            <a:endParaRPr lang="es-ES" sz="1600" b="1" u="sng" smtClean="0">
              <a:latin typeface="Arial" charset="0"/>
            </a:endParaRPr>
          </a:p>
          <a:p>
            <a:pPr eaLnBrk="1" hangingPunct="1">
              <a:lnSpc>
                <a:spcPct val="90000"/>
              </a:lnSpc>
              <a:buFont typeface="Wingdings" pitchFamily="2" charset="2"/>
              <a:buNone/>
              <a:defRPr/>
            </a:pPr>
            <a:endParaRPr lang="es-ES" sz="1600" u="sng" smtClean="0">
              <a:latin typeface="Arial" charset="0"/>
            </a:endParaRPr>
          </a:p>
        </p:txBody>
      </p:sp>
      <p:pic>
        <p:nvPicPr>
          <p:cNvPr id="14339" name="Picture 6"/>
          <p:cNvPicPr>
            <a:picLocks noChangeAspect="1" noChangeArrowheads="1"/>
          </p:cNvPicPr>
          <p:nvPr/>
        </p:nvPicPr>
        <p:blipFill>
          <a:blip r:embed="rId2"/>
          <a:srcRect/>
          <a:stretch>
            <a:fillRect/>
          </a:stretch>
        </p:blipFill>
        <p:spPr bwMode="auto">
          <a:xfrm>
            <a:off x="2411413" y="2133600"/>
            <a:ext cx="5256212" cy="1768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250825" y="260350"/>
            <a:ext cx="8435975" cy="6408738"/>
          </a:xfrm>
        </p:spPr>
        <p:txBody>
          <a:bodyPr/>
          <a:lstStyle/>
          <a:p>
            <a:pPr algn="ctr" eaLnBrk="1" hangingPunct="1">
              <a:lnSpc>
                <a:spcPct val="80000"/>
              </a:lnSpc>
              <a:buFont typeface="Wingdings" pitchFamily="2" charset="2"/>
              <a:buNone/>
              <a:defRPr/>
            </a:pPr>
            <a:r>
              <a:rPr lang="es-AR" sz="2000" b="1" smtClean="0">
                <a:solidFill>
                  <a:schemeClr val="tx2"/>
                </a:solidFill>
                <a:latin typeface="Arial" charset="0"/>
              </a:rPr>
              <a:t>¿</a:t>
            </a:r>
            <a:r>
              <a:rPr lang="es-AR" sz="2000" b="1" u="sng" smtClean="0">
                <a:solidFill>
                  <a:schemeClr val="tx2"/>
                </a:solidFill>
                <a:latin typeface="Arial" charset="0"/>
              </a:rPr>
              <a:t>QUÉ ES LA INVESTIGACIÓN BIOGRÁFICO-NARRATIVA</a:t>
            </a:r>
            <a:r>
              <a:rPr lang="es-AR" sz="2000" b="1" smtClean="0">
                <a:solidFill>
                  <a:schemeClr val="tx2"/>
                </a:solidFill>
                <a:latin typeface="Arial" charset="0"/>
              </a:rPr>
              <a:t>?</a:t>
            </a:r>
          </a:p>
          <a:p>
            <a:pPr algn="ctr" eaLnBrk="1" hangingPunct="1">
              <a:lnSpc>
                <a:spcPct val="80000"/>
              </a:lnSpc>
              <a:defRPr/>
            </a:pPr>
            <a:endParaRPr lang="es-AR" sz="2000" b="1" smtClean="0">
              <a:solidFill>
                <a:schemeClr val="tx2"/>
              </a:solidFill>
              <a:latin typeface="Arial" charset="0"/>
            </a:endParaRPr>
          </a:p>
          <a:p>
            <a:pPr eaLnBrk="1" hangingPunct="1">
              <a:lnSpc>
                <a:spcPct val="80000"/>
              </a:lnSpc>
              <a:defRPr/>
            </a:pPr>
            <a:r>
              <a:rPr lang="es-ES" sz="1800" smtClean="0">
                <a:latin typeface="Arial" charset="0"/>
              </a:rPr>
              <a:t>Forma específica para construir conocimiento.</a:t>
            </a:r>
          </a:p>
          <a:p>
            <a:pPr eaLnBrk="1" hangingPunct="1">
              <a:lnSpc>
                <a:spcPct val="80000"/>
              </a:lnSpc>
              <a:defRPr/>
            </a:pPr>
            <a:endParaRPr lang="es-ES" sz="1800" smtClean="0">
              <a:latin typeface="Arial" charset="0"/>
            </a:endParaRPr>
          </a:p>
          <a:p>
            <a:pPr eaLnBrk="1" hangingPunct="1">
              <a:lnSpc>
                <a:spcPct val="80000"/>
              </a:lnSpc>
              <a:defRPr/>
            </a:pPr>
            <a:r>
              <a:rPr lang="es-ES" sz="1800" smtClean="0">
                <a:latin typeface="Arial" charset="0"/>
              </a:rPr>
              <a:t>Es un proceso de recogida de información a través de los relatos que cuentan las personas sobre sus vidas y las vidas de otros. </a:t>
            </a:r>
          </a:p>
          <a:p>
            <a:pPr eaLnBrk="1" hangingPunct="1">
              <a:lnSpc>
                <a:spcPct val="80000"/>
              </a:lnSpc>
              <a:buFont typeface="Wingdings" pitchFamily="2" charset="2"/>
              <a:buNone/>
              <a:defRPr/>
            </a:pPr>
            <a:endParaRPr lang="es-ES" sz="1800" smtClean="0">
              <a:effectLst/>
              <a:latin typeface="Arial" charset="0"/>
            </a:endParaRPr>
          </a:p>
          <a:p>
            <a:pPr eaLnBrk="1" hangingPunct="1">
              <a:lnSpc>
                <a:spcPct val="80000"/>
              </a:lnSpc>
              <a:defRPr/>
            </a:pPr>
            <a:r>
              <a:rPr lang="es-ES" sz="1800" smtClean="0">
                <a:effectLst/>
                <a:latin typeface="Arial" charset="0"/>
              </a:rPr>
              <a:t>Configura la construcción social de la realidad.</a:t>
            </a:r>
            <a:r>
              <a:rPr lang="es-ES" sz="1800" smtClean="0"/>
              <a:t> </a:t>
            </a:r>
          </a:p>
          <a:p>
            <a:pPr eaLnBrk="1" hangingPunct="1">
              <a:lnSpc>
                <a:spcPct val="80000"/>
              </a:lnSpc>
              <a:buFont typeface="Wingdings" pitchFamily="2" charset="2"/>
              <a:buNone/>
              <a:defRPr/>
            </a:pPr>
            <a:endParaRPr lang="es-ES" sz="1800" smtClean="0"/>
          </a:p>
          <a:p>
            <a:pPr eaLnBrk="1" hangingPunct="1">
              <a:lnSpc>
                <a:spcPct val="80000"/>
              </a:lnSpc>
              <a:defRPr/>
            </a:pPr>
            <a:r>
              <a:rPr lang="es-ES" sz="1800" smtClean="0">
                <a:latin typeface="Arial" charset="0"/>
              </a:rPr>
              <a:t>Constituye una forma de recopilación de datos y al mismo tiempo es un modo de abordaje de la realidad social que intenta aproximarse a la forma en que los seres humanos experimentan y significan el mundo.</a:t>
            </a:r>
            <a:r>
              <a:rPr lang="es-ES" sz="1800" smtClean="0"/>
              <a:t> </a:t>
            </a:r>
          </a:p>
          <a:p>
            <a:pPr eaLnBrk="1" hangingPunct="1">
              <a:lnSpc>
                <a:spcPct val="80000"/>
              </a:lnSpc>
              <a:defRPr/>
            </a:pPr>
            <a:endParaRPr lang="es-ES" sz="1800" smtClean="0"/>
          </a:p>
          <a:p>
            <a:pPr eaLnBrk="1" hangingPunct="1">
              <a:lnSpc>
                <a:spcPct val="80000"/>
              </a:lnSpc>
              <a:defRPr/>
            </a:pPr>
            <a:r>
              <a:rPr lang="es-ES" sz="1800" smtClean="0">
                <a:effectLst/>
                <a:latin typeface="Arial" charset="0"/>
              </a:rPr>
              <a:t>Las narrativas son paquetes de conocimiento situado, en los que saberes y experiencias se recrean a medida que se narran (Mc Ewan y Egan (1998).</a:t>
            </a:r>
            <a:r>
              <a:rPr lang="es-ES" sz="1800" smtClean="0">
                <a:latin typeface="Arial" charset="0"/>
              </a:rPr>
              <a:t> </a:t>
            </a:r>
            <a:endParaRPr lang="es-AR" sz="1800" smtClean="0">
              <a:solidFill>
                <a:schemeClr val="tx2"/>
              </a:solidFill>
              <a:effectLst/>
              <a:latin typeface="Arial" charset="0"/>
            </a:endParaRPr>
          </a:p>
          <a:p>
            <a:pPr eaLnBrk="1" hangingPunct="1">
              <a:lnSpc>
                <a:spcPct val="80000"/>
              </a:lnSpc>
              <a:buFont typeface="Wingdings" pitchFamily="2" charset="2"/>
              <a:buNone/>
              <a:defRPr/>
            </a:pPr>
            <a:endParaRPr lang="es-AR" sz="1800" b="1" smtClean="0">
              <a:solidFill>
                <a:schemeClr val="tx2"/>
              </a:solidFill>
              <a:latin typeface="Arial" charset="0"/>
            </a:endParaRPr>
          </a:p>
          <a:p>
            <a:pPr eaLnBrk="1" hangingPunct="1">
              <a:lnSpc>
                <a:spcPct val="80000"/>
              </a:lnSpc>
              <a:buFont typeface="Wingdings" pitchFamily="2" charset="2"/>
              <a:buNone/>
              <a:defRPr/>
            </a:pPr>
            <a:r>
              <a:rPr lang="es-AR" sz="1800" b="1" u="sng" smtClean="0">
                <a:solidFill>
                  <a:schemeClr val="tx2"/>
                </a:solidFill>
                <a:latin typeface="Arial" charset="0"/>
              </a:rPr>
              <a:t>Disparadores</a:t>
            </a:r>
            <a:r>
              <a:rPr lang="es-AR" sz="1800" b="1" smtClean="0">
                <a:solidFill>
                  <a:schemeClr val="tx2"/>
                </a:solidFill>
                <a:latin typeface="Arial" charset="0"/>
              </a:rPr>
              <a:t>:</a:t>
            </a:r>
          </a:p>
          <a:p>
            <a:pPr eaLnBrk="1" hangingPunct="1">
              <a:lnSpc>
                <a:spcPct val="80000"/>
              </a:lnSpc>
              <a:buFont typeface="Wingdings" pitchFamily="2" charset="2"/>
              <a:buNone/>
              <a:defRPr/>
            </a:pPr>
            <a:endParaRPr lang="es-ES" sz="1800" b="1" smtClean="0">
              <a:solidFill>
                <a:schemeClr val="tx2"/>
              </a:solidFill>
              <a:latin typeface="Arial" charset="0"/>
            </a:endParaRPr>
          </a:p>
          <a:p>
            <a:pPr algn="ctr" eaLnBrk="1" hangingPunct="1">
              <a:lnSpc>
                <a:spcPct val="80000"/>
              </a:lnSpc>
              <a:buFont typeface="Wingdings" pitchFamily="2" charset="2"/>
              <a:buNone/>
              <a:defRPr/>
            </a:pPr>
            <a:r>
              <a:rPr lang="es-AR" sz="1800" i="1" smtClean="0">
                <a:latin typeface="Arial" charset="0"/>
              </a:rPr>
              <a:t>¿Por qué estás aquí en este instituto de formación docente?</a:t>
            </a:r>
          </a:p>
          <a:p>
            <a:pPr algn="ctr" eaLnBrk="1" hangingPunct="1">
              <a:lnSpc>
                <a:spcPct val="80000"/>
              </a:lnSpc>
              <a:buFont typeface="Wingdings" pitchFamily="2" charset="2"/>
              <a:buNone/>
              <a:defRPr/>
            </a:pPr>
            <a:r>
              <a:rPr lang="es-AR" sz="1800" i="1" smtClean="0">
                <a:latin typeface="Arial" charset="0"/>
              </a:rPr>
              <a:t>¿Qué te trajo hasta aquí?</a:t>
            </a:r>
          </a:p>
          <a:p>
            <a:pPr algn="ctr" eaLnBrk="1" hangingPunct="1">
              <a:lnSpc>
                <a:spcPct val="80000"/>
              </a:lnSpc>
              <a:buFont typeface="Wingdings" pitchFamily="2" charset="2"/>
              <a:buNone/>
              <a:defRPr/>
            </a:pPr>
            <a:r>
              <a:rPr lang="es-AR" sz="1800" i="1" smtClean="0">
                <a:latin typeface="Arial" charset="0"/>
              </a:rPr>
              <a:t>¿Quién eres?</a:t>
            </a:r>
          </a:p>
          <a:p>
            <a:pPr algn="ctr" eaLnBrk="1" hangingPunct="1">
              <a:lnSpc>
                <a:spcPct val="80000"/>
              </a:lnSpc>
              <a:defRPr/>
            </a:pPr>
            <a:r>
              <a:rPr lang="es-AR" sz="1800" i="1" smtClean="0">
                <a:latin typeface="Arial" charset="0"/>
              </a:rPr>
              <a:t>¿Qué te movilizó a estudiar en esta institución?</a:t>
            </a:r>
          </a:p>
          <a:p>
            <a:pPr eaLnBrk="1" hangingPunct="1">
              <a:lnSpc>
                <a:spcPct val="80000"/>
              </a:lnSpc>
              <a:defRPr/>
            </a:pPr>
            <a:endParaRPr lang="es-AR" sz="2400" i="1" smtClean="0">
              <a:latin typeface="Arial" charset="0"/>
            </a:endParaRPr>
          </a:p>
          <a:p>
            <a:pPr eaLnBrk="1" hangingPunct="1">
              <a:lnSpc>
                <a:spcPct val="80000"/>
              </a:lnSpc>
              <a:defRPr/>
            </a:pPr>
            <a:endParaRPr lang="es-AR" sz="2800" smtClean="0">
              <a:latin typeface="Arial" charset="0"/>
            </a:endParaRPr>
          </a:p>
          <a:p>
            <a:pPr eaLnBrk="1" hangingPunct="1">
              <a:lnSpc>
                <a:spcPct val="80000"/>
              </a:lnSpc>
              <a:defRPr/>
            </a:pPr>
            <a:endParaRPr lang="es-ES" sz="2800" smtClean="0">
              <a:latin typeface="Arial" charset="0"/>
            </a:endParaRPr>
          </a:p>
          <a:p>
            <a:pPr eaLnBrk="1" hangingPunct="1">
              <a:lnSpc>
                <a:spcPct val="80000"/>
              </a:lnSpc>
              <a:defRPr/>
            </a:pPr>
            <a:endParaRPr lang="es-AR" sz="2400" smtClean="0">
              <a:latin typeface="Arial" charset="0"/>
            </a:endParaRPr>
          </a:p>
          <a:p>
            <a:pPr algn="just" eaLnBrk="1" hangingPunct="1">
              <a:lnSpc>
                <a:spcPct val="80000"/>
              </a:lnSpc>
              <a:buFont typeface="Wingdings" pitchFamily="2" charset="2"/>
              <a:buNone/>
              <a:defRPr/>
            </a:pPr>
            <a:endParaRPr lang="es-ES" sz="4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a:xfrm>
            <a:off x="457200" y="333375"/>
            <a:ext cx="8229600" cy="5797550"/>
          </a:xfrm>
        </p:spPr>
        <p:txBody>
          <a:bodyPr/>
          <a:lstStyle/>
          <a:p>
            <a:pPr algn="ctr" eaLnBrk="1" hangingPunct="1">
              <a:buFont typeface="Wingdings" pitchFamily="2" charset="2"/>
              <a:buNone/>
              <a:defRPr/>
            </a:pPr>
            <a:endParaRPr lang="es-ES" b="1" i="1" smtClean="0">
              <a:solidFill>
                <a:schemeClr val="tx2"/>
              </a:solidFill>
              <a:latin typeface="Arial" charset="0"/>
            </a:endParaRPr>
          </a:p>
          <a:p>
            <a:pPr algn="ctr" eaLnBrk="1" hangingPunct="1">
              <a:buFont typeface="Wingdings" pitchFamily="2" charset="2"/>
              <a:buNone/>
              <a:defRPr/>
            </a:pPr>
            <a:endParaRPr lang="es-ES" b="1" i="1" smtClean="0">
              <a:solidFill>
                <a:schemeClr val="tx2"/>
              </a:solidFill>
              <a:latin typeface="Arial" charset="0"/>
            </a:endParaRPr>
          </a:p>
          <a:p>
            <a:pPr algn="ctr" eaLnBrk="1" hangingPunct="1">
              <a:buFont typeface="Wingdings" pitchFamily="2" charset="2"/>
              <a:buNone/>
              <a:defRPr/>
            </a:pPr>
            <a:r>
              <a:rPr lang="es-ES" sz="2400" i="1" smtClean="0">
                <a:solidFill>
                  <a:schemeClr val="tx2"/>
                </a:solidFill>
                <a:latin typeface="Arial" charset="0"/>
              </a:rPr>
              <a:t>“Para quienes tienen la grandiosa herencia</a:t>
            </a:r>
          </a:p>
          <a:p>
            <a:pPr algn="ctr" eaLnBrk="1" hangingPunct="1">
              <a:buFont typeface="Wingdings" pitchFamily="2" charset="2"/>
              <a:buNone/>
              <a:defRPr/>
            </a:pPr>
            <a:r>
              <a:rPr lang="es-ES" sz="2400" i="1" smtClean="0">
                <a:solidFill>
                  <a:schemeClr val="tx2"/>
                </a:solidFill>
                <a:latin typeface="Arial" charset="0"/>
              </a:rPr>
              <a:t> de llevar en sus venas</a:t>
            </a:r>
          </a:p>
          <a:p>
            <a:pPr algn="ctr" eaLnBrk="1" hangingPunct="1">
              <a:buFont typeface="Wingdings" pitchFamily="2" charset="2"/>
              <a:buNone/>
              <a:defRPr/>
            </a:pPr>
            <a:r>
              <a:rPr lang="es-ES" sz="2400" i="1" smtClean="0">
                <a:solidFill>
                  <a:schemeClr val="tx2"/>
                </a:solidFill>
                <a:latin typeface="Arial" charset="0"/>
              </a:rPr>
              <a:t> sangre de estudiantes de Institutos de Formación Docente </a:t>
            </a:r>
          </a:p>
          <a:p>
            <a:pPr algn="ctr" eaLnBrk="1" hangingPunct="1">
              <a:buFont typeface="Wingdings" pitchFamily="2" charset="2"/>
              <a:buNone/>
              <a:defRPr/>
            </a:pPr>
            <a:r>
              <a:rPr lang="es-ES" sz="2400" i="1" smtClean="0">
                <a:solidFill>
                  <a:schemeClr val="tx2"/>
                </a:solidFill>
                <a:latin typeface="Arial" charset="0"/>
              </a:rPr>
              <a:t>del suelo mendocino,</a:t>
            </a:r>
          </a:p>
          <a:p>
            <a:pPr algn="ctr" eaLnBrk="1" hangingPunct="1">
              <a:buFont typeface="Wingdings" pitchFamily="2" charset="2"/>
              <a:buNone/>
              <a:defRPr/>
            </a:pPr>
            <a:r>
              <a:rPr lang="es-ES" sz="2400" i="1" smtClean="0">
                <a:solidFill>
                  <a:schemeClr val="tx2"/>
                </a:solidFill>
                <a:latin typeface="Arial" charset="0"/>
              </a:rPr>
              <a:t>cuya lucha y sacrificio ha quedado demostrado </a:t>
            </a:r>
          </a:p>
          <a:p>
            <a:pPr algn="ctr" eaLnBrk="1" hangingPunct="1">
              <a:buFont typeface="Wingdings" pitchFamily="2" charset="2"/>
              <a:buNone/>
              <a:defRPr/>
            </a:pPr>
            <a:r>
              <a:rPr lang="es-ES" sz="2400" i="1" smtClean="0">
                <a:solidFill>
                  <a:schemeClr val="tx2"/>
                </a:solidFill>
                <a:latin typeface="Arial" charset="0"/>
              </a:rPr>
              <a:t>en el desarrollo profesional y docente de las diferentes regiones de estas tierras”.</a:t>
            </a:r>
          </a:p>
          <a:p>
            <a:pPr algn="ctr" eaLnBrk="1" hangingPunct="1">
              <a:buFont typeface="Wingdings" pitchFamily="2" charset="2"/>
              <a:buNone/>
              <a:defRPr/>
            </a:pPr>
            <a:endParaRPr lang="es-ES" sz="2400" i="1" smtClean="0">
              <a:solidFill>
                <a:schemeClr val="tx2"/>
              </a:solidFill>
              <a:latin typeface="Arial" charset="0"/>
            </a:endParaRPr>
          </a:p>
          <a:p>
            <a:pPr algn="ctr" eaLnBrk="1" hangingPunct="1">
              <a:buFont typeface="Wingdings" pitchFamily="2" charset="2"/>
              <a:buNone/>
              <a:defRPr/>
            </a:pPr>
            <a:r>
              <a:rPr lang="es-ES" sz="2000" smtClean="0">
                <a:solidFill>
                  <a:schemeClr val="tx2"/>
                </a:solidFill>
                <a:latin typeface="Arial" charset="0"/>
              </a:rPr>
              <a:t>(Guarise Silvia, 2013)</a:t>
            </a:r>
          </a:p>
          <a:p>
            <a:pPr eaLnBrk="1" hangingPunct="1">
              <a:defRPr/>
            </a:pPr>
            <a:endParaRPr lang="es-ES" sz="2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395288" y="260350"/>
            <a:ext cx="8229600" cy="5616575"/>
          </a:xfrm>
        </p:spPr>
        <p:txBody>
          <a:bodyPr/>
          <a:lstStyle/>
          <a:p>
            <a:pPr algn="ctr" eaLnBrk="1" hangingPunct="1">
              <a:lnSpc>
                <a:spcPct val="90000"/>
              </a:lnSpc>
              <a:buFont typeface="Wingdings" pitchFamily="2" charset="2"/>
              <a:buNone/>
              <a:defRPr/>
            </a:pPr>
            <a:endParaRPr lang="es-MX" sz="2400" b="1" smtClean="0">
              <a:solidFill>
                <a:schemeClr val="tx2"/>
              </a:solidFill>
              <a:latin typeface="Arial" charset="0"/>
            </a:endParaRPr>
          </a:p>
          <a:p>
            <a:pPr algn="ctr" eaLnBrk="1" hangingPunct="1">
              <a:lnSpc>
                <a:spcPct val="90000"/>
              </a:lnSpc>
              <a:buFont typeface="Wingdings" pitchFamily="2" charset="2"/>
              <a:buNone/>
              <a:defRPr/>
            </a:pPr>
            <a:r>
              <a:rPr lang="es-MX" sz="2400" b="1" smtClean="0">
                <a:solidFill>
                  <a:schemeClr val="tx2"/>
                </a:solidFill>
                <a:latin typeface="Arial" charset="0"/>
              </a:rPr>
              <a:t>¿SOBRE QUÉ SE INDAGA?</a:t>
            </a:r>
          </a:p>
          <a:p>
            <a:pPr algn="ctr" eaLnBrk="1" hangingPunct="1">
              <a:lnSpc>
                <a:spcPct val="90000"/>
              </a:lnSpc>
              <a:buFont typeface="Wingdings" pitchFamily="2" charset="2"/>
              <a:buNone/>
              <a:defRPr/>
            </a:pPr>
            <a:endParaRPr lang="es-MX" sz="2400" b="1" smtClean="0">
              <a:solidFill>
                <a:schemeClr val="tx2"/>
              </a:solidFill>
              <a:latin typeface="Arial" charset="0"/>
            </a:endParaRPr>
          </a:p>
          <a:p>
            <a:pPr algn="just" eaLnBrk="1" hangingPunct="1">
              <a:defRPr/>
            </a:pPr>
            <a:r>
              <a:rPr lang="es-ES" sz="1600" b="1" smtClean="0">
                <a:latin typeface="Arial" charset="0"/>
              </a:rPr>
              <a:t>Sobre un aspecto muy significativo observado en los departamentos del interior de la provincia, </a:t>
            </a:r>
          </a:p>
          <a:p>
            <a:pPr algn="just" eaLnBrk="1" hangingPunct="1">
              <a:defRPr/>
            </a:pPr>
            <a:r>
              <a:rPr lang="es-ES" sz="1600" b="1" smtClean="0">
                <a:latin typeface="Arial" charset="0"/>
              </a:rPr>
              <a:t>Un número importante de jóvenes eligen los IFD para su formación profesional.</a:t>
            </a:r>
          </a:p>
          <a:p>
            <a:pPr algn="just" eaLnBrk="1" hangingPunct="1">
              <a:defRPr/>
            </a:pPr>
            <a:r>
              <a:rPr lang="es-ES" sz="1600" b="1" smtClean="0">
                <a:latin typeface="Arial" charset="0"/>
              </a:rPr>
              <a:t>En el Este los IFD ganan relevancia.</a:t>
            </a:r>
          </a:p>
          <a:p>
            <a:pPr algn="just" eaLnBrk="1" hangingPunct="1">
              <a:defRPr/>
            </a:pPr>
            <a:r>
              <a:rPr lang="es-ES" sz="1600" b="1" smtClean="0">
                <a:latin typeface="Arial" charset="0"/>
              </a:rPr>
              <a:t>La oferta superior se ha diversificado.</a:t>
            </a:r>
          </a:p>
          <a:p>
            <a:pPr algn="just" eaLnBrk="1" hangingPunct="1">
              <a:buFont typeface="Wingdings" pitchFamily="2" charset="2"/>
              <a:buNone/>
              <a:defRPr/>
            </a:pPr>
            <a:endParaRPr lang="es-ES" sz="1600" b="1" u="sng" smtClean="0">
              <a:latin typeface="Arial" charset="0"/>
            </a:endParaRPr>
          </a:p>
          <a:p>
            <a:pPr algn="just" eaLnBrk="1" hangingPunct="1">
              <a:buFont typeface="Wingdings" pitchFamily="2" charset="2"/>
              <a:buNone/>
              <a:defRPr/>
            </a:pPr>
            <a:r>
              <a:rPr lang="es-ES" sz="1600" b="1" u="sng" smtClean="0">
                <a:latin typeface="Arial" charset="0"/>
              </a:rPr>
              <a:t>A la luz de diferentes referentes teóricos podemos decir que</a:t>
            </a:r>
            <a:r>
              <a:rPr lang="es-ES" sz="1600" b="1" smtClean="0">
                <a:latin typeface="Arial" charset="0"/>
              </a:rPr>
              <a:t>:</a:t>
            </a:r>
          </a:p>
          <a:p>
            <a:pPr algn="just" eaLnBrk="1" hangingPunct="1">
              <a:defRPr/>
            </a:pPr>
            <a:r>
              <a:rPr lang="es-ES" sz="1600" b="1" smtClean="0">
                <a:latin typeface="Arial" charset="0"/>
              </a:rPr>
              <a:t>En las últimas décadas se observa un importante desarrollo y expansión de la educación superior, en particular, de dos sectores diferenciados: </a:t>
            </a:r>
          </a:p>
          <a:p>
            <a:pPr algn="just" eaLnBrk="1" hangingPunct="1">
              <a:defRPr/>
            </a:pPr>
            <a:r>
              <a:rPr lang="es-ES" sz="1600" b="1" smtClean="0">
                <a:latin typeface="Arial" charset="0"/>
              </a:rPr>
              <a:t>1. * </a:t>
            </a:r>
            <a:r>
              <a:rPr lang="es-ES" sz="1600" b="1" u="sng" smtClean="0">
                <a:latin typeface="Arial" charset="0"/>
              </a:rPr>
              <a:t>por un lado</a:t>
            </a:r>
            <a:r>
              <a:rPr lang="es-ES" sz="1600" b="1" smtClean="0">
                <a:latin typeface="Arial" charset="0"/>
              </a:rPr>
              <a:t> el de las instituciones y carreras universitarias tradicionales</a:t>
            </a:r>
          </a:p>
          <a:p>
            <a:pPr algn="just" eaLnBrk="1" hangingPunct="1">
              <a:defRPr/>
            </a:pPr>
            <a:r>
              <a:rPr lang="es-ES" sz="1600" b="1" smtClean="0">
                <a:latin typeface="Arial" charset="0"/>
              </a:rPr>
              <a:t>2.* </a:t>
            </a:r>
            <a:r>
              <a:rPr lang="es-ES" sz="1600" b="1" u="sng" smtClean="0">
                <a:latin typeface="Arial" charset="0"/>
              </a:rPr>
              <a:t>y por el otro</a:t>
            </a:r>
            <a:r>
              <a:rPr lang="es-ES" sz="1600" b="1" smtClean="0">
                <a:latin typeface="Arial" charset="0"/>
              </a:rPr>
              <a:t>, un conjunto de instituciones y carreras que ofrecen formación de carácter superior no universitario (Sigal y Wentzel).</a:t>
            </a:r>
          </a:p>
          <a:p>
            <a:pPr algn="just" eaLnBrk="1" hangingPunct="1">
              <a:defRPr/>
            </a:pPr>
            <a:r>
              <a:rPr lang="es-ES" sz="1600" b="1" smtClean="0">
                <a:latin typeface="Arial" charset="0"/>
              </a:rPr>
              <a:t>C.Veleda y  M. Kisilevsky, en un estudio sobre “El acceso a la educación superior en Argentina”, nos da a conocer la realidad actual indica que la cantidad de jóvenes que acceden a la educación superior ha crecido exponencialmente.</a:t>
            </a:r>
            <a:endParaRPr lang="es-MX" sz="1600" b="1" smtClean="0">
              <a:solidFill>
                <a:schemeClr val="tx2"/>
              </a:solidFill>
              <a:latin typeface="Arial" charset="0"/>
            </a:endParaRPr>
          </a:p>
          <a:p>
            <a:pPr algn="ctr" eaLnBrk="1" hangingPunct="1">
              <a:lnSpc>
                <a:spcPct val="90000"/>
              </a:lnSpc>
              <a:buFont typeface="Wingdings" pitchFamily="2" charset="2"/>
              <a:buNone/>
              <a:defRPr/>
            </a:pPr>
            <a:endParaRPr lang="es-MX" sz="2400" b="1" smtClean="0">
              <a:solidFill>
                <a:schemeClr val="tx2"/>
              </a:solidFill>
              <a:latin typeface="Arial" charset="0"/>
            </a:endParaRPr>
          </a:p>
          <a:p>
            <a:pPr algn="ctr" eaLnBrk="1" hangingPunct="1">
              <a:lnSpc>
                <a:spcPct val="90000"/>
              </a:lnSpc>
              <a:buFont typeface="Wingdings" pitchFamily="2" charset="2"/>
              <a:buNone/>
              <a:defRPr/>
            </a:pPr>
            <a:endParaRPr lang="es-MX" sz="2400" b="1" smtClean="0">
              <a:solidFill>
                <a:schemeClr val="tx2"/>
              </a:solidFill>
              <a:latin typeface="Arial" charset="0"/>
            </a:endParaRPr>
          </a:p>
          <a:p>
            <a:pPr eaLnBrk="1" hangingPunct="1">
              <a:lnSpc>
                <a:spcPct val="90000"/>
              </a:lnSpc>
              <a:defRPr/>
            </a:pPr>
            <a:endParaRPr lang="es-ES" sz="2800" smtClean="0"/>
          </a:p>
        </p:txBody>
      </p:sp>
      <p:pic>
        <p:nvPicPr>
          <p:cNvPr id="4099" name="Picture 4"/>
          <p:cNvPicPr>
            <a:picLocks noChangeAspect="1" noChangeArrowheads="1"/>
          </p:cNvPicPr>
          <p:nvPr/>
        </p:nvPicPr>
        <p:blipFill>
          <a:blip r:embed="rId2"/>
          <a:srcRect/>
          <a:stretch>
            <a:fillRect/>
          </a:stretch>
        </p:blipFill>
        <p:spPr bwMode="auto">
          <a:xfrm>
            <a:off x="7524750" y="5921375"/>
            <a:ext cx="1619250" cy="936625"/>
          </a:xfrm>
          <a:prstGeom prst="rect">
            <a:avLst/>
          </a:prstGeom>
          <a:noFill/>
          <a:ln w="9525">
            <a:noFill/>
            <a:miter lim="800000"/>
            <a:headEnd/>
            <a:tailEnd/>
          </a:ln>
        </p:spPr>
      </p:pic>
      <p:pic>
        <p:nvPicPr>
          <p:cNvPr id="4100" name="irc_mi" descr="Imagen-Duda1"/>
          <p:cNvPicPr>
            <a:picLocks noChangeAspect="1" noChangeArrowheads="1"/>
          </p:cNvPicPr>
          <p:nvPr/>
        </p:nvPicPr>
        <p:blipFill>
          <a:blip r:embed="rId3" cstate="print"/>
          <a:srcRect/>
          <a:stretch>
            <a:fillRect/>
          </a:stretch>
        </p:blipFill>
        <p:spPr bwMode="auto">
          <a:xfrm>
            <a:off x="0" y="0"/>
            <a:ext cx="1258888"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457200" y="333375"/>
            <a:ext cx="8229600" cy="6264275"/>
          </a:xfrm>
        </p:spPr>
        <p:txBody>
          <a:bodyPr/>
          <a:lstStyle/>
          <a:p>
            <a:pPr algn="ctr" eaLnBrk="1" hangingPunct="1">
              <a:buFont typeface="Wingdings" pitchFamily="2" charset="2"/>
              <a:buNone/>
              <a:defRPr/>
            </a:pPr>
            <a:endParaRPr lang="es-AR" sz="2400" b="1" smtClean="0">
              <a:solidFill>
                <a:schemeClr val="tx2"/>
              </a:solidFill>
              <a:latin typeface="Arial" charset="0"/>
            </a:endParaRPr>
          </a:p>
          <a:p>
            <a:pPr algn="ctr" eaLnBrk="1" hangingPunct="1">
              <a:buFont typeface="Wingdings" pitchFamily="2" charset="2"/>
              <a:buNone/>
              <a:defRPr/>
            </a:pPr>
            <a:r>
              <a:rPr lang="es-AR" sz="2400" b="1" smtClean="0">
                <a:solidFill>
                  <a:schemeClr val="tx2"/>
                </a:solidFill>
                <a:latin typeface="Arial" charset="0"/>
              </a:rPr>
              <a:t>¿PARA QUÉ?</a:t>
            </a:r>
          </a:p>
          <a:p>
            <a:pPr algn="ctr" eaLnBrk="1" hangingPunct="1">
              <a:buFont typeface="Wingdings" pitchFamily="2" charset="2"/>
              <a:buNone/>
              <a:defRPr/>
            </a:pPr>
            <a:endParaRPr lang="es-ES" sz="2000" b="1" smtClean="0">
              <a:latin typeface="Arial" charset="0"/>
            </a:endParaRPr>
          </a:p>
          <a:p>
            <a:pPr eaLnBrk="1" hangingPunct="1">
              <a:defRPr/>
            </a:pPr>
            <a:r>
              <a:rPr lang="es-ES" sz="2000" b="1" smtClean="0">
                <a:latin typeface="Arial" charset="0"/>
              </a:rPr>
              <a:t>Porque consideramos que este estudio constituirá un aporte muy valioso a los trabajos que se vienen desarrollando en relación a la problemática (o al fenómeno) que nos referimos.</a:t>
            </a:r>
          </a:p>
          <a:p>
            <a:pPr eaLnBrk="1" hangingPunct="1">
              <a:defRPr/>
            </a:pPr>
            <a:endParaRPr lang="es-ES" sz="2000" b="1" smtClean="0">
              <a:latin typeface="Arial" charset="0"/>
            </a:endParaRPr>
          </a:p>
          <a:p>
            <a:pPr eaLnBrk="1" hangingPunct="1">
              <a:buFont typeface="Wingdings" pitchFamily="2" charset="2"/>
              <a:buNone/>
              <a:defRPr/>
            </a:pPr>
            <a:r>
              <a:rPr lang="es-ES" sz="2000" b="1" u="sng" smtClean="0">
                <a:latin typeface="Arial" charset="0"/>
              </a:rPr>
              <a:t>Se pretende</a:t>
            </a:r>
            <a:r>
              <a:rPr lang="es-ES" sz="2000" b="1" smtClean="0">
                <a:latin typeface="Arial" charset="0"/>
              </a:rPr>
              <a:t>:</a:t>
            </a:r>
          </a:p>
          <a:p>
            <a:pPr eaLnBrk="1" hangingPunct="1">
              <a:buFont typeface="Wingdings" pitchFamily="2" charset="2"/>
              <a:buNone/>
              <a:defRPr/>
            </a:pPr>
            <a:endParaRPr lang="es-ES" sz="2000" b="1" smtClean="0">
              <a:latin typeface="Arial" charset="0"/>
            </a:endParaRPr>
          </a:p>
          <a:p>
            <a:pPr eaLnBrk="1" hangingPunct="1">
              <a:defRPr/>
            </a:pPr>
            <a:r>
              <a:rPr lang="es-ES" sz="2000" b="1" smtClean="0">
                <a:latin typeface="Arial" charset="0"/>
              </a:rPr>
              <a:t>** Develar </a:t>
            </a:r>
            <a:r>
              <a:rPr lang="es-ES" sz="2000" b="1" u="sng" smtClean="0">
                <a:latin typeface="Arial" charset="0"/>
              </a:rPr>
              <a:t>RAZONES </a:t>
            </a:r>
            <a:r>
              <a:rPr lang="es-ES" sz="2000" b="1" smtClean="0">
                <a:latin typeface="Arial" charset="0"/>
              </a:rPr>
              <a:t>de la elección de los alumnos de los IFD</a:t>
            </a:r>
          </a:p>
          <a:p>
            <a:pPr eaLnBrk="1" hangingPunct="1">
              <a:buFont typeface="Wingdings" pitchFamily="2" charset="2"/>
              <a:buNone/>
              <a:defRPr/>
            </a:pPr>
            <a:endParaRPr lang="es-ES" sz="2000" b="1" smtClean="0">
              <a:latin typeface="Arial" charset="0"/>
            </a:endParaRPr>
          </a:p>
          <a:p>
            <a:pPr eaLnBrk="1" hangingPunct="1">
              <a:defRPr/>
            </a:pPr>
            <a:r>
              <a:rPr lang="es-ES" sz="2000" b="1" smtClean="0">
                <a:latin typeface="Arial" charset="0"/>
              </a:rPr>
              <a:t>** Conocer y analizar esa </a:t>
            </a:r>
            <a:r>
              <a:rPr lang="es-ES" sz="2000" b="1" u="sng" smtClean="0">
                <a:latin typeface="Arial" charset="0"/>
              </a:rPr>
              <a:t>PREFERENCIA</a:t>
            </a:r>
            <a:r>
              <a:rPr lang="es-ES" sz="2000" b="1" smtClean="0">
                <a:latin typeface="Arial" charset="0"/>
              </a:rPr>
              <a:t> de los mismos </a:t>
            </a:r>
          </a:p>
          <a:p>
            <a:pPr eaLnBrk="1" hangingPunct="1">
              <a:buFont typeface="Wingdings" pitchFamily="2" charset="2"/>
              <a:buNone/>
              <a:defRPr/>
            </a:pPr>
            <a:endParaRPr lang="es-ES" sz="2000" b="1" smtClean="0">
              <a:latin typeface="Arial" charset="0"/>
            </a:endParaRPr>
          </a:p>
          <a:p>
            <a:pPr eaLnBrk="1" hangingPunct="1">
              <a:defRPr/>
            </a:pPr>
            <a:r>
              <a:rPr lang="es-ES" sz="2000" b="1" smtClean="0">
                <a:latin typeface="Arial" charset="0"/>
              </a:rPr>
              <a:t>** Conocer y analizar los </a:t>
            </a:r>
            <a:r>
              <a:rPr lang="es-ES" sz="2000" b="1" u="sng" smtClean="0">
                <a:latin typeface="Arial" charset="0"/>
              </a:rPr>
              <a:t>ASPECTOS</a:t>
            </a:r>
            <a:r>
              <a:rPr lang="es-ES" sz="2000" b="1" smtClean="0">
                <a:latin typeface="Arial" charset="0"/>
              </a:rPr>
              <a:t> con que los jóvenes </a:t>
            </a:r>
            <a:r>
              <a:rPr lang="es-ES" sz="2000" b="1" u="sng" smtClean="0">
                <a:latin typeface="Arial" charset="0"/>
              </a:rPr>
              <a:t>SELECCIONAN</a:t>
            </a:r>
            <a:r>
              <a:rPr lang="es-ES" sz="2000" b="1" smtClean="0">
                <a:latin typeface="Arial" charset="0"/>
              </a:rPr>
              <a:t> la institución de educación superior.</a:t>
            </a:r>
            <a:r>
              <a:rPr lang="es-ES" sz="2000" smtClean="0">
                <a:latin typeface="Arial" charset="0"/>
              </a:rPr>
              <a:t> </a:t>
            </a:r>
          </a:p>
        </p:txBody>
      </p:sp>
      <p:pic>
        <p:nvPicPr>
          <p:cNvPr id="5123" name="irc_mi" descr="Imagen-Duda1"/>
          <p:cNvPicPr>
            <a:picLocks noChangeAspect="1" noChangeArrowheads="1"/>
          </p:cNvPicPr>
          <p:nvPr/>
        </p:nvPicPr>
        <p:blipFill>
          <a:blip r:embed="rId2" cstate="print"/>
          <a:srcRect/>
          <a:stretch>
            <a:fillRect/>
          </a:stretch>
        </p:blipFill>
        <p:spPr bwMode="auto">
          <a:xfrm>
            <a:off x="0" y="0"/>
            <a:ext cx="1258888" cy="1162050"/>
          </a:xfrm>
          <a:prstGeom prst="rect">
            <a:avLst/>
          </a:prstGeom>
          <a:noFill/>
          <a:ln w="9525">
            <a:noFill/>
            <a:miter lim="800000"/>
            <a:headEnd/>
            <a:tailEnd/>
          </a:ln>
        </p:spPr>
      </p:pic>
      <p:pic>
        <p:nvPicPr>
          <p:cNvPr id="5124" name="Picture 5"/>
          <p:cNvPicPr>
            <a:picLocks noChangeAspect="1" noChangeArrowheads="1"/>
          </p:cNvPicPr>
          <p:nvPr/>
        </p:nvPicPr>
        <p:blipFill>
          <a:blip r:embed="rId3"/>
          <a:srcRect/>
          <a:stretch>
            <a:fillRect/>
          </a:stretch>
        </p:blipFill>
        <p:spPr bwMode="auto">
          <a:xfrm>
            <a:off x="7524750" y="5921375"/>
            <a:ext cx="1619250" cy="936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468313" y="188913"/>
            <a:ext cx="8229600" cy="6015037"/>
          </a:xfrm>
        </p:spPr>
        <p:txBody>
          <a:bodyPr/>
          <a:lstStyle/>
          <a:p>
            <a:pPr eaLnBrk="1" hangingPunct="1">
              <a:lnSpc>
                <a:spcPct val="80000"/>
              </a:lnSpc>
              <a:buFont typeface="Wingdings" pitchFamily="2" charset="2"/>
              <a:buNone/>
              <a:defRPr/>
            </a:pPr>
            <a:r>
              <a:rPr lang="es-AR" sz="1400" b="1" smtClean="0">
                <a:solidFill>
                  <a:schemeClr val="tx2"/>
                </a:solidFill>
                <a:latin typeface="Arial" charset="0"/>
              </a:rPr>
              <a:t>                                   </a:t>
            </a:r>
          </a:p>
          <a:p>
            <a:pPr eaLnBrk="1" hangingPunct="1">
              <a:lnSpc>
                <a:spcPct val="80000"/>
              </a:lnSpc>
              <a:buFont typeface="Wingdings" pitchFamily="2" charset="2"/>
              <a:buNone/>
              <a:defRPr/>
            </a:pPr>
            <a:r>
              <a:rPr lang="es-AR" sz="1800" b="1" smtClean="0">
                <a:solidFill>
                  <a:schemeClr val="tx2"/>
                </a:solidFill>
                <a:latin typeface="Arial" charset="0"/>
              </a:rPr>
              <a:t>                                               </a:t>
            </a:r>
            <a:r>
              <a:rPr lang="es-AR" sz="2400" b="1" smtClean="0">
                <a:solidFill>
                  <a:schemeClr val="tx2"/>
                </a:solidFill>
                <a:latin typeface="Arial" charset="0"/>
              </a:rPr>
              <a:t>¿POR QUÉ?</a:t>
            </a:r>
          </a:p>
          <a:p>
            <a:pPr algn="ctr" eaLnBrk="1" hangingPunct="1">
              <a:lnSpc>
                <a:spcPct val="80000"/>
              </a:lnSpc>
              <a:buFont typeface="Wingdings" pitchFamily="2" charset="2"/>
              <a:buNone/>
              <a:defRPr/>
            </a:pPr>
            <a:endParaRPr lang="es-AR" sz="2400" b="1" smtClean="0">
              <a:solidFill>
                <a:schemeClr val="tx2"/>
              </a:solidFill>
              <a:latin typeface="Arial" charset="0"/>
            </a:endParaRPr>
          </a:p>
          <a:p>
            <a:pPr algn="ctr" eaLnBrk="1" hangingPunct="1">
              <a:lnSpc>
                <a:spcPct val="80000"/>
              </a:lnSpc>
              <a:buFont typeface="Wingdings" pitchFamily="2" charset="2"/>
              <a:buNone/>
              <a:defRPr/>
            </a:pPr>
            <a:endParaRPr lang="es-AR" sz="1200" b="1" smtClean="0">
              <a:latin typeface="Arial" charset="0"/>
            </a:endParaRPr>
          </a:p>
          <a:p>
            <a:pPr algn="just" eaLnBrk="1" hangingPunct="1">
              <a:lnSpc>
                <a:spcPct val="80000"/>
              </a:lnSpc>
              <a:defRPr/>
            </a:pPr>
            <a:r>
              <a:rPr lang="es-ES" sz="1600" smtClean="0">
                <a:latin typeface="Arial" charset="0"/>
              </a:rPr>
              <a:t>Porque surge</a:t>
            </a:r>
            <a:r>
              <a:rPr lang="es-AR" sz="1600" smtClean="0">
                <a:latin typeface="Arial" charset="0"/>
              </a:rPr>
              <a:t> la necesidad de </a:t>
            </a:r>
            <a:r>
              <a:rPr lang="es-AR" sz="1600" b="1" u="sng" smtClean="0">
                <a:latin typeface="Arial" charset="0"/>
              </a:rPr>
              <a:t>indagar las causas de este fenómeno</a:t>
            </a:r>
            <a:r>
              <a:rPr lang="es-AR" sz="1600" smtClean="0">
                <a:latin typeface="Arial" charset="0"/>
              </a:rPr>
              <a:t> y profundizar en el análisis de los procesos involucrados. </a:t>
            </a:r>
          </a:p>
          <a:p>
            <a:pPr algn="just" eaLnBrk="1" hangingPunct="1">
              <a:lnSpc>
                <a:spcPct val="80000"/>
              </a:lnSpc>
              <a:defRPr/>
            </a:pPr>
            <a:endParaRPr lang="es-AR" sz="1600" smtClean="0">
              <a:latin typeface="Arial" charset="0"/>
            </a:endParaRPr>
          </a:p>
          <a:p>
            <a:pPr algn="just" eaLnBrk="1" hangingPunct="1">
              <a:lnSpc>
                <a:spcPct val="80000"/>
              </a:lnSpc>
              <a:defRPr/>
            </a:pPr>
            <a:r>
              <a:rPr lang="es-AR" sz="1600" smtClean="0">
                <a:latin typeface="Arial" charset="0"/>
              </a:rPr>
              <a:t>Porque </a:t>
            </a:r>
            <a:r>
              <a:rPr lang="es-ES" sz="1600" smtClean="0">
                <a:latin typeface="Arial" charset="0"/>
              </a:rPr>
              <a:t>entendemos que, </a:t>
            </a:r>
            <a:r>
              <a:rPr lang="es-ES" sz="1600" b="1" u="sng" smtClean="0">
                <a:latin typeface="Arial" charset="0"/>
              </a:rPr>
              <a:t>conocer</a:t>
            </a:r>
            <a:r>
              <a:rPr lang="es-ES" sz="1600" smtClean="0">
                <a:latin typeface="Arial" charset="0"/>
              </a:rPr>
              <a:t> el estado de situación de los intereses de los estudiantes de los IFD  (es decir: </a:t>
            </a:r>
            <a:r>
              <a:rPr lang="es-ES" sz="1600" b="1" u="sng" smtClean="0">
                <a:latin typeface="Arial" charset="0"/>
              </a:rPr>
              <a:t>el ¿por qué están aquí en los IFD?</a:t>
            </a:r>
            <a:r>
              <a:rPr lang="es-ES" sz="1600" u="sng" smtClean="0">
                <a:latin typeface="Arial" charset="0"/>
              </a:rPr>
              <a:t>),</a:t>
            </a:r>
            <a:r>
              <a:rPr lang="es-ES" sz="1600" smtClean="0">
                <a:latin typeface="Arial" charset="0"/>
              </a:rPr>
              <a:t> equivale a conocer el </a:t>
            </a:r>
            <a:r>
              <a:rPr lang="es-ES" sz="1600" b="1" u="sng" smtClean="0">
                <a:latin typeface="Arial" charset="0"/>
              </a:rPr>
              <a:t>PERFIL </a:t>
            </a:r>
            <a:r>
              <a:rPr lang="es-ES" sz="1600" smtClean="0">
                <a:latin typeface="Arial" charset="0"/>
              </a:rPr>
              <a:t>de los actores sociales que transitan por nuestros IFD.</a:t>
            </a:r>
          </a:p>
          <a:p>
            <a:pPr algn="just" eaLnBrk="1" hangingPunct="1">
              <a:lnSpc>
                <a:spcPct val="80000"/>
              </a:lnSpc>
              <a:defRPr/>
            </a:pPr>
            <a:endParaRPr lang="es-ES" sz="1600" smtClean="0">
              <a:latin typeface="Arial" charset="0"/>
            </a:endParaRPr>
          </a:p>
          <a:p>
            <a:pPr algn="just" eaLnBrk="1" hangingPunct="1">
              <a:lnSpc>
                <a:spcPct val="80000"/>
              </a:lnSpc>
              <a:defRPr/>
            </a:pPr>
            <a:r>
              <a:rPr lang="es-ES" sz="1600" smtClean="0">
                <a:latin typeface="Arial" charset="0"/>
              </a:rPr>
              <a:t>Porque esperamos que este estudio </a:t>
            </a:r>
            <a:r>
              <a:rPr lang="es-ES" sz="1600" b="1" u="sng" smtClean="0">
                <a:latin typeface="Arial" charset="0"/>
              </a:rPr>
              <a:t>impulse a la reflexión y puesta en marcha de acciones</a:t>
            </a:r>
            <a:r>
              <a:rPr lang="es-ES" sz="1600" smtClean="0">
                <a:latin typeface="Arial" charset="0"/>
              </a:rPr>
              <a:t> en pos de enriquecer los conocimientos en relación a los mecanismos de elección de los mismos. </a:t>
            </a:r>
          </a:p>
          <a:p>
            <a:pPr algn="just" eaLnBrk="1" hangingPunct="1">
              <a:lnSpc>
                <a:spcPct val="80000"/>
              </a:lnSpc>
              <a:defRPr/>
            </a:pPr>
            <a:endParaRPr lang="es-ES" sz="1600" smtClean="0">
              <a:latin typeface="Arial" charset="0"/>
            </a:endParaRPr>
          </a:p>
          <a:p>
            <a:pPr algn="just" eaLnBrk="1" hangingPunct="1">
              <a:lnSpc>
                <a:spcPct val="80000"/>
              </a:lnSpc>
              <a:defRPr/>
            </a:pPr>
            <a:r>
              <a:rPr lang="es-ES" sz="1600" b="1" u="sng" smtClean="0">
                <a:latin typeface="Arial" charset="0"/>
              </a:rPr>
              <a:t>Porque conociendo y analizando el ¿por qué están aquí nuestros estudiantes? podremos promover cambios en los IFD y propuestas innovadoras</a:t>
            </a:r>
            <a:r>
              <a:rPr lang="es-ES" sz="1600" smtClean="0">
                <a:latin typeface="Arial" charset="0"/>
              </a:rPr>
              <a:t> (INFOD, DES, diferentes IFD)</a:t>
            </a:r>
          </a:p>
          <a:p>
            <a:pPr algn="just" eaLnBrk="1" hangingPunct="1">
              <a:lnSpc>
                <a:spcPct val="80000"/>
              </a:lnSpc>
              <a:defRPr/>
            </a:pPr>
            <a:endParaRPr lang="es-ES" sz="1600" smtClean="0">
              <a:latin typeface="Arial" charset="0"/>
            </a:endParaRPr>
          </a:p>
          <a:p>
            <a:pPr algn="just" eaLnBrk="1" hangingPunct="1">
              <a:lnSpc>
                <a:spcPct val="80000"/>
              </a:lnSpc>
              <a:defRPr/>
            </a:pPr>
            <a:r>
              <a:rPr lang="es-ES" sz="1600" smtClean="0">
                <a:latin typeface="Arial" charset="0"/>
              </a:rPr>
              <a:t>Porque se pretende </a:t>
            </a:r>
            <a:r>
              <a:rPr lang="es-ES" sz="1600" b="1" u="sng" smtClean="0">
                <a:latin typeface="Arial" charset="0"/>
              </a:rPr>
              <a:t>revertir el conocimiento parcial e insuficiente</a:t>
            </a:r>
            <a:r>
              <a:rPr lang="es-ES" sz="1600" smtClean="0">
                <a:latin typeface="Arial" charset="0"/>
              </a:rPr>
              <a:t> que se tiene acerca de las elecciones institucionales de estudios superiores que efectúan los estudiantes de los IFD a la hora de seleccionar la casa de estudios en donde recibirán su formación superior.</a:t>
            </a:r>
          </a:p>
        </p:txBody>
      </p:sp>
      <p:pic>
        <p:nvPicPr>
          <p:cNvPr id="6147" name="irc_mi" descr="Imagen-Duda1"/>
          <p:cNvPicPr>
            <a:picLocks noChangeAspect="1" noChangeArrowheads="1"/>
          </p:cNvPicPr>
          <p:nvPr/>
        </p:nvPicPr>
        <p:blipFill>
          <a:blip r:embed="rId2" cstate="print"/>
          <a:srcRect/>
          <a:stretch>
            <a:fillRect/>
          </a:stretch>
        </p:blipFill>
        <p:spPr bwMode="auto">
          <a:xfrm>
            <a:off x="0" y="0"/>
            <a:ext cx="1258888" cy="1162050"/>
          </a:xfrm>
          <a:prstGeom prst="rect">
            <a:avLst/>
          </a:prstGeom>
          <a:noFill/>
          <a:ln w="9525">
            <a:noFill/>
            <a:miter lim="800000"/>
            <a:headEnd/>
            <a:tailEnd/>
          </a:ln>
        </p:spPr>
      </p:pic>
      <p:pic>
        <p:nvPicPr>
          <p:cNvPr id="6148" name="Picture 5"/>
          <p:cNvPicPr>
            <a:picLocks noChangeAspect="1" noChangeArrowheads="1"/>
          </p:cNvPicPr>
          <p:nvPr/>
        </p:nvPicPr>
        <p:blipFill>
          <a:blip r:embed="rId3"/>
          <a:srcRect/>
          <a:stretch>
            <a:fillRect/>
          </a:stretch>
        </p:blipFill>
        <p:spPr bwMode="auto">
          <a:xfrm>
            <a:off x="7524750" y="5949950"/>
            <a:ext cx="1619250" cy="9080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684213" y="115888"/>
            <a:ext cx="8229600" cy="5581650"/>
          </a:xfrm>
        </p:spPr>
        <p:txBody>
          <a:bodyPr/>
          <a:lstStyle/>
          <a:p>
            <a:pPr algn="ctr" eaLnBrk="1" hangingPunct="1">
              <a:buFont typeface="Wingdings" pitchFamily="2" charset="2"/>
              <a:buNone/>
              <a:defRPr/>
            </a:pPr>
            <a:r>
              <a:rPr lang="es-AR" sz="2400" b="1" smtClean="0">
                <a:solidFill>
                  <a:schemeClr val="tx2"/>
                </a:solidFill>
                <a:latin typeface="Arial" charset="0"/>
              </a:rPr>
              <a:t>¿DÓNDE SE FOCALIZA?</a:t>
            </a:r>
            <a:endParaRPr lang="es-ES" sz="2400" b="1" smtClean="0">
              <a:solidFill>
                <a:schemeClr val="tx2"/>
              </a:solidFill>
              <a:latin typeface="Arial" charset="0"/>
            </a:endParaRPr>
          </a:p>
        </p:txBody>
      </p:sp>
      <p:pic>
        <p:nvPicPr>
          <p:cNvPr id="7171" name="irc_mi" descr="mapa_mendoza"/>
          <p:cNvPicPr>
            <a:picLocks noChangeAspect="1" noChangeArrowheads="1"/>
          </p:cNvPicPr>
          <p:nvPr/>
        </p:nvPicPr>
        <p:blipFill>
          <a:blip r:embed="rId2"/>
          <a:srcRect/>
          <a:stretch>
            <a:fillRect/>
          </a:stretch>
        </p:blipFill>
        <p:spPr bwMode="auto">
          <a:xfrm>
            <a:off x="3155950" y="620713"/>
            <a:ext cx="3073400" cy="5040312"/>
          </a:xfrm>
          <a:prstGeom prst="rect">
            <a:avLst/>
          </a:prstGeom>
          <a:noFill/>
          <a:ln w="9525">
            <a:noFill/>
            <a:miter lim="800000"/>
            <a:headEnd/>
            <a:tailEnd/>
          </a:ln>
        </p:spPr>
      </p:pic>
      <p:pic>
        <p:nvPicPr>
          <p:cNvPr id="7172" name="Picture 5"/>
          <p:cNvPicPr>
            <a:picLocks noChangeAspect="1" noChangeArrowheads="1"/>
          </p:cNvPicPr>
          <p:nvPr/>
        </p:nvPicPr>
        <p:blipFill>
          <a:blip r:embed="rId3"/>
          <a:srcRect/>
          <a:stretch>
            <a:fillRect/>
          </a:stretch>
        </p:blipFill>
        <p:spPr bwMode="auto">
          <a:xfrm>
            <a:off x="7524750" y="5949950"/>
            <a:ext cx="1619250" cy="908050"/>
          </a:xfrm>
          <a:prstGeom prst="rect">
            <a:avLst/>
          </a:prstGeom>
          <a:noFill/>
          <a:ln w="9525">
            <a:noFill/>
            <a:miter lim="800000"/>
            <a:headEnd/>
            <a:tailEnd/>
          </a:ln>
        </p:spPr>
      </p:pic>
      <p:pic>
        <p:nvPicPr>
          <p:cNvPr id="7173" name="Picture 6" descr="https://encrypted-tbn0.gstatic.com/images?q=tbn:ANd9GcQEhbZjIBkAMAzxGglu7ndTd5dqLUqq4UZ61cnpN66jcmWEgv9eGQ"/>
          <p:cNvPicPr>
            <a:picLocks noChangeAspect="1" noChangeArrowheads="1"/>
          </p:cNvPicPr>
          <p:nvPr/>
        </p:nvPicPr>
        <p:blipFill>
          <a:blip r:embed="rId4"/>
          <a:srcRect/>
          <a:stretch>
            <a:fillRect/>
          </a:stretch>
        </p:blipFill>
        <p:spPr bwMode="auto">
          <a:xfrm>
            <a:off x="0" y="0"/>
            <a:ext cx="2727325" cy="1273175"/>
          </a:xfrm>
          <a:prstGeom prst="rect">
            <a:avLst/>
          </a:prstGeom>
          <a:noFill/>
          <a:ln w="9525">
            <a:noFill/>
            <a:miter lim="800000"/>
            <a:headEnd/>
            <a:tailEnd/>
          </a:ln>
        </p:spPr>
      </p:pic>
      <p:pic>
        <p:nvPicPr>
          <p:cNvPr id="7174" name="irc_mi" descr="ANd9GcRJI8bTCgXub6jz2_zzesbQ5xQY4HHsUMQ-ej1TWW-sWwvVBv3o"/>
          <p:cNvPicPr>
            <a:picLocks noChangeAspect="1" noChangeArrowheads="1"/>
          </p:cNvPicPr>
          <p:nvPr/>
        </p:nvPicPr>
        <p:blipFill>
          <a:blip r:embed="rId5"/>
          <a:srcRect/>
          <a:stretch>
            <a:fillRect/>
          </a:stretch>
        </p:blipFill>
        <p:spPr bwMode="auto">
          <a:xfrm>
            <a:off x="7750175" y="0"/>
            <a:ext cx="1393825" cy="1858963"/>
          </a:xfrm>
          <a:prstGeom prst="rect">
            <a:avLst/>
          </a:prstGeom>
          <a:noFill/>
          <a:ln w="9525">
            <a:noFill/>
            <a:miter lim="800000"/>
            <a:headEnd/>
            <a:tailEnd/>
          </a:ln>
        </p:spPr>
      </p:pic>
      <p:pic>
        <p:nvPicPr>
          <p:cNvPr id="7175" name="Picture 8" descr="ANd9GcSKVjA23l-E8x-gwfwyPlVvPQqzblTRaOmyNmwBwD_-MRX4hXHk"/>
          <p:cNvPicPr>
            <a:picLocks noChangeAspect="1" noChangeArrowheads="1"/>
          </p:cNvPicPr>
          <p:nvPr/>
        </p:nvPicPr>
        <p:blipFill>
          <a:blip r:embed="rId6"/>
          <a:srcRect/>
          <a:stretch>
            <a:fillRect/>
          </a:stretch>
        </p:blipFill>
        <p:spPr bwMode="auto">
          <a:xfrm>
            <a:off x="3924300" y="5761038"/>
            <a:ext cx="1714500" cy="1096962"/>
          </a:xfrm>
          <a:prstGeom prst="rect">
            <a:avLst/>
          </a:prstGeom>
          <a:noFill/>
          <a:ln w="9525">
            <a:noFill/>
            <a:miter lim="800000"/>
            <a:headEnd/>
            <a:tailEnd/>
          </a:ln>
        </p:spPr>
      </p:pic>
      <p:pic>
        <p:nvPicPr>
          <p:cNvPr id="7176" name="Picture 9" descr="ANd9GcQuXz0qBEh-r231HPXa7HlQNkn7sfWE6qc82IEHPw_N9jdWkGX4"/>
          <p:cNvPicPr>
            <a:picLocks noChangeAspect="1" noChangeArrowheads="1"/>
          </p:cNvPicPr>
          <p:nvPr/>
        </p:nvPicPr>
        <p:blipFill>
          <a:blip r:embed="rId7"/>
          <a:srcRect/>
          <a:stretch>
            <a:fillRect/>
          </a:stretch>
        </p:blipFill>
        <p:spPr bwMode="auto">
          <a:xfrm>
            <a:off x="1547813" y="4005263"/>
            <a:ext cx="1162050" cy="1368425"/>
          </a:xfrm>
          <a:prstGeom prst="rect">
            <a:avLst/>
          </a:prstGeom>
          <a:noFill/>
          <a:ln w="9525">
            <a:noFill/>
            <a:miter lim="800000"/>
            <a:headEnd/>
            <a:tailEnd/>
          </a:ln>
        </p:spPr>
      </p:pic>
      <p:pic>
        <p:nvPicPr>
          <p:cNvPr id="7177" name="Picture 10" descr="ANd9GcSJPzVBMGLbMtITTZXCfCNJ9BLlqsM1a7Qflq9sX7ZyizRqIyQs"/>
          <p:cNvPicPr>
            <a:picLocks noChangeAspect="1" noChangeArrowheads="1"/>
          </p:cNvPicPr>
          <p:nvPr/>
        </p:nvPicPr>
        <p:blipFill>
          <a:blip r:embed="rId8"/>
          <a:srcRect/>
          <a:stretch>
            <a:fillRect/>
          </a:stretch>
        </p:blipFill>
        <p:spPr bwMode="auto">
          <a:xfrm>
            <a:off x="1547813" y="5346700"/>
            <a:ext cx="1223962" cy="1511300"/>
          </a:xfrm>
          <a:prstGeom prst="rect">
            <a:avLst/>
          </a:prstGeom>
          <a:noFill/>
          <a:ln w="9525">
            <a:noFill/>
            <a:miter lim="800000"/>
            <a:headEnd/>
            <a:tailEnd/>
          </a:ln>
        </p:spPr>
      </p:pic>
      <p:pic>
        <p:nvPicPr>
          <p:cNvPr id="7178" name="Picture 11" descr="ANd9GcREWEqxiXLeg57TZRQdRVGJqee-tMlsMY_8ONSRynWMm9r3X2ov"/>
          <p:cNvPicPr>
            <a:picLocks noChangeAspect="1" noChangeArrowheads="1"/>
          </p:cNvPicPr>
          <p:nvPr/>
        </p:nvPicPr>
        <p:blipFill>
          <a:blip r:embed="rId9"/>
          <a:srcRect/>
          <a:stretch>
            <a:fillRect/>
          </a:stretch>
        </p:blipFill>
        <p:spPr bwMode="auto">
          <a:xfrm>
            <a:off x="0" y="4508500"/>
            <a:ext cx="1560513" cy="1917700"/>
          </a:xfrm>
          <a:prstGeom prst="rect">
            <a:avLst/>
          </a:prstGeom>
          <a:noFill/>
          <a:ln w="9525">
            <a:noFill/>
            <a:miter lim="800000"/>
            <a:headEnd/>
            <a:tailEnd/>
          </a:ln>
        </p:spPr>
      </p:pic>
      <p:pic>
        <p:nvPicPr>
          <p:cNvPr id="7179" name="Picture 12" descr="https://encrypted-tbn0.gstatic.com/images?q=tbn:ANd9GcQuI-RrYwxeouM-qIxUFxDBAYN5omhtVP3-v1StgiYVSz5b_hM_"/>
          <p:cNvPicPr>
            <a:picLocks noChangeAspect="1" noChangeArrowheads="1"/>
          </p:cNvPicPr>
          <p:nvPr/>
        </p:nvPicPr>
        <p:blipFill>
          <a:blip r:embed="rId10"/>
          <a:srcRect/>
          <a:stretch>
            <a:fillRect/>
          </a:stretch>
        </p:blipFill>
        <p:spPr bwMode="auto">
          <a:xfrm>
            <a:off x="395288" y="1412875"/>
            <a:ext cx="1979612" cy="125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6"/>
          <p:cNvSpPr>
            <a:spLocks noGrp="1" noChangeArrowheads="1"/>
          </p:cNvSpPr>
          <p:nvPr>
            <p:ph type="body" idx="1"/>
          </p:nvPr>
        </p:nvSpPr>
        <p:spPr>
          <a:xfrm>
            <a:off x="395288" y="333375"/>
            <a:ext cx="8424862" cy="6408738"/>
          </a:xfrm>
        </p:spPr>
        <p:txBody>
          <a:bodyPr/>
          <a:lstStyle/>
          <a:p>
            <a:pPr algn="ctr" eaLnBrk="1" hangingPunct="1">
              <a:lnSpc>
                <a:spcPct val="80000"/>
              </a:lnSpc>
              <a:defRPr/>
            </a:pPr>
            <a:endParaRPr lang="es-AR" sz="1400" smtClean="0">
              <a:latin typeface="Arial" charset="0"/>
            </a:endParaRPr>
          </a:p>
          <a:p>
            <a:pPr eaLnBrk="1" hangingPunct="1">
              <a:lnSpc>
                <a:spcPct val="80000"/>
              </a:lnSpc>
              <a:buFont typeface="Wingdings" pitchFamily="2" charset="2"/>
              <a:buNone/>
              <a:defRPr/>
            </a:pPr>
            <a:r>
              <a:rPr lang="es-AR" sz="1400" smtClean="0">
                <a:latin typeface="Arial" charset="0"/>
              </a:rPr>
              <a:t>Análisis de términos propuestos</a:t>
            </a:r>
          </a:p>
          <a:p>
            <a:pPr eaLnBrk="1" hangingPunct="1">
              <a:lnSpc>
                <a:spcPct val="80000"/>
              </a:lnSpc>
              <a:buFont typeface="Wingdings" pitchFamily="2" charset="2"/>
              <a:buNone/>
              <a:defRPr/>
            </a:pPr>
            <a:endParaRPr lang="es-AR" sz="2400" b="1" smtClean="0">
              <a:latin typeface="Arial" charset="0"/>
            </a:endParaRPr>
          </a:p>
          <a:p>
            <a:pPr algn="ctr" eaLnBrk="1" hangingPunct="1">
              <a:lnSpc>
                <a:spcPct val="80000"/>
              </a:lnSpc>
              <a:defRPr/>
            </a:pPr>
            <a:r>
              <a:rPr lang="es-AR" sz="2400" b="1" smtClean="0">
                <a:latin typeface="Arial" charset="0"/>
              </a:rPr>
              <a:t>¿Por qué el término “ELECCIONES”?</a:t>
            </a:r>
          </a:p>
          <a:p>
            <a:pPr algn="ctr" eaLnBrk="1" hangingPunct="1">
              <a:lnSpc>
                <a:spcPct val="80000"/>
              </a:lnSpc>
              <a:buFont typeface="Wingdings" pitchFamily="2" charset="2"/>
              <a:buNone/>
              <a:defRPr/>
            </a:pPr>
            <a:r>
              <a:rPr lang="es-AR" sz="1600" b="1" smtClean="0">
                <a:latin typeface="Arial" charset="0"/>
              </a:rPr>
              <a:t>(polisémico)</a:t>
            </a:r>
          </a:p>
          <a:p>
            <a:pPr algn="ctr" eaLnBrk="1" hangingPunct="1">
              <a:lnSpc>
                <a:spcPct val="80000"/>
              </a:lnSpc>
              <a:buFont typeface="Wingdings" pitchFamily="2" charset="2"/>
              <a:buNone/>
              <a:defRPr/>
            </a:pPr>
            <a:r>
              <a:rPr lang="es-ES" sz="1800" smtClean="0">
                <a:latin typeface="Arial" charset="0"/>
              </a:rPr>
              <a:t> </a:t>
            </a:r>
          </a:p>
          <a:p>
            <a:pPr algn="ctr" eaLnBrk="1" hangingPunct="1">
              <a:lnSpc>
                <a:spcPct val="80000"/>
              </a:lnSpc>
              <a:buFont typeface="Wingdings" pitchFamily="2" charset="2"/>
              <a:buNone/>
              <a:defRPr/>
            </a:pPr>
            <a:r>
              <a:rPr lang="es-ES" sz="1400" smtClean="0">
                <a:latin typeface="Arial" charset="0"/>
              </a:rPr>
              <a:t>El término ‘elecciones’ de nuestro tema de investigación se encuentra relacionado con ‘opciones’ que efectúan los estudiantes.</a:t>
            </a:r>
            <a:r>
              <a:rPr lang="es-ES" sz="2800" smtClean="0"/>
              <a:t> </a:t>
            </a:r>
            <a:endParaRPr lang="es-AR" sz="2400" b="1" smtClean="0">
              <a:latin typeface="Arial" charset="0"/>
            </a:endParaRPr>
          </a:p>
          <a:p>
            <a:pPr algn="ctr" eaLnBrk="1" hangingPunct="1">
              <a:lnSpc>
                <a:spcPct val="80000"/>
              </a:lnSpc>
              <a:buFont typeface="Wingdings" pitchFamily="2" charset="2"/>
              <a:buNone/>
              <a:defRPr/>
            </a:pPr>
            <a:endParaRPr lang="es-AR" sz="2400" b="1" smtClean="0">
              <a:latin typeface="Arial" charset="0"/>
            </a:endParaRPr>
          </a:p>
          <a:p>
            <a:pPr algn="ctr" eaLnBrk="1" hangingPunct="1">
              <a:lnSpc>
                <a:spcPct val="80000"/>
              </a:lnSpc>
              <a:buFont typeface="Wingdings" pitchFamily="2" charset="2"/>
              <a:buNone/>
              <a:defRPr/>
            </a:pPr>
            <a:endParaRPr lang="es-AR" sz="2400" b="1" smtClean="0">
              <a:latin typeface="Arial" charset="0"/>
            </a:endParaRPr>
          </a:p>
          <a:p>
            <a:pPr algn="ctr" eaLnBrk="1" hangingPunct="1">
              <a:lnSpc>
                <a:spcPct val="80000"/>
              </a:lnSpc>
              <a:buFont typeface="Wingdings" pitchFamily="2" charset="2"/>
              <a:buNone/>
              <a:defRPr/>
            </a:pPr>
            <a:endParaRPr lang="es-AR" sz="2400" b="1" smtClean="0">
              <a:latin typeface="Arial" charset="0"/>
            </a:endParaRPr>
          </a:p>
          <a:p>
            <a:pPr algn="ctr" eaLnBrk="1" hangingPunct="1">
              <a:lnSpc>
                <a:spcPct val="80000"/>
              </a:lnSpc>
              <a:buFont typeface="Wingdings" pitchFamily="2" charset="2"/>
              <a:buNone/>
              <a:defRPr/>
            </a:pPr>
            <a:endParaRPr lang="es-AR" sz="2400" b="1" smtClean="0">
              <a:latin typeface="Arial" charset="0"/>
            </a:endParaRPr>
          </a:p>
          <a:p>
            <a:pPr algn="ctr" eaLnBrk="1" hangingPunct="1">
              <a:lnSpc>
                <a:spcPct val="80000"/>
              </a:lnSpc>
              <a:buFont typeface="Wingdings" pitchFamily="2" charset="2"/>
              <a:buNone/>
              <a:defRPr/>
            </a:pPr>
            <a:endParaRPr lang="es-AR" sz="2400" b="1" smtClean="0">
              <a:latin typeface="Arial" charset="0"/>
            </a:endParaRPr>
          </a:p>
          <a:p>
            <a:pPr algn="ctr" eaLnBrk="1" hangingPunct="1">
              <a:lnSpc>
                <a:spcPct val="80000"/>
              </a:lnSpc>
              <a:buFont typeface="Wingdings" pitchFamily="2" charset="2"/>
              <a:buNone/>
              <a:defRPr/>
            </a:pPr>
            <a:endParaRPr lang="es-AR" sz="2400" b="1" smtClean="0">
              <a:latin typeface="Arial" charset="0"/>
            </a:endParaRPr>
          </a:p>
          <a:p>
            <a:pPr algn="ctr" eaLnBrk="1" hangingPunct="1">
              <a:lnSpc>
                <a:spcPct val="80000"/>
              </a:lnSpc>
              <a:buFont typeface="Wingdings" pitchFamily="2" charset="2"/>
              <a:buNone/>
              <a:defRPr/>
            </a:pPr>
            <a:endParaRPr lang="es-AR" sz="2800" b="1" smtClean="0">
              <a:latin typeface="Arial" charset="0"/>
            </a:endParaRPr>
          </a:p>
          <a:p>
            <a:pPr algn="ctr" eaLnBrk="1" hangingPunct="1">
              <a:lnSpc>
                <a:spcPct val="80000"/>
              </a:lnSpc>
              <a:buFont typeface="Wingdings" pitchFamily="2" charset="2"/>
              <a:buNone/>
              <a:defRPr/>
            </a:pPr>
            <a:endParaRPr lang="es-AR" sz="2800" b="1" smtClean="0">
              <a:latin typeface="Arial" charset="0"/>
            </a:endParaRPr>
          </a:p>
          <a:p>
            <a:pPr algn="ctr" eaLnBrk="1" hangingPunct="1">
              <a:lnSpc>
                <a:spcPct val="80000"/>
              </a:lnSpc>
              <a:buFont typeface="Wingdings" pitchFamily="2" charset="2"/>
              <a:buNone/>
              <a:defRPr/>
            </a:pPr>
            <a:r>
              <a:rPr lang="es-AR" sz="2800" b="1" smtClean="0">
                <a:latin typeface="Arial" charset="0"/>
              </a:rPr>
              <a:t>       </a:t>
            </a:r>
          </a:p>
          <a:p>
            <a:pPr algn="ctr" eaLnBrk="1" hangingPunct="1">
              <a:lnSpc>
                <a:spcPct val="80000"/>
              </a:lnSpc>
              <a:buFont typeface="Wingdings" pitchFamily="2" charset="2"/>
              <a:buNone/>
              <a:defRPr/>
            </a:pPr>
            <a:endParaRPr lang="es-AR" sz="2000" b="1" smtClean="0">
              <a:latin typeface="Arial" charset="0"/>
            </a:endParaRPr>
          </a:p>
          <a:p>
            <a:pPr algn="ctr" eaLnBrk="1" hangingPunct="1">
              <a:lnSpc>
                <a:spcPct val="80000"/>
              </a:lnSpc>
              <a:buFont typeface="Wingdings" pitchFamily="2" charset="2"/>
              <a:buNone/>
              <a:defRPr/>
            </a:pPr>
            <a:r>
              <a:rPr lang="es-AR" sz="2000" b="1" smtClean="0">
                <a:latin typeface="Arial" charset="0"/>
              </a:rPr>
              <a:t>el origen de estas elecciones</a:t>
            </a:r>
          </a:p>
          <a:p>
            <a:pPr algn="ctr" eaLnBrk="1" hangingPunct="1">
              <a:lnSpc>
                <a:spcPct val="80000"/>
              </a:lnSpc>
              <a:buFont typeface="Wingdings" pitchFamily="2" charset="2"/>
              <a:buNone/>
              <a:defRPr/>
            </a:pPr>
            <a:endParaRPr lang="es-ES" sz="2400" b="1" smtClean="0">
              <a:latin typeface="Arial" charset="0"/>
            </a:endParaRPr>
          </a:p>
        </p:txBody>
      </p:sp>
      <p:sp>
        <p:nvSpPr>
          <p:cNvPr id="45067" name="Rectangle 11"/>
          <p:cNvSpPr>
            <a:spLocks noChangeArrowheads="1"/>
          </p:cNvSpPr>
          <p:nvPr/>
        </p:nvSpPr>
        <p:spPr bwMode="auto">
          <a:xfrm>
            <a:off x="1692275" y="4652963"/>
            <a:ext cx="6335713" cy="792162"/>
          </a:xfrm>
          <a:prstGeom prst="rect">
            <a:avLst/>
          </a:prstGeom>
          <a:solidFill>
            <a:schemeClr val="tx2"/>
          </a:solidFill>
          <a:ln w="22225">
            <a:solidFill>
              <a:srgbClr val="000000"/>
            </a:solidFill>
            <a:miter lim="800000"/>
            <a:headEnd/>
            <a:tailEnd/>
          </a:ln>
          <a:effectLst/>
        </p:spPr>
        <p:txBody>
          <a:bodyPr wrap="none" anchor="ctr"/>
          <a:lstStyle/>
          <a:p>
            <a:pPr algn="ctr">
              <a:defRPr/>
            </a:pPr>
            <a:r>
              <a:rPr lang="es-AR" sz="2000" b="1">
                <a:solidFill>
                  <a:srgbClr val="000000"/>
                </a:solidFill>
                <a:effectLst>
                  <a:outerShdw blurRad="38100" dist="38100" dir="2700000" algn="tl">
                    <a:srgbClr val="FFFFFF"/>
                  </a:outerShdw>
                </a:effectLst>
                <a:latin typeface="Arial" charset="0"/>
              </a:rPr>
              <a:t>¿QUÉ SE PRETENDE CONOCER?</a:t>
            </a:r>
            <a:endParaRPr lang="es-ES" sz="2000" b="1">
              <a:effectLst>
                <a:outerShdw blurRad="38100" dist="38100" dir="2700000" algn="tl">
                  <a:srgbClr val="000000"/>
                </a:outerShdw>
              </a:effectLst>
              <a:latin typeface="Arial" charset="0"/>
            </a:endParaRPr>
          </a:p>
        </p:txBody>
      </p:sp>
      <p:sp>
        <p:nvSpPr>
          <p:cNvPr id="8196" name="AutoShape 12"/>
          <p:cNvSpPr>
            <a:spLocks noChangeArrowheads="1"/>
          </p:cNvSpPr>
          <p:nvPr/>
        </p:nvSpPr>
        <p:spPr bwMode="auto">
          <a:xfrm>
            <a:off x="4356100" y="5516563"/>
            <a:ext cx="647700" cy="647700"/>
          </a:xfrm>
          <a:prstGeom prst="downArrow">
            <a:avLst>
              <a:gd name="adj1" fmla="val 50000"/>
              <a:gd name="adj2" fmla="val 25000"/>
            </a:avLst>
          </a:prstGeom>
          <a:solidFill>
            <a:srgbClr val="99CC00"/>
          </a:solidFill>
          <a:ln w="12700">
            <a:solidFill>
              <a:srgbClr val="000000"/>
            </a:solidFill>
            <a:miter lim="800000"/>
            <a:headEnd/>
            <a:tailEnd/>
          </a:ln>
        </p:spPr>
        <p:txBody>
          <a:bodyPr wrap="none" anchor="ctr"/>
          <a:lstStyle/>
          <a:p>
            <a:endParaRPr lang="es-AR"/>
          </a:p>
        </p:txBody>
      </p:sp>
      <p:pic>
        <p:nvPicPr>
          <p:cNvPr id="8197" name="Picture 13"/>
          <p:cNvPicPr>
            <a:picLocks noChangeAspect="1" noChangeArrowheads="1"/>
          </p:cNvPicPr>
          <p:nvPr/>
        </p:nvPicPr>
        <p:blipFill>
          <a:blip r:embed="rId2"/>
          <a:srcRect/>
          <a:stretch>
            <a:fillRect/>
          </a:stretch>
        </p:blipFill>
        <p:spPr bwMode="auto">
          <a:xfrm>
            <a:off x="7524750" y="5921375"/>
            <a:ext cx="1619250" cy="936625"/>
          </a:xfrm>
          <a:prstGeom prst="rect">
            <a:avLst/>
          </a:prstGeom>
          <a:noFill/>
          <a:ln w="9525">
            <a:noFill/>
            <a:miter lim="800000"/>
            <a:headEnd/>
            <a:tailEnd/>
          </a:ln>
        </p:spPr>
      </p:pic>
      <p:pic>
        <p:nvPicPr>
          <p:cNvPr id="8198" name="Picture 14" descr="http://www.filosofiaparalavida.pe/wp-content/uploads/2011/06/Elegir.jpg"/>
          <p:cNvPicPr>
            <a:picLocks noChangeAspect="1" noChangeArrowheads="1"/>
          </p:cNvPicPr>
          <p:nvPr/>
        </p:nvPicPr>
        <p:blipFill>
          <a:blip r:embed="rId3"/>
          <a:srcRect/>
          <a:stretch>
            <a:fillRect/>
          </a:stretch>
        </p:blipFill>
        <p:spPr bwMode="auto">
          <a:xfrm>
            <a:off x="3708400" y="3141663"/>
            <a:ext cx="1800225" cy="1435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457200" y="333375"/>
            <a:ext cx="8229600" cy="6264275"/>
          </a:xfrm>
        </p:spPr>
        <p:txBody>
          <a:bodyPr/>
          <a:lstStyle/>
          <a:p>
            <a:pPr eaLnBrk="1" hangingPunct="1">
              <a:buFont typeface="Wingdings" pitchFamily="2" charset="2"/>
              <a:buNone/>
              <a:defRPr/>
            </a:pPr>
            <a:endParaRPr lang="es-AR" smtClean="0"/>
          </a:p>
          <a:p>
            <a:pPr eaLnBrk="1" hangingPunct="1">
              <a:buFont typeface="Wingdings" pitchFamily="2" charset="2"/>
              <a:buNone/>
              <a:defRPr/>
            </a:pPr>
            <a:endParaRPr lang="es-AR" sz="2400" smtClean="0">
              <a:latin typeface="Arial" charset="0"/>
            </a:endParaRPr>
          </a:p>
          <a:p>
            <a:pPr eaLnBrk="1" hangingPunct="1">
              <a:buFont typeface="Wingdings" pitchFamily="2" charset="2"/>
              <a:buNone/>
              <a:defRPr/>
            </a:pPr>
            <a:endParaRPr lang="es-AR" sz="2400" smtClean="0">
              <a:latin typeface="Arial" charset="0"/>
            </a:endParaRPr>
          </a:p>
          <a:p>
            <a:pPr eaLnBrk="1" hangingPunct="1">
              <a:buFont typeface="Wingdings" pitchFamily="2" charset="2"/>
              <a:buNone/>
              <a:defRPr/>
            </a:pPr>
            <a:endParaRPr lang="es-AR" sz="2400" smtClean="0">
              <a:latin typeface="Arial" charset="0"/>
            </a:endParaRPr>
          </a:p>
          <a:p>
            <a:pPr eaLnBrk="1" hangingPunct="1">
              <a:buFont typeface="Wingdings" pitchFamily="2" charset="2"/>
              <a:buNone/>
              <a:defRPr/>
            </a:pPr>
            <a:endParaRPr lang="es-ES" sz="2400" smtClean="0">
              <a:latin typeface="Arial" charset="0"/>
            </a:endParaRPr>
          </a:p>
        </p:txBody>
      </p:sp>
      <p:sp>
        <p:nvSpPr>
          <p:cNvPr id="9219" name="Rectangle 6"/>
          <p:cNvSpPr>
            <a:spLocks noChangeArrowheads="1"/>
          </p:cNvSpPr>
          <p:nvPr/>
        </p:nvSpPr>
        <p:spPr bwMode="auto">
          <a:xfrm>
            <a:off x="0" y="1141413"/>
            <a:ext cx="9194800" cy="4968875"/>
          </a:xfrm>
          <a:prstGeom prst="rect">
            <a:avLst/>
          </a:prstGeom>
          <a:noFill/>
          <a:ln w="9525">
            <a:noFill/>
            <a:miter lim="800000"/>
            <a:headEnd/>
            <a:tailEnd/>
          </a:ln>
        </p:spPr>
        <p:txBody>
          <a:bodyPr anchor="ctr">
            <a:spAutoFit/>
          </a:bodyPr>
          <a:lstStyle/>
          <a:p>
            <a:pPr algn="ctr"/>
            <a:endParaRPr lang="es-ES" sz="2400">
              <a:latin typeface="Arial" charset="0"/>
            </a:endParaRPr>
          </a:p>
          <a:p>
            <a:pPr algn="ctr"/>
            <a:r>
              <a:rPr lang="es-ES" b="1" u="sng">
                <a:solidFill>
                  <a:schemeClr val="tx2"/>
                </a:solidFill>
                <a:latin typeface="Arial" charset="0"/>
              </a:rPr>
              <a:t>PREGUNTA GENERADORA</a:t>
            </a:r>
          </a:p>
          <a:p>
            <a:pPr algn="ctr"/>
            <a:endParaRPr lang="es-ES" u="sng">
              <a:latin typeface="Arial" charset="0"/>
            </a:endParaRPr>
          </a:p>
          <a:p>
            <a:pPr algn="ctr"/>
            <a:r>
              <a:rPr lang="es-ES" sz="2000" b="1">
                <a:latin typeface="Arial" charset="0"/>
              </a:rPr>
              <a:t>¿Qué aspectos explican la elección institucional de estudios superiores en los estudiantes de IFD? </a:t>
            </a:r>
            <a:endParaRPr lang="es-ES" sz="2000" b="1">
              <a:solidFill>
                <a:schemeClr val="tx2"/>
              </a:solidFill>
              <a:latin typeface="Arial" charset="0"/>
            </a:endParaRPr>
          </a:p>
          <a:p>
            <a:pPr algn="ctr"/>
            <a:endParaRPr lang="es-AR" sz="2000" b="1">
              <a:latin typeface="Arial" charset="0"/>
            </a:endParaRPr>
          </a:p>
          <a:p>
            <a:pPr algn="ctr"/>
            <a:endParaRPr lang="es-ES" sz="2000" b="1">
              <a:latin typeface="Arial" charset="0"/>
            </a:endParaRPr>
          </a:p>
          <a:p>
            <a:r>
              <a:rPr lang="es-ES" sz="2000" b="1">
                <a:latin typeface="Arial" charset="0"/>
                <a:sym typeface="Wingdings" pitchFamily="2" charset="2"/>
              </a:rPr>
              <a:t> </a:t>
            </a:r>
            <a:r>
              <a:rPr lang="es-ES" sz="2000" b="1">
                <a:latin typeface="Arial" charset="0"/>
              </a:rPr>
              <a:t>¿Qué elementos del contexto de la citada elección operan como condicionantes comunes? </a:t>
            </a:r>
          </a:p>
          <a:p>
            <a:endParaRPr lang="es-AR" sz="2000" b="1">
              <a:latin typeface="Arial" charset="0"/>
            </a:endParaRPr>
          </a:p>
          <a:p>
            <a:endParaRPr lang="es-ES" sz="2000" b="1">
              <a:latin typeface="Arial" charset="0"/>
            </a:endParaRPr>
          </a:p>
          <a:p>
            <a:r>
              <a:rPr lang="es-ES" b="1">
                <a:sym typeface="Wingdings" pitchFamily="2" charset="2"/>
              </a:rPr>
              <a:t></a:t>
            </a:r>
            <a:r>
              <a:rPr lang="es-ES"/>
              <a:t> </a:t>
            </a:r>
            <a:r>
              <a:rPr lang="es-ES" sz="2000" b="1">
                <a:latin typeface="Arial" charset="0"/>
              </a:rPr>
              <a:t>¿Cuáles son las representaciones de su formación en curso en los IFD?</a:t>
            </a:r>
          </a:p>
          <a:p>
            <a:r>
              <a:rPr lang="es-ES" sz="2000" b="1">
                <a:latin typeface="Arial" charset="0"/>
              </a:rPr>
              <a:t> </a:t>
            </a:r>
          </a:p>
          <a:p>
            <a:endParaRPr lang="es-ES" sz="2000" b="1">
              <a:latin typeface="Arial" charset="0"/>
            </a:endParaRPr>
          </a:p>
          <a:p>
            <a:r>
              <a:rPr lang="es-ES" b="1">
                <a:sym typeface="Wingdings" pitchFamily="2" charset="2"/>
              </a:rPr>
              <a:t></a:t>
            </a:r>
            <a:r>
              <a:rPr lang="es-ES"/>
              <a:t> </a:t>
            </a:r>
            <a:r>
              <a:rPr lang="es-ES" sz="2000" b="1">
                <a:latin typeface="Arial" charset="0"/>
              </a:rPr>
              <a:t>¿Qué tópicos predominan en el imaginario sobre la educación superior de los estudiantes de los IFD?</a:t>
            </a:r>
          </a:p>
        </p:txBody>
      </p:sp>
      <p:sp>
        <p:nvSpPr>
          <p:cNvPr id="50183" name="Rectangle 7"/>
          <p:cNvSpPr>
            <a:spLocks noChangeArrowheads="1"/>
          </p:cNvSpPr>
          <p:nvPr/>
        </p:nvSpPr>
        <p:spPr bwMode="auto">
          <a:xfrm>
            <a:off x="1547813" y="549275"/>
            <a:ext cx="6335712" cy="792163"/>
          </a:xfrm>
          <a:prstGeom prst="rect">
            <a:avLst/>
          </a:prstGeom>
          <a:solidFill>
            <a:schemeClr val="tx2"/>
          </a:solidFill>
          <a:ln w="22225">
            <a:solidFill>
              <a:srgbClr val="000000"/>
            </a:solidFill>
            <a:miter lim="800000"/>
            <a:headEnd/>
            <a:tailEnd/>
          </a:ln>
          <a:effectLst/>
        </p:spPr>
        <p:txBody>
          <a:bodyPr wrap="none" anchor="ctr"/>
          <a:lstStyle/>
          <a:p>
            <a:pPr algn="ctr">
              <a:defRPr/>
            </a:pPr>
            <a:r>
              <a:rPr lang="es-AR" sz="2000" b="1">
                <a:solidFill>
                  <a:srgbClr val="000000"/>
                </a:solidFill>
                <a:effectLst>
                  <a:outerShdw blurRad="38100" dist="38100" dir="2700000" algn="tl">
                    <a:srgbClr val="FFFFFF"/>
                  </a:outerShdw>
                </a:effectLst>
                <a:latin typeface="Arial" charset="0"/>
              </a:rPr>
              <a:t>¿Cuáles son nuestros interrogantes?</a:t>
            </a:r>
            <a:endParaRPr lang="es-ES" sz="2000" b="1">
              <a:effectLst>
                <a:outerShdw blurRad="38100" dist="38100" dir="2700000" algn="tl">
                  <a:srgbClr val="000000"/>
                </a:outerShdw>
              </a:effectLst>
              <a:latin typeface="Arial" charset="0"/>
            </a:endParaRPr>
          </a:p>
        </p:txBody>
      </p:sp>
      <p:pic>
        <p:nvPicPr>
          <p:cNvPr id="9221" name="Picture 8"/>
          <p:cNvPicPr>
            <a:picLocks noChangeAspect="1" noChangeArrowheads="1"/>
          </p:cNvPicPr>
          <p:nvPr/>
        </p:nvPicPr>
        <p:blipFill>
          <a:blip r:embed="rId2"/>
          <a:srcRect/>
          <a:stretch>
            <a:fillRect/>
          </a:stretch>
        </p:blipFill>
        <p:spPr bwMode="auto">
          <a:xfrm>
            <a:off x="7524750" y="5921375"/>
            <a:ext cx="1619250" cy="936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noChangeArrowheads="1"/>
          </p:cNvSpPr>
          <p:nvPr>
            <p:ph type="body" idx="1"/>
          </p:nvPr>
        </p:nvSpPr>
        <p:spPr>
          <a:xfrm>
            <a:off x="2124075" y="765175"/>
            <a:ext cx="5040313" cy="936625"/>
          </a:xfrm>
          <a:solidFill>
            <a:schemeClr val="tx2"/>
          </a:solidFill>
          <a:ln w="22225">
            <a:solidFill>
              <a:srgbClr val="000000"/>
            </a:solidFill>
          </a:ln>
        </p:spPr>
        <p:txBody>
          <a:bodyPr/>
          <a:lstStyle/>
          <a:p>
            <a:pPr algn="ctr" eaLnBrk="1" hangingPunct="1">
              <a:spcBef>
                <a:spcPct val="0"/>
              </a:spcBef>
              <a:buClrTx/>
              <a:buSzTx/>
              <a:buFontTx/>
              <a:buNone/>
              <a:defRPr/>
            </a:pPr>
            <a:endParaRPr lang="es-AR" sz="2000" b="1" smtClean="0">
              <a:solidFill>
                <a:srgbClr val="000000"/>
              </a:solidFill>
              <a:effectLst>
                <a:outerShdw blurRad="38100" dist="38100" dir="2700000" algn="tl">
                  <a:srgbClr val="FFFFFF"/>
                </a:outerShdw>
              </a:effectLst>
              <a:latin typeface="Arial" charset="0"/>
            </a:endParaRPr>
          </a:p>
          <a:p>
            <a:pPr algn="ctr" eaLnBrk="1" hangingPunct="1">
              <a:spcBef>
                <a:spcPct val="0"/>
              </a:spcBef>
              <a:buClrTx/>
              <a:buSzTx/>
              <a:buFontTx/>
              <a:buNone/>
              <a:defRPr/>
            </a:pPr>
            <a:r>
              <a:rPr lang="es-AR" sz="2400" b="1" smtClean="0">
                <a:solidFill>
                  <a:srgbClr val="000000"/>
                </a:solidFill>
                <a:effectLst>
                  <a:outerShdw blurRad="38100" dist="38100" dir="2700000" algn="tl">
                    <a:srgbClr val="FFFFFF"/>
                  </a:outerShdw>
                </a:effectLst>
                <a:latin typeface="Arial" charset="0"/>
              </a:rPr>
              <a:t>OBJETIVO GENERAL</a:t>
            </a:r>
            <a:endParaRPr lang="es-ES" sz="2400" b="1" smtClean="0">
              <a:solidFill>
                <a:srgbClr val="000000"/>
              </a:solidFill>
              <a:effectLst>
                <a:outerShdw blurRad="38100" dist="38100" dir="2700000" algn="tl">
                  <a:srgbClr val="FFFFFF"/>
                </a:outerShdw>
              </a:effectLst>
              <a:latin typeface="Arial" charset="0"/>
            </a:endParaRPr>
          </a:p>
        </p:txBody>
      </p:sp>
      <p:sp>
        <p:nvSpPr>
          <p:cNvPr id="10243" name="Rectangle 6"/>
          <p:cNvSpPr>
            <a:spLocks noChangeArrowheads="1"/>
          </p:cNvSpPr>
          <p:nvPr/>
        </p:nvSpPr>
        <p:spPr bwMode="auto">
          <a:xfrm>
            <a:off x="827088" y="2219325"/>
            <a:ext cx="7848600" cy="3081338"/>
          </a:xfrm>
          <a:prstGeom prst="rect">
            <a:avLst/>
          </a:prstGeom>
          <a:noFill/>
          <a:ln w="9525">
            <a:noFill/>
            <a:miter lim="800000"/>
            <a:headEnd/>
            <a:tailEnd/>
          </a:ln>
        </p:spPr>
        <p:txBody>
          <a:bodyPr anchor="ctr">
            <a:spAutoFit/>
          </a:bodyPr>
          <a:lstStyle/>
          <a:p>
            <a:pPr algn="ctr"/>
            <a:r>
              <a:rPr lang="es-ES" sz="2800">
                <a:latin typeface="Arial" charset="0"/>
              </a:rPr>
              <a:t>Conocer los aspectos que actúan en la elección institucional de estudios superiores en los estudiantes de los IFD,</a:t>
            </a:r>
          </a:p>
          <a:p>
            <a:pPr algn="ctr"/>
            <a:r>
              <a:rPr lang="es-ES" sz="2800">
                <a:latin typeface="Arial" charset="0"/>
              </a:rPr>
              <a:t>e identificar las representaciones sociales asociadas al proceso de elección </a:t>
            </a:r>
          </a:p>
          <a:p>
            <a:pPr algn="ctr"/>
            <a:r>
              <a:rPr lang="es-ES" sz="2800">
                <a:latin typeface="Arial" charset="0"/>
              </a:rPr>
              <a:t>de estudios superiores presentes en tales individuos.</a:t>
            </a:r>
          </a:p>
        </p:txBody>
      </p:sp>
      <p:pic>
        <p:nvPicPr>
          <p:cNvPr id="10244" name="Picture 7"/>
          <p:cNvPicPr>
            <a:picLocks noChangeAspect="1" noChangeArrowheads="1"/>
          </p:cNvPicPr>
          <p:nvPr/>
        </p:nvPicPr>
        <p:blipFill>
          <a:blip r:embed="rId2"/>
          <a:srcRect/>
          <a:stretch>
            <a:fillRect/>
          </a:stretch>
        </p:blipFill>
        <p:spPr bwMode="auto">
          <a:xfrm>
            <a:off x="7524750" y="5921375"/>
            <a:ext cx="1619250" cy="9366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107950" y="1600200"/>
            <a:ext cx="9036050" cy="4530725"/>
          </a:xfrm>
        </p:spPr>
        <p:txBody>
          <a:bodyPr/>
          <a:lstStyle/>
          <a:p>
            <a:pPr eaLnBrk="1" hangingPunct="1">
              <a:buFont typeface="Wingdings" pitchFamily="2" charset="2"/>
              <a:buNone/>
              <a:defRPr/>
            </a:pPr>
            <a:endParaRPr lang="es-ES" sz="2400" smtClean="0">
              <a:latin typeface="Arial" charset="0"/>
            </a:endParaRPr>
          </a:p>
          <a:p>
            <a:pPr eaLnBrk="1" hangingPunct="1">
              <a:buFont typeface="Wingdings" pitchFamily="2" charset="2"/>
              <a:buNone/>
              <a:defRPr/>
            </a:pPr>
            <a:endParaRPr lang="es-ES" sz="2400" smtClean="0">
              <a:latin typeface="Arial" charset="0"/>
            </a:endParaRPr>
          </a:p>
          <a:p>
            <a:pPr eaLnBrk="1" hangingPunct="1">
              <a:buFont typeface="Wingdings" pitchFamily="2" charset="2"/>
              <a:buNone/>
              <a:defRPr/>
            </a:pPr>
            <a:endParaRPr lang="es-ES" sz="2400" smtClean="0">
              <a:latin typeface="Arial" charset="0"/>
            </a:endParaRPr>
          </a:p>
          <a:p>
            <a:pPr algn="ctr" eaLnBrk="1" hangingPunct="1">
              <a:buFont typeface="Wingdings" pitchFamily="2" charset="2"/>
              <a:buNone/>
              <a:defRPr/>
            </a:pPr>
            <a:r>
              <a:rPr lang="es-ES" sz="2400" smtClean="0">
                <a:latin typeface="Arial" charset="0"/>
              </a:rPr>
              <a:t>E</a:t>
            </a:r>
            <a:r>
              <a:rPr lang="es-AR" sz="2400" smtClean="0">
                <a:latin typeface="Arial" charset="0"/>
              </a:rPr>
              <a:t>l proceso de elección institucional de estudios superiores </a:t>
            </a:r>
          </a:p>
          <a:p>
            <a:pPr algn="ctr" eaLnBrk="1" hangingPunct="1">
              <a:buFont typeface="Wingdings" pitchFamily="2" charset="2"/>
              <a:buNone/>
              <a:defRPr/>
            </a:pPr>
            <a:r>
              <a:rPr lang="es-AR" sz="2400" smtClean="0">
                <a:latin typeface="Arial" charset="0"/>
              </a:rPr>
              <a:t>en estudiantes de los IFD </a:t>
            </a:r>
          </a:p>
          <a:p>
            <a:pPr algn="ctr" eaLnBrk="1" hangingPunct="1">
              <a:buFont typeface="Wingdings" pitchFamily="2" charset="2"/>
              <a:buNone/>
              <a:defRPr/>
            </a:pPr>
            <a:r>
              <a:rPr lang="es-AR" sz="2400" smtClean="0">
                <a:latin typeface="Arial" charset="0"/>
              </a:rPr>
              <a:t>involucra elementos materiales y simbólicos diversos.</a:t>
            </a:r>
            <a:r>
              <a:rPr lang="es-ES" smtClean="0"/>
              <a:t> </a:t>
            </a:r>
          </a:p>
        </p:txBody>
      </p:sp>
      <p:sp>
        <p:nvSpPr>
          <p:cNvPr id="52228" name="Rectangle 4"/>
          <p:cNvSpPr>
            <a:spLocks noGrp="1" noChangeArrowheads="1"/>
          </p:cNvSpPr>
          <p:nvPr>
            <p:ph type="title"/>
          </p:nvPr>
        </p:nvSpPr>
        <p:spPr>
          <a:xfrm>
            <a:off x="2339975" y="1052513"/>
            <a:ext cx="4105275" cy="871537"/>
          </a:xfrm>
          <a:solidFill>
            <a:schemeClr val="tx2"/>
          </a:solidFill>
          <a:ln w="22225">
            <a:solidFill>
              <a:srgbClr val="000000"/>
            </a:solidFill>
          </a:ln>
        </p:spPr>
        <p:txBody>
          <a:bodyPr/>
          <a:lstStyle/>
          <a:p>
            <a:pPr eaLnBrk="1" hangingPunct="1">
              <a:defRPr/>
            </a:pPr>
            <a:r>
              <a:rPr lang="es-AR" sz="2400" smtClean="0">
                <a:solidFill>
                  <a:srgbClr val="000000"/>
                </a:solidFill>
                <a:effectLst>
                  <a:outerShdw blurRad="38100" dist="38100" dir="2700000" algn="tl">
                    <a:srgbClr val="FFFFFF"/>
                  </a:outerShdw>
                </a:effectLst>
                <a:latin typeface="Arial" charset="0"/>
              </a:rPr>
              <a:t>SUPUESTOS</a:t>
            </a:r>
            <a:endParaRPr lang="es-ES" sz="2400" smtClean="0">
              <a:solidFill>
                <a:srgbClr val="000000"/>
              </a:solidFill>
              <a:effectLst>
                <a:outerShdw blurRad="38100" dist="38100" dir="2700000" algn="tl">
                  <a:srgbClr val="FFFFFF"/>
                </a:outerShdw>
              </a:effectLst>
              <a:latin typeface="Arial" charset="0"/>
            </a:endParaRPr>
          </a:p>
        </p:txBody>
      </p:sp>
      <p:pic>
        <p:nvPicPr>
          <p:cNvPr id="11268" name="Picture 5"/>
          <p:cNvPicPr>
            <a:picLocks noChangeAspect="1" noChangeArrowheads="1"/>
          </p:cNvPicPr>
          <p:nvPr/>
        </p:nvPicPr>
        <p:blipFill>
          <a:blip r:embed="rId2"/>
          <a:srcRect/>
          <a:stretch>
            <a:fillRect/>
          </a:stretch>
        </p:blipFill>
        <p:spPr bwMode="auto">
          <a:xfrm>
            <a:off x="7524750" y="5921375"/>
            <a:ext cx="1619250" cy="9366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Arce">
  <a:themeElements>
    <a:clrScheme name="Arc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Ar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rc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Arc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Arc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Arc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Arc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Arc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Arc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Arc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Arc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Maple</Template>
  <TotalTime>676</TotalTime>
  <Words>1186</Words>
  <Application>Microsoft Office PowerPoint</Application>
  <PresentationFormat>Presentación en pantalla (4:3)</PresentationFormat>
  <Paragraphs>177</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Times New Roman</vt:lpstr>
      <vt:lpstr>Arial</vt:lpstr>
      <vt:lpstr>Wingdings</vt:lpstr>
      <vt:lpstr>Calibri</vt:lpstr>
      <vt:lpstr>Arce</vt:lpstr>
      <vt:lpstr>Diapositiva 1</vt:lpstr>
      <vt:lpstr>Diapositiva 2</vt:lpstr>
      <vt:lpstr>Diapositiva 3</vt:lpstr>
      <vt:lpstr>Diapositiva 4</vt:lpstr>
      <vt:lpstr>Diapositiva 5</vt:lpstr>
      <vt:lpstr>Diapositiva 6</vt:lpstr>
      <vt:lpstr>Diapositiva 7</vt:lpstr>
      <vt:lpstr>Diapositiva 8</vt:lpstr>
      <vt:lpstr>SUPUESTOS</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LOSGATTOS</cp:lastModifiedBy>
  <cp:revision>73</cp:revision>
  <dcterms:created xsi:type="dcterms:W3CDTF">2013-10-13T22:50:53Z</dcterms:created>
  <dcterms:modified xsi:type="dcterms:W3CDTF">2013-10-18T15:14:45Z</dcterms:modified>
</cp:coreProperties>
</file>