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7" r:id="rId5"/>
    <p:sldId id="259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60" r:id="rId15"/>
    <p:sldId id="262" r:id="rId16"/>
    <p:sldId id="263" r:id="rId17"/>
    <p:sldId id="277" r:id="rId18"/>
    <p:sldId id="278" r:id="rId19"/>
    <p:sldId id="265" r:id="rId20"/>
    <p:sldId id="275" r:id="rId21"/>
    <p:sldId id="276" r:id="rId22"/>
    <p:sldId id="261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A302EAE-6359-4B9F-9411-1927999BC388}" type="datetimeFigureOut">
              <a:rPr lang="es-ES" smtClean="0"/>
              <a:pPr/>
              <a:t>18/10/2013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B5D8BF-FBF2-42D5-8699-BE84A3FC2B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3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14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20.xml"/><Relationship Id="rId4" Type="http://schemas.openxmlformats.org/officeDocument/2006/relationships/slide" Target="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3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6.xml"/><Relationship Id="rId7" Type="http://schemas.openxmlformats.org/officeDocument/2006/relationships/slide" Target="slide2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6.xml"/><Relationship Id="rId7" Type="http://schemas.openxmlformats.org/officeDocument/2006/relationships/slide" Target="slide2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6.xml"/><Relationship Id="rId7" Type="http://schemas.openxmlformats.org/officeDocument/2006/relationships/slide" Target="slide2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1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7" Type="http://schemas.openxmlformats.org/officeDocument/2006/relationships/slide" Target="slide2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3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es-ES" dirty="0"/>
              <a:t>Diversidad Cultural en el Nivel Inicial: ¿reconocimiento o verdadera integración?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Acercamiento a prácticas inclusivas en el Valle de </a:t>
            </a:r>
            <a:r>
              <a:rPr lang="es-ES" dirty="0" err="1" smtClean="0"/>
              <a:t>Uco</a:t>
            </a:r>
            <a:r>
              <a:rPr lang="es-ES" dirty="0" smtClean="0"/>
              <a:t>, 2011 - 2012</a:t>
            </a:r>
            <a:endParaRPr lang="es-ES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84368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2 Gráfic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488832" cy="4824536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3059832" y="76470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Diversidad familiar de niños/as</a:t>
            </a:r>
            <a:endParaRPr lang="es-ES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381328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381328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6660232" y="6381328"/>
            <a:ext cx="360040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1 Gráfic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7920880" cy="4824536"/>
          </a:xfrm>
          <a:prstGeom prst="rect">
            <a:avLst/>
          </a:prstGeom>
          <a:noFill/>
        </p:spPr>
      </p:pic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3" action="ppaction://hlinksldjump" highlightClick="1"/>
          </p:cNvPr>
          <p:cNvSpPr/>
          <p:nvPr/>
        </p:nvSpPr>
        <p:spPr>
          <a:xfrm>
            <a:off x="6660232" y="6237312"/>
            <a:ext cx="360040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3 Gráfic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980728"/>
            <a:ext cx="7416824" cy="4968552"/>
          </a:xfrm>
          <a:prstGeom prst="rect">
            <a:avLst/>
          </a:prstGeom>
          <a:noFill/>
        </p:spPr>
      </p:pic>
      <p:sp>
        <p:nvSpPr>
          <p:cNvPr id="9" name="8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Botón de acción: Personalizar">
            <a:hlinkClick r:id="rId3" action="ppaction://hlinksldjump" highlightClick="1"/>
          </p:cNvPr>
          <p:cNvSpPr/>
          <p:nvPr/>
        </p:nvSpPr>
        <p:spPr>
          <a:xfrm>
            <a:off x="6660232" y="6237312"/>
            <a:ext cx="360040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2 Gráfic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7056784" cy="4176464"/>
          </a:xfrm>
          <a:prstGeom prst="rect">
            <a:avLst/>
          </a:prstGeom>
          <a:noFill/>
        </p:spPr>
      </p:pic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3" action="ppaction://hlinksldjump" highlightClick="1"/>
          </p:cNvPr>
          <p:cNvSpPr/>
          <p:nvPr/>
        </p:nvSpPr>
        <p:spPr>
          <a:xfrm>
            <a:off x="6660232" y="6237312"/>
            <a:ext cx="360040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772400" cy="1362075"/>
          </a:xfrm>
        </p:spPr>
        <p:txBody>
          <a:bodyPr/>
          <a:lstStyle/>
          <a:p>
            <a:r>
              <a:rPr lang="es-ES" dirty="0" smtClean="0"/>
              <a:t>Marco teórico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2798216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s-ES" sz="2800" dirty="0" smtClean="0">
                <a:solidFill>
                  <a:schemeClr val="tx1"/>
                </a:solidFill>
                <a:hlinkClick r:id="" action="ppaction://hlinkshowjump?jump=nextslide"/>
              </a:rPr>
              <a:t>Cultura</a:t>
            </a:r>
            <a:endParaRPr lang="es-ES" sz="2800" dirty="0" smtClean="0">
              <a:solidFill>
                <a:schemeClr val="tx1"/>
              </a:solidFill>
            </a:endParaRPr>
          </a:p>
          <a:p>
            <a:r>
              <a:rPr lang="es-ES" sz="2800" dirty="0" err="1" smtClean="0">
                <a:hlinkClick r:id="rId2" action="ppaction://hlinksldjump"/>
              </a:rPr>
              <a:t>Multiculturalidad</a:t>
            </a:r>
            <a:endParaRPr lang="es-ES" sz="2800" dirty="0" smtClean="0"/>
          </a:p>
          <a:p>
            <a:r>
              <a:rPr lang="es-ES" sz="2800" dirty="0" smtClean="0">
                <a:hlinkClick r:id="rId3" action="ppaction://hlinksldjump"/>
              </a:rPr>
              <a:t>Mecanismos de reproducción </a:t>
            </a:r>
            <a:endParaRPr lang="es-ES" sz="2800" dirty="0" smtClean="0"/>
          </a:p>
          <a:p>
            <a:r>
              <a:rPr lang="es-ES" sz="2800" dirty="0" smtClean="0">
                <a:hlinkClick r:id="rId4" action="ppaction://hlinksldjump"/>
              </a:rPr>
              <a:t>Interculturalidad</a:t>
            </a:r>
            <a:endParaRPr lang="es-ES" sz="2800" dirty="0" smtClean="0"/>
          </a:p>
          <a:p>
            <a:r>
              <a:rPr lang="es-ES" sz="2800" dirty="0" smtClean="0">
                <a:hlinkClick r:id="rId5" action="ppaction://hlinksldjump"/>
              </a:rPr>
              <a:t>Interculturalidad educativa </a:t>
            </a:r>
            <a:endParaRPr lang="es-ES" sz="2800" dirty="0" smtClean="0"/>
          </a:p>
          <a:p>
            <a:r>
              <a:rPr lang="es-ES" sz="2800" dirty="0" smtClean="0">
                <a:hlinkClick r:id="rId6" action="ppaction://hlinksldjump"/>
              </a:rPr>
              <a:t>Marco jurídico</a:t>
            </a:r>
            <a:endParaRPr lang="es-ES" sz="2800" dirty="0"/>
          </a:p>
        </p:txBody>
      </p:sp>
      <p:sp>
        <p:nvSpPr>
          <p:cNvPr id="4" name="3 Botón de acción: Personalizar">
            <a:hlinkClick r:id="rId7" action="ppaction://hlinksldjump" highlightClick="1"/>
          </p:cNvPr>
          <p:cNvSpPr/>
          <p:nvPr/>
        </p:nvSpPr>
        <p:spPr>
          <a:xfrm>
            <a:off x="4644008" y="61653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148064" y="61653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580112" y="6165304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444208" y="61653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6876256" y="6165304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668344" y="616530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0" name="9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596336" y="764704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164288" y="76470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284984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3600" b="1" dirty="0" smtClean="0"/>
              <a:t>cultura</a:t>
            </a:r>
            <a:r>
              <a:rPr lang="es-ES_tradnl" sz="3600" dirty="0" smtClean="0"/>
              <a:t> </a:t>
            </a:r>
            <a:r>
              <a:rPr lang="es-ES_tradnl" sz="3600" dirty="0"/>
              <a:t>como: </a:t>
            </a:r>
            <a:r>
              <a:rPr lang="es-ES" sz="3600" dirty="0"/>
              <a:t/>
            </a:r>
            <a:br>
              <a:rPr lang="es-ES" sz="3600" dirty="0"/>
            </a:br>
            <a:r>
              <a:rPr lang="es-ES_tradnl" sz="3600" dirty="0"/>
              <a:t>“…  la producción de fenómenos que contribuyen, mediante la representación o reelaboración simbólica de las estructuras materiales, a comprender, reproducir o transformar el sistema social, es decir, todas las prácticas e instituciones dedicadas a la administración, renovación y reestructuración del sentido.”</a:t>
            </a:r>
            <a:r>
              <a:rPr lang="es-ES" sz="3600" dirty="0"/>
              <a:t> (García </a:t>
            </a:r>
            <a:r>
              <a:rPr lang="es-ES" sz="3600" dirty="0" err="1"/>
              <a:t>Canclini</a:t>
            </a:r>
            <a:r>
              <a:rPr lang="es-ES" sz="3600" dirty="0"/>
              <a:t>, </a:t>
            </a:r>
            <a:r>
              <a:rPr lang="es-ES" sz="3600" dirty="0" smtClean="0"/>
              <a:t>1986) </a:t>
            </a:r>
            <a:endParaRPr lang="es-ES" sz="3600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Botón de acción: Personalizar">
            <a:hlinkClick r:id="rId2" action="ppaction://hlinksldjump" highlightClick="1"/>
          </p:cNvPr>
          <p:cNvSpPr/>
          <p:nvPr/>
        </p:nvSpPr>
        <p:spPr>
          <a:xfrm>
            <a:off x="5940152" y="69269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3" action="ppaction://hlinksldjump" highlightClick="1"/>
          </p:cNvPr>
          <p:cNvSpPr/>
          <p:nvPr/>
        </p:nvSpPr>
        <p:spPr>
          <a:xfrm>
            <a:off x="6372200" y="69269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4" action="ppaction://hlinksldjump" highlightClick="1"/>
          </p:cNvPr>
          <p:cNvSpPr/>
          <p:nvPr/>
        </p:nvSpPr>
        <p:spPr>
          <a:xfrm>
            <a:off x="7236296" y="69269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5" action="ppaction://hlinksldjump" highlightClick="1"/>
          </p:cNvPr>
          <p:cNvSpPr/>
          <p:nvPr/>
        </p:nvSpPr>
        <p:spPr>
          <a:xfrm>
            <a:off x="7668344" y="69269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6" action="ppaction://hlinksldjump" highlightClick="1"/>
          </p:cNvPr>
          <p:cNvSpPr/>
          <p:nvPr/>
        </p:nvSpPr>
        <p:spPr>
          <a:xfrm>
            <a:off x="8460432" y="692696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323528" y="62068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ES" sz="3600" b="1" dirty="0" err="1" smtClean="0"/>
              <a:t>Multiculturalidad</a:t>
            </a:r>
            <a:r>
              <a:rPr lang="es-ES" sz="3600" dirty="0" smtClean="0"/>
              <a:t> como: </a:t>
            </a:r>
            <a:br>
              <a:rPr lang="es-ES" sz="3600" dirty="0" smtClean="0"/>
            </a:br>
            <a:r>
              <a:rPr lang="es-ES" sz="3600" dirty="0" smtClean="0"/>
              <a:t>el </a:t>
            </a:r>
            <a:r>
              <a:rPr lang="es-ES" sz="3600" dirty="0"/>
              <a:t>proceso por el cual diferentes culturas conviven en un mismo espacio: sociedad, ciudad, estado. 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148064" y="7647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7" name="6 Botón de acción: Personalizar">
            <a:hlinkClick r:id="rId3" action="ppaction://hlinksldjump" highlightClick="1"/>
          </p:cNvPr>
          <p:cNvSpPr/>
          <p:nvPr/>
        </p:nvSpPr>
        <p:spPr>
          <a:xfrm>
            <a:off x="6084168" y="764704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4" action="ppaction://hlinksldjump" highlightClick="1"/>
          </p:cNvPr>
          <p:cNvSpPr/>
          <p:nvPr/>
        </p:nvSpPr>
        <p:spPr>
          <a:xfrm>
            <a:off x="6948264" y="7647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5" action="ppaction://hlinksldjump" highlightClick="1"/>
          </p:cNvPr>
          <p:cNvSpPr/>
          <p:nvPr/>
        </p:nvSpPr>
        <p:spPr>
          <a:xfrm>
            <a:off x="7380312" y="764704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6" action="ppaction://hlinksldjump" highlightClick="1"/>
          </p:cNvPr>
          <p:cNvSpPr/>
          <p:nvPr/>
        </p:nvSpPr>
        <p:spPr>
          <a:xfrm>
            <a:off x="8172400" y="76470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323528" y="62068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Mecanismos de reproducción de las desigualdades</a:t>
            </a:r>
            <a:endParaRPr lang="es-E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436096" y="7647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940152" y="7647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8" name="7 Botón de acción: Personalizar">
            <a:hlinkClick r:id="rId4" action="ppaction://hlinksldjump" highlightClick="1"/>
          </p:cNvPr>
          <p:cNvSpPr/>
          <p:nvPr/>
        </p:nvSpPr>
        <p:spPr>
          <a:xfrm>
            <a:off x="7236296" y="76470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5" action="ppaction://hlinksldjump" highlightClick="1"/>
          </p:cNvPr>
          <p:cNvSpPr/>
          <p:nvPr/>
        </p:nvSpPr>
        <p:spPr>
          <a:xfrm>
            <a:off x="7668344" y="764704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6" action="ppaction://hlinksldjump" highlightClick="1"/>
          </p:cNvPr>
          <p:cNvSpPr/>
          <p:nvPr/>
        </p:nvSpPr>
        <p:spPr>
          <a:xfrm>
            <a:off x="8460432" y="76470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323528" y="62068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501008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sz="3100" dirty="0" smtClean="0"/>
              <a:t>El grado de productividad específico de todo trabajo pedagógico que no sea el trabajo pedagógico realizado por la familia</a:t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está en función de la distancia que separa el </a:t>
            </a:r>
            <a:r>
              <a:rPr lang="es-ES" sz="3100" dirty="0" err="1" smtClean="0"/>
              <a:t>habitus</a:t>
            </a:r>
            <a:r>
              <a:rPr lang="es-ES" sz="3100" dirty="0" smtClean="0"/>
              <a:t> que tiende a inculcar</a:t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del </a:t>
            </a:r>
            <a:r>
              <a:rPr lang="es-ES" sz="3100" dirty="0" err="1" smtClean="0"/>
              <a:t>habitus</a:t>
            </a:r>
            <a:r>
              <a:rPr lang="es-ES" sz="3100" dirty="0" smtClean="0"/>
              <a:t> que ha sido inculcado por todas las formas anteriores de trabajo pedagógico </a:t>
            </a:r>
            <a:br>
              <a:rPr lang="es-ES" sz="3100" dirty="0" smtClean="0"/>
            </a:br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Es decir, el dominio práctico de la lengua materna (</a:t>
            </a:r>
            <a:r>
              <a:rPr lang="es-ES" sz="3100" dirty="0" err="1" smtClean="0"/>
              <a:t>Bourdieu</a:t>
            </a:r>
            <a:r>
              <a:rPr lang="es-ES" sz="3100" dirty="0" smtClean="0"/>
              <a:t>- </a:t>
            </a:r>
            <a:r>
              <a:rPr lang="es-ES" sz="3100" dirty="0" err="1" smtClean="0"/>
              <a:t>Passeron</a:t>
            </a:r>
            <a:r>
              <a:rPr lang="es-ES" sz="3100" dirty="0" smtClean="0"/>
              <a:t>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4499992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4572000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Botón de acción: Personalizar">
            <a:hlinkClick r:id="rId2" action="ppaction://hlinksldjump" highlightClick="1"/>
          </p:cNvPr>
          <p:cNvSpPr/>
          <p:nvPr/>
        </p:nvSpPr>
        <p:spPr>
          <a:xfrm>
            <a:off x="5436096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9" name="8 Botón de acción: Personalizar">
            <a:hlinkClick r:id="rId3" action="ppaction://hlinksldjump" highlightClick="1"/>
          </p:cNvPr>
          <p:cNvSpPr/>
          <p:nvPr/>
        </p:nvSpPr>
        <p:spPr>
          <a:xfrm>
            <a:off x="5940152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11" name="10 Botón de acción: Personalizar">
            <a:hlinkClick r:id="rId4" action="ppaction://hlinksldjump" highlightClick="1"/>
          </p:cNvPr>
          <p:cNvSpPr/>
          <p:nvPr/>
        </p:nvSpPr>
        <p:spPr>
          <a:xfrm>
            <a:off x="7236296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12" name="11 Botón de acción: Personalizar">
            <a:hlinkClick r:id="rId5" action="ppaction://hlinksldjump" highlightClick="1"/>
          </p:cNvPr>
          <p:cNvSpPr/>
          <p:nvPr/>
        </p:nvSpPr>
        <p:spPr>
          <a:xfrm>
            <a:off x="7668344" y="404664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3" name="12 Botón de acción: Personalizar">
            <a:hlinkClick r:id="rId6" action="ppaction://hlinksldjump" highlightClick="1"/>
          </p:cNvPr>
          <p:cNvSpPr/>
          <p:nvPr/>
        </p:nvSpPr>
        <p:spPr>
          <a:xfrm>
            <a:off x="8460432" y="40466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4" name="13 Botón de acción: Personalizar">
            <a:hlinkClick r:id="rId7" action="ppaction://hlinksldjump" highlightClick="1"/>
          </p:cNvPr>
          <p:cNvSpPr/>
          <p:nvPr/>
        </p:nvSpPr>
        <p:spPr>
          <a:xfrm>
            <a:off x="107504" y="26064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06896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/>
              <a:t>La </a:t>
            </a:r>
            <a:r>
              <a:rPr lang="es-ES" b="1" dirty="0"/>
              <a:t>interculturalidad</a:t>
            </a:r>
            <a:r>
              <a:rPr lang="es-ES" dirty="0"/>
              <a:t> se refiere al espacio de encuentro y representación. La interculturalidad aumenta el grado de interconexión de culturas separadas especialmente cuando se trata de problemas de comunicación</a:t>
            </a:r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292080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796136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228184" y="404664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9" name="8 Botón de acción: Personalizar">
            <a:hlinkClick r:id="rId5" action="ppaction://hlinksldjump" highlightClick="1"/>
          </p:cNvPr>
          <p:cNvSpPr/>
          <p:nvPr/>
        </p:nvSpPr>
        <p:spPr>
          <a:xfrm>
            <a:off x="7524328" y="404664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6" action="ppaction://hlinksldjump" highlightClick="1"/>
          </p:cNvPr>
          <p:cNvSpPr/>
          <p:nvPr/>
        </p:nvSpPr>
        <p:spPr>
          <a:xfrm>
            <a:off x="8316416" y="40466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179512" y="332656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Propósito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800" dirty="0" smtClean="0"/>
              <a:t>Analizar y comprender si las prácticas de reconocimiento de la diversidad cultural inciden en prácticas de integración e inclusión de grupos culturalmente diversos.</a:t>
            </a:r>
            <a:endParaRPr lang="es-ES" sz="2800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Educación</a:t>
            </a:r>
            <a:r>
              <a:rPr lang="es-ES" dirty="0" smtClean="0"/>
              <a:t> </a:t>
            </a:r>
            <a:r>
              <a:rPr lang="es-ES" b="1" dirty="0" smtClean="0"/>
              <a:t>intercultural</a:t>
            </a:r>
            <a:r>
              <a:rPr lang="es-ES" dirty="0" smtClean="0"/>
              <a:t> es aquella propuesta pedagógica que parte de una situación de conflicto y relaciones asimétricas de poder para llegar a alcanzar una relación de equidad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220072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724128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156176" y="404664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7020272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10" name="9 Botón de acción: Personalizar">
            <a:hlinkClick r:id="rId6" action="ppaction://hlinksldjump" highlightClick="1"/>
          </p:cNvPr>
          <p:cNvSpPr/>
          <p:nvPr/>
        </p:nvSpPr>
        <p:spPr>
          <a:xfrm>
            <a:off x="8244408" y="40466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107504" y="332656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</a:t>
            </a:r>
            <a:r>
              <a:rPr lang="es-ES" b="1" dirty="0" smtClean="0"/>
              <a:t>interculturalidad educativa </a:t>
            </a:r>
            <a:r>
              <a:rPr lang="es-ES" dirty="0" smtClean="0"/>
              <a:t>busca romper con la tradición que de las prácticas educativas que tienden a la reproducción y homogeneización de los alumnos a un mismo saber, una misma cultura, </a:t>
            </a:r>
            <a:r>
              <a:rPr lang="es-ES" dirty="0" err="1" smtClean="0"/>
              <a:t>etc</a:t>
            </a:r>
            <a:r>
              <a:rPr lang="es-ES" dirty="0" smtClean="0"/>
              <a:t> (Paulo Freire. 1986)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148064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652120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084168" y="33265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6948264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380312" y="33265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7" action="ppaction://hlinksldjump" highlightClick="1"/>
          </p:cNvPr>
          <p:cNvSpPr/>
          <p:nvPr/>
        </p:nvSpPr>
        <p:spPr>
          <a:xfrm>
            <a:off x="8172400" y="332656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8" action="ppaction://hlinksldjump" highlightClick="1"/>
          </p:cNvPr>
          <p:cNvSpPr/>
          <p:nvPr/>
        </p:nvSpPr>
        <p:spPr>
          <a:xfrm>
            <a:off x="107504" y="26064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2129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</a:t>
            </a:r>
            <a:r>
              <a:rPr lang="es-ES" dirty="0"/>
              <a:t>expresión “</a:t>
            </a:r>
            <a:r>
              <a:rPr lang="es-ES" b="1" dirty="0"/>
              <a:t>la escuela en y para la diversidad</a:t>
            </a:r>
            <a:r>
              <a:rPr lang="es-ES" dirty="0"/>
              <a:t>”, la primera preposición “en”, remite al actual contexto socio-cultural y económico-político y la preposición “para”, refiere a la heterogeneidad de los destinatarios de la </a:t>
            </a:r>
            <a:r>
              <a:rPr lang="es-ES" dirty="0" smtClean="0"/>
              <a:t>escuela (</a:t>
            </a:r>
            <a:r>
              <a:rPr lang="es-ES" dirty="0" err="1" smtClean="0"/>
              <a:t>Devalle</a:t>
            </a:r>
            <a:r>
              <a:rPr lang="es-ES" dirty="0" smtClean="0"/>
              <a:t> de Rendo y Vega )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292080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796136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228184" y="33265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7092280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524328" y="33265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7" action="ppaction://hlinksldjump" highlightClick="1"/>
          </p:cNvPr>
          <p:cNvSpPr/>
          <p:nvPr/>
        </p:nvSpPr>
        <p:spPr>
          <a:xfrm>
            <a:off x="8316416" y="332656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8" action="ppaction://hlinksldjump" highlightClick="1"/>
          </p:cNvPr>
          <p:cNvSpPr/>
          <p:nvPr/>
        </p:nvSpPr>
        <p:spPr>
          <a:xfrm>
            <a:off x="107504" y="26064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352928" cy="106984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Aportes de la Ley 26.206 en lo que respecto a fines y objetivos de la política educativa nacional.</a:t>
            </a:r>
            <a:r>
              <a:rPr lang="es-ES" dirty="0" smtClean="0"/>
              <a:t> Incisos de Art 11</a:t>
            </a:r>
            <a:br>
              <a:rPr lang="es-ES" dirty="0" smtClean="0"/>
            </a:br>
            <a:r>
              <a:rPr lang="es-ES" dirty="0" smtClean="0"/>
              <a:t>d) Fortalecer la identidad nacional, basada en el respeto a la </a:t>
            </a:r>
            <a:r>
              <a:rPr lang="es-ES" u="sng" dirty="0" smtClean="0"/>
              <a:t>diversidad cultural y a las particularidades locales</a:t>
            </a:r>
            <a:r>
              <a:rPr lang="es-ES" dirty="0" smtClean="0"/>
              <a:t>, abierta a los valores universales y a la integración regional y latinoamericana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148064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652120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084168" y="33265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6948264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380312" y="33265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7" action="ppaction://hlinksldjump" highlightClick="1"/>
          </p:cNvPr>
          <p:cNvSpPr/>
          <p:nvPr/>
        </p:nvSpPr>
        <p:spPr>
          <a:xfrm>
            <a:off x="8172400" y="332656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  <p:sp>
        <p:nvSpPr>
          <p:cNvPr id="11" name="10 Botón de acción: Personalizar">
            <a:hlinkClick r:id="rId8" action="ppaction://hlinksldjump" highlightClick="1"/>
          </p:cNvPr>
          <p:cNvSpPr/>
          <p:nvPr/>
        </p:nvSpPr>
        <p:spPr>
          <a:xfrm>
            <a:off x="107504" y="26064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f) Asegurar </a:t>
            </a:r>
            <a:r>
              <a:rPr lang="es-ES" u="sng" dirty="0" smtClean="0"/>
              <a:t>condiciones de igualdad</a:t>
            </a:r>
            <a:r>
              <a:rPr lang="es-ES" dirty="0" smtClean="0"/>
              <a:t>, respetando las diferencias entre las personas sin admitir discriminación de género ni de ningún otro tipo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220072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724128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156176" y="33265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7020272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452320" y="33265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107504" y="332656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g) Garantizar en el ámbito educativo el </a:t>
            </a:r>
            <a:r>
              <a:rPr lang="es-ES" u="sng" dirty="0" smtClean="0"/>
              <a:t>respeto a los derechos de los/as niños/as y adolescentes </a:t>
            </a:r>
            <a:r>
              <a:rPr lang="es-ES" dirty="0" smtClean="0"/>
              <a:t>establecidos en la Ley Nº 26.061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364088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868144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300192" y="33265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7164288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596336" y="33265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107504" y="260648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ñ) Asegurar a los pueblos indígenas el </a:t>
            </a:r>
            <a:r>
              <a:rPr lang="es-ES" u="sng" dirty="0" smtClean="0"/>
              <a:t>respeto a su lengua y a su identidad </a:t>
            </a:r>
            <a:br>
              <a:rPr lang="es-ES" u="sng" dirty="0" smtClean="0"/>
            </a:br>
            <a:r>
              <a:rPr lang="es-ES" u="sng" dirty="0" smtClean="0"/>
              <a:t>cultural, </a:t>
            </a:r>
            <a:r>
              <a:rPr lang="es-ES" dirty="0" smtClean="0"/>
              <a:t>promoviendo la valoración de la </a:t>
            </a:r>
            <a:r>
              <a:rPr lang="es-ES" dirty="0" err="1" smtClean="0"/>
              <a:t>multiculturalidad</a:t>
            </a:r>
            <a:r>
              <a:rPr lang="es-ES" dirty="0" smtClean="0"/>
              <a:t> en la formación de </a:t>
            </a:r>
            <a:br>
              <a:rPr lang="es-ES" dirty="0" smtClean="0"/>
            </a:br>
            <a:r>
              <a:rPr lang="es-ES" dirty="0" smtClean="0"/>
              <a:t>todos/as los/as educandos/as.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364088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868144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300192" y="332656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7164288" y="332656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596336" y="332656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1" name="10 Botón de acción: Personalizar">
            <a:hlinkClick r:id="rId7" action="ppaction://hlinksldjump" highlightClick="1"/>
          </p:cNvPr>
          <p:cNvSpPr/>
          <p:nvPr/>
        </p:nvSpPr>
        <p:spPr>
          <a:xfrm>
            <a:off x="35496" y="332656"/>
            <a:ext cx="64807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MT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284984"/>
            <a:ext cx="8229600" cy="1069848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 smtClean="0"/>
              <a:t>En una </a:t>
            </a:r>
            <a:r>
              <a:rPr lang="es-ES" b="1" dirty="0" smtClean="0"/>
              <a:t>sociedad pluralista</a:t>
            </a:r>
            <a:r>
              <a:rPr lang="es-ES" dirty="0" smtClean="0"/>
              <a:t>, la escuela pública se define como una institución abierta a la diversidad cultural, propiciadora de la integración antes que la homogeneización </a:t>
            </a:r>
            <a:endParaRPr lang="es-ES" dirty="0"/>
          </a:p>
        </p:txBody>
      </p:sp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2" action="ppaction://hlinksldjump" highlightClick="1"/>
          </p:cNvPr>
          <p:cNvSpPr/>
          <p:nvPr/>
        </p:nvSpPr>
        <p:spPr>
          <a:xfrm>
            <a:off x="5364088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</a:t>
            </a:r>
            <a:endParaRPr lang="es-ES" dirty="0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5868144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</a:t>
            </a:r>
            <a:endParaRPr lang="es-ES" dirty="0"/>
          </a:p>
        </p:txBody>
      </p:sp>
      <p:sp>
        <p:nvSpPr>
          <p:cNvPr id="7" name="6 Botón de acción: Personalizar">
            <a:hlinkClick r:id="rId4" action="ppaction://hlinksldjump" highlightClick="1"/>
          </p:cNvPr>
          <p:cNvSpPr/>
          <p:nvPr/>
        </p:nvSpPr>
        <p:spPr>
          <a:xfrm>
            <a:off x="6300192" y="404664"/>
            <a:ext cx="720080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MR</a:t>
            </a:r>
            <a:endParaRPr lang="es-ES" dirty="0"/>
          </a:p>
        </p:txBody>
      </p:sp>
      <p:sp>
        <p:nvSpPr>
          <p:cNvPr id="8" name="7 Botón de acción: Personalizar">
            <a:hlinkClick r:id="rId5" action="ppaction://hlinksldjump" highlightClick="1"/>
          </p:cNvPr>
          <p:cNvSpPr/>
          <p:nvPr/>
        </p:nvSpPr>
        <p:spPr>
          <a:xfrm>
            <a:off x="7164288" y="404664"/>
            <a:ext cx="288032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</a:t>
            </a:r>
            <a:endParaRPr lang="es-ES" dirty="0"/>
          </a:p>
        </p:txBody>
      </p:sp>
      <p:sp>
        <p:nvSpPr>
          <p:cNvPr id="9" name="8 Botón de acción: Personalizar">
            <a:hlinkClick r:id="rId6" action="ppaction://hlinksldjump" highlightClick="1"/>
          </p:cNvPr>
          <p:cNvSpPr/>
          <p:nvPr/>
        </p:nvSpPr>
        <p:spPr>
          <a:xfrm>
            <a:off x="7596336" y="404664"/>
            <a:ext cx="5760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IE</a:t>
            </a:r>
            <a:endParaRPr lang="es-ES" dirty="0"/>
          </a:p>
        </p:txBody>
      </p:sp>
      <p:sp>
        <p:nvSpPr>
          <p:cNvPr id="10" name="9 Botón de acción: Personalizar">
            <a:hlinkClick r:id="rId7" action="ppaction://hlinksldjump" highlightClick="1"/>
          </p:cNvPr>
          <p:cNvSpPr/>
          <p:nvPr/>
        </p:nvSpPr>
        <p:spPr>
          <a:xfrm>
            <a:off x="8388424" y="404664"/>
            <a:ext cx="504056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MJ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Hipótesis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i="1" dirty="0"/>
              <a:t>“</a:t>
            </a:r>
            <a:r>
              <a:rPr lang="es-ES" sz="2800" i="1" dirty="0"/>
              <a:t>Las prácticas docentes de reconocimiento de la diversidad cultural en el nivel inicial no se traducen necesariamente en prácticas escolares inclusivas de esa diversidad</a:t>
            </a:r>
            <a:r>
              <a:rPr lang="es-ES" i="1" dirty="0"/>
              <a:t>”</a:t>
            </a:r>
            <a:endParaRPr lang="es-ES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 General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2400" dirty="0" smtClean="0"/>
              <a:t>Analizar las prácticas docentes en relación al abordaje de la problemática de la diversidad cultural, en el Nivel Inicial del Valle de </a:t>
            </a:r>
            <a:r>
              <a:rPr lang="es-ES" sz="2400" dirty="0" err="1" smtClean="0"/>
              <a:t>Uco</a:t>
            </a:r>
            <a:r>
              <a:rPr lang="es-ES" sz="2400" dirty="0" smtClean="0"/>
              <a:t>. Mendoza desde el año 2011  al 2012</a:t>
            </a:r>
            <a:endParaRPr lang="es-ES" sz="2400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772400" cy="1362075"/>
          </a:xfrm>
        </p:spPr>
        <p:txBody>
          <a:bodyPr/>
          <a:lstStyle/>
          <a:p>
            <a:r>
              <a:rPr lang="es-ES" dirty="0" smtClean="0"/>
              <a:t>Objetivos específicos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780928"/>
            <a:ext cx="7772400" cy="3312368"/>
          </a:xfrm>
        </p:spPr>
        <p:txBody>
          <a:bodyPr>
            <a:normAutofit fontScale="55000" lnSpcReduction="20000"/>
          </a:bodyPr>
          <a:lstStyle/>
          <a:p>
            <a:pPr lvl="0" algn="just">
              <a:buClr>
                <a:schemeClr val="accent2">
                  <a:lumMod val="75000"/>
                </a:schemeClr>
              </a:buClr>
              <a:buFont typeface="Arial" pitchFamily="34" charset="0"/>
              <a:buChar char="•"/>
            </a:pPr>
            <a:r>
              <a:rPr lang="es-ES" sz="4200" dirty="0" smtClean="0"/>
              <a:t> </a:t>
            </a:r>
            <a:r>
              <a:rPr lang="es-ES" sz="4400" dirty="0" smtClean="0"/>
              <a:t>Explorar </a:t>
            </a:r>
            <a:r>
              <a:rPr lang="es-ES" sz="4400" dirty="0"/>
              <a:t>los aspectos referidos a la diversidad cultural que son abordados en las prácticas docentes del nivel </a:t>
            </a:r>
            <a:r>
              <a:rPr lang="es-ES" sz="4400" dirty="0" smtClean="0"/>
              <a:t>inicial</a:t>
            </a:r>
          </a:p>
          <a:p>
            <a:pPr lvl="0" algn="just">
              <a:buClr>
                <a:schemeClr val="accent2">
                  <a:lumMod val="75000"/>
                </a:schemeClr>
              </a:buClr>
            </a:pPr>
            <a:endParaRPr lang="es-ES" sz="4400" dirty="0"/>
          </a:p>
          <a:p>
            <a:pPr lvl="0" algn="just">
              <a:buFont typeface="Arial" pitchFamily="34" charset="0"/>
              <a:buChar char="•"/>
            </a:pPr>
            <a:r>
              <a:rPr lang="es-ES" sz="4400" dirty="0" smtClean="0"/>
              <a:t> Indagar </a:t>
            </a:r>
            <a:r>
              <a:rPr lang="es-ES" sz="4400" dirty="0"/>
              <a:t>los contenidos de las planificaciones docentes para interpretarlos en clave </a:t>
            </a:r>
            <a:r>
              <a:rPr lang="es-ES" sz="4400" dirty="0" smtClean="0"/>
              <a:t>intercultural</a:t>
            </a:r>
          </a:p>
          <a:p>
            <a:pPr lvl="0" algn="just"/>
            <a:endParaRPr lang="es-ES" sz="4400" dirty="0"/>
          </a:p>
          <a:p>
            <a:pPr lvl="0" algn="just">
              <a:buFont typeface="Arial" pitchFamily="34" charset="0"/>
              <a:buChar char="•"/>
            </a:pPr>
            <a:r>
              <a:rPr lang="es-ES" sz="4400" dirty="0" smtClean="0"/>
              <a:t> Reconocer </a:t>
            </a:r>
            <a:r>
              <a:rPr lang="es-ES" sz="4400" dirty="0"/>
              <a:t>las prácticas docentes que favorezcan los procesos de interculturalidad</a:t>
            </a:r>
          </a:p>
          <a:p>
            <a:r>
              <a:rPr lang="es-ES" sz="4200" dirty="0"/>
              <a:t> </a:t>
            </a:r>
          </a:p>
          <a:p>
            <a:endParaRPr lang="es-ES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1362075"/>
          </a:xfrm>
        </p:spPr>
        <p:txBody>
          <a:bodyPr/>
          <a:lstStyle/>
          <a:p>
            <a:r>
              <a:rPr lang="es-ES" dirty="0" smtClean="0"/>
              <a:t>Metodología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204864"/>
            <a:ext cx="7772400" cy="3096344"/>
          </a:xfrm>
        </p:spPr>
        <p:txBody>
          <a:bodyPr>
            <a:noAutofit/>
          </a:bodyPr>
          <a:lstStyle/>
          <a:p>
            <a:pPr algn="ctr"/>
            <a:r>
              <a:rPr lang="es-ES" sz="2400" dirty="0" smtClean="0"/>
              <a:t>Descriptiva</a:t>
            </a:r>
          </a:p>
          <a:p>
            <a:pPr algn="ctr"/>
            <a:r>
              <a:rPr lang="es-ES" sz="2400" dirty="0" smtClean="0"/>
              <a:t>Explicativa</a:t>
            </a:r>
          </a:p>
          <a:p>
            <a:endParaRPr lang="es-ES" sz="2400" dirty="0" smtClean="0"/>
          </a:p>
          <a:p>
            <a:r>
              <a:rPr lang="es-ES" sz="2400" dirty="0" smtClean="0"/>
              <a:t>Población: docentes de jardines de infantes</a:t>
            </a:r>
          </a:p>
          <a:p>
            <a:r>
              <a:rPr lang="es-ES" sz="2400" dirty="0" smtClean="0"/>
              <a:t>Muestra: 30 docentes </a:t>
            </a:r>
          </a:p>
          <a:p>
            <a:endParaRPr lang="es-ES" sz="2400" dirty="0" smtClean="0"/>
          </a:p>
          <a:p>
            <a:r>
              <a:rPr lang="es-ES" sz="2400" dirty="0" smtClean="0"/>
              <a:t>Técnicas usadas: Encuesta, Observación Documental y Entrevista</a:t>
            </a:r>
            <a:endParaRPr lang="es-ES" sz="2400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2366168"/>
          </a:xfrm>
        </p:spPr>
        <p:txBody>
          <a:bodyPr>
            <a:normAutofit/>
          </a:bodyPr>
          <a:lstStyle/>
          <a:p>
            <a:r>
              <a:rPr lang="es-ES" dirty="0" smtClean="0">
                <a:hlinkClick r:id="rId2" action="ppaction://hlinksldjump"/>
              </a:rPr>
              <a:t>Antigüedad docente</a:t>
            </a:r>
            <a:endParaRPr lang="es-ES" dirty="0" smtClean="0"/>
          </a:p>
          <a:p>
            <a:r>
              <a:rPr lang="es-ES" dirty="0" smtClean="0">
                <a:hlinkClick r:id="rId3" action="ppaction://hlinksldjump"/>
              </a:rPr>
              <a:t>Reconocimiento de la diversidad</a:t>
            </a:r>
            <a:endParaRPr lang="es-ES" dirty="0" smtClean="0"/>
          </a:p>
          <a:p>
            <a:r>
              <a:rPr lang="es-ES" dirty="0" smtClean="0">
                <a:hlinkClick r:id="rId3" action="ppaction://hlinksldjump"/>
              </a:rPr>
              <a:t>Reconocimiento de diversidad familiar</a:t>
            </a:r>
            <a:endParaRPr lang="es-ES" dirty="0" smtClean="0"/>
          </a:p>
          <a:p>
            <a:r>
              <a:rPr lang="es-ES" dirty="0" smtClean="0">
                <a:hlinkClick r:id="rId4" action="ppaction://hlinksldjump"/>
              </a:rPr>
              <a:t>Consideración de la diversidad en la planificación</a:t>
            </a:r>
            <a:endParaRPr lang="es-ES" dirty="0" smtClean="0"/>
          </a:p>
          <a:p>
            <a:r>
              <a:rPr lang="es-ES" dirty="0" smtClean="0">
                <a:hlinkClick r:id="rId5" action="ppaction://hlinksldjump"/>
              </a:rPr>
              <a:t>Acompañamiento familiar </a:t>
            </a:r>
            <a:endParaRPr lang="es-ES" dirty="0" smtClean="0"/>
          </a:p>
          <a:p>
            <a:r>
              <a:rPr lang="es-ES" dirty="0" smtClean="0">
                <a:hlinkClick r:id="rId6" action="ppaction://hlinksldjump"/>
              </a:rPr>
              <a:t>Aptitud familiar</a:t>
            </a:r>
            <a:endParaRPr lang="es-ES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1 Gráfic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6768752" cy="4464496"/>
          </a:xfrm>
          <a:prstGeom prst="rect">
            <a:avLst/>
          </a:prstGeom>
          <a:noFill/>
        </p:spPr>
      </p:pic>
      <p:sp>
        <p:nvSpPr>
          <p:cNvPr id="3" name="2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Personalizar">
            <a:hlinkClick r:id="rId3" action="ppaction://hlinksldjump" highlightClick="1"/>
          </p:cNvPr>
          <p:cNvSpPr/>
          <p:nvPr/>
        </p:nvSpPr>
        <p:spPr>
          <a:xfrm>
            <a:off x="6660232" y="6237312"/>
            <a:ext cx="360040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6 Gráfico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12776"/>
            <a:ext cx="7632848" cy="4608512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2987824" y="6926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¿Qué diversidad reconoce?</a:t>
            </a:r>
            <a:endParaRPr lang="es-ES" dirty="0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7812360" y="6237312"/>
            <a:ext cx="28803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380312" y="6237312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Botón de acción: Personalizar">
            <a:hlinkClick r:id="rId3" action="ppaction://hlinksldjump" highlightClick="1"/>
          </p:cNvPr>
          <p:cNvSpPr/>
          <p:nvPr/>
        </p:nvSpPr>
        <p:spPr>
          <a:xfrm>
            <a:off x="6660232" y="6237312"/>
            <a:ext cx="360040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358</TotalTime>
  <Words>600</Words>
  <Application>Microsoft Office PowerPoint</Application>
  <PresentationFormat>Presentación en pantalla (4:3)</PresentationFormat>
  <Paragraphs>145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Urbano</vt:lpstr>
      <vt:lpstr>Diversidad Cultural en el Nivel Inicial: ¿reconocimiento o verdadera integración?</vt:lpstr>
      <vt:lpstr>Propósito</vt:lpstr>
      <vt:lpstr>Hipótesis</vt:lpstr>
      <vt:lpstr>Objetivo General</vt:lpstr>
      <vt:lpstr>Objetivos específicos</vt:lpstr>
      <vt:lpstr>Metodología</vt:lpstr>
      <vt:lpstr>Resultados</vt:lpstr>
      <vt:lpstr>Diapositiva 8</vt:lpstr>
      <vt:lpstr>Diapositiva 9</vt:lpstr>
      <vt:lpstr>Diapositiva 10</vt:lpstr>
      <vt:lpstr>Diapositiva 11</vt:lpstr>
      <vt:lpstr>Diapositiva 12</vt:lpstr>
      <vt:lpstr>Diapositiva 13</vt:lpstr>
      <vt:lpstr>Marco teórico</vt:lpstr>
      <vt:lpstr>cultura como:  “…  la producción de fenómenos que contribuyen, mediante la representación o reelaboración simbólica de las estructuras materiales, a comprender, reproducir o transformar el sistema social, es decir, todas las prácticas e instituciones dedicadas a la administración, renovación y reestructuración del sentido.” (García Canclini, 1986) </vt:lpstr>
      <vt:lpstr>Multiculturalidad como:  el proceso por el cual diferentes culturas conviven en un mismo espacio: sociedad, ciudad, estado. </vt:lpstr>
      <vt:lpstr>Mecanismos de reproducción de las desigualdades</vt:lpstr>
      <vt:lpstr>El grado de productividad específico de todo trabajo pedagógico que no sea el trabajo pedagógico realizado por la familia  está en función de la distancia que separa el habitus que tiende a inculcar  del habitus que ha sido inculcado por todas las formas anteriores de trabajo pedagógico   Es decir, el dominio práctico de la lengua materna (Bourdieu- Passeron)  </vt:lpstr>
      <vt:lpstr>La interculturalidad se refiere al espacio de encuentro y representación. La interculturalidad aumenta el grado de interconexión de culturas separadas especialmente cuando se trata de problemas de comunicación</vt:lpstr>
      <vt:lpstr>Educación intercultural es aquella propuesta pedagógica que parte de una situación de conflicto y relaciones asimétricas de poder para llegar a alcanzar una relación de equidad</vt:lpstr>
      <vt:lpstr>La interculturalidad educativa busca romper con la tradición que de las prácticas educativas que tienden a la reproducción y homogeneización de los alumnos a un mismo saber, una misma cultura, etc (Paulo Freire. 1986)</vt:lpstr>
      <vt:lpstr>La expresión “la escuela en y para la diversidad”, la primera preposición “en”, remite al actual contexto socio-cultural y económico-político y la preposición “para”, refiere a la heterogeneidad de los destinatarios de la escuela (Devalle de Rendo y Vega )</vt:lpstr>
      <vt:lpstr>Aportes de la Ley 26.206 en lo que respecto a fines y objetivos de la política educativa nacional. Incisos de Art 11 d) Fortalecer la identidad nacional, basada en el respeto a la diversidad cultural y a las particularidades locales, abierta a los valores universales y a la integración regional y latinoamericana </vt:lpstr>
      <vt:lpstr>f) Asegurar condiciones de igualdad, respetando las diferencias entre las personas sin admitir discriminación de género ni de ningún otro tipo</vt:lpstr>
      <vt:lpstr>g) Garantizar en el ámbito educativo el respeto a los derechos de los/as niños/as y adolescentes establecidos en la Ley Nº 26.061</vt:lpstr>
      <vt:lpstr>ñ) Asegurar a los pueblos indígenas el respeto a su lengua y a su identidad  cultural, promoviendo la valoración de la multiculturalidad en la formación de  todos/as los/as educandos/as.  </vt:lpstr>
      <vt:lpstr>En una sociedad pluralista, la escuela pública se define como una institución abierta a la diversidad cultural, propiciadora de la integración antes que la homogeneización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Diversidad Cultural en el Nivel Inicial: ¿reconocimiento o verdadera integración?</dc:title>
  <dc:creator>Usuario</dc:creator>
  <cp:lastModifiedBy>Verónica</cp:lastModifiedBy>
  <cp:revision>27</cp:revision>
  <dcterms:created xsi:type="dcterms:W3CDTF">2013-10-17T14:39:28Z</dcterms:created>
  <dcterms:modified xsi:type="dcterms:W3CDTF">2013-10-18T15:31:53Z</dcterms:modified>
</cp:coreProperties>
</file>