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5" r:id="rId5"/>
    <p:sldId id="266" r:id="rId6"/>
    <p:sldId id="267" r:id="rId7"/>
    <p:sldId id="268" r:id="rId8"/>
    <p:sldId id="269" r:id="rId9"/>
    <p:sldId id="270" r:id="rId10"/>
    <p:sldId id="264" r:id="rId11"/>
    <p:sldId id="272" r:id="rId12"/>
    <p:sldId id="271" r:id="rId13"/>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B72FBFCB-BD3C-4D7C-93C4-FEF893D34B09}" type="datetimeFigureOut">
              <a:rPr lang="es-AR" smtClean="0"/>
              <a:pPr/>
              <a:t>18/10/2013</a:t>
            </a:fld>
            <a:endParaRPr lang="es-AR"/>
          </a:p>
        </p:txBody>
      </p:sp>
      <p:sp>
        <p:nvSpPr>
          <p:cNvPr id="2" name="1 Marcador de pie de página"/>
          <p:cNvSpPr>
            <a:spLocks noGrp="1"/>
          </p:cNvSpPr>
          <p:nvPr>
            <p:ph type="ftr" sz="quarter" idx="11"/>
          </p:nvPr>
        </p:nvSpPr>
        <p:spPr/>
        <p:txBody>
          <a:bodyPr/>
          <a:lstStyle/>
          <a:p>
            <a:endParaRPr lang="es-AR"/>
          </a:p>
        </p:txBody>
      </p:sp>
      <p:sp>
        <p:nvSpPr>
          <p:cNvPr id="15" name="14 Marcador de número de diapositiva"/>
          <p:cNvSpPr>
            <a:spLocks noGrp="1"/>
          </p:cNvSpPr>
          <p:nvPr>
            <p:ph type="sldNum" sz="quarter" idx="12"/>
          </p:nvPr>
        </p:nvSpPr>
        <p:spPr>
          <a:xfrm>
            <a:off x="8229600" y="6473952"/>
            <a:ext cx="758952" cy="246888"/>
          </a:xfrm>
        </p:spPr>
        <p:txBody>
          <a:bodyPr/>
          <a:lstStyle/>
          <a:p>
            <a:fld id="{DB4BC41B-F58B-4633-B08A-490B35071D5C}"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72FBFCB-BD3C-4D7C-93C4-FEF893D34B09}" type="datetimeFigureOut">
              <a:rPr lang="es-AR" smtClean="0"/>
              <a:pPr/>
              <a:t>18/10/2013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B4BC41B-F58B-4633-B08A-490B35071D5C}"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72FBFCB-BD3C-4D7C-93C4-FEF893D34B09}" type="datetimeFigureOut">
              <a:rPr lang="es-AR" smtClean="0"/>
              <a:pPr/>
              <a:t>18/10/2013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B4BC41B-F58B-4633-B08A-490B35071D5C}"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B72FBFCB-BD3C-4D7C-93C4-FEF893D34B09}" type="datetimeFigureOut">
              <a:rPr lang="es-AR" smtClean="0"/>
              <a:pPr/>
              <a:t>18/10/2013</a:t>
            </a:fld>
            <a:endParaRPr lang="es-AR"/>
          </a:p>
        </p:txBody>
      </p:sp>
      <p:sp>
        <p:nvSpPr>
          <p:cNvPr id="19" name="18 Marcador de pie de página"/>
          <p:cNvSpPr>
            <a:spLocks noGrp="1"/>
          </p:cNvSpPr>
          <p:nvPr>
            <p:ph type="ftr" sz="quarter" idx="11"/>
          </p:nvPr>
        </p:nvSpPr>
        <p:spPr>
          <a:xfrm>
            <a:off x="3581400" y="76200"/>
            <a:ext cx="2895600" cy="288925"/>
          </a:xfrm>
        </p:spPr>
        <p:txBody>
          <a:bodyPr/>
          <a:lstStyle/>
          <a:p>
            <a:endParaRPr lang="es-AR"/>
          </a:p>
        </p:txBody>
      </p:sp>
      <p:sp>
        <p:nvSpPr>
          <p:cNvPr id="16" name="15 Marcador de número de diapositiva"/>
          <p:cNvSpPr>
            <a:spLocks noGrp="1"/>
          </p:cNvSpPr>
          <p:nvPr>
            <p:ph type="sldNum" sz="quarter" idx="12"/>
          </p:nvPr>
        </p:nvSpPr>
        <p:spPr>
          <a:xfrm>
            <a:off x="8229600" y="6473952"/>
            <a:ext cx="758952" cy="246888"/>
          </a:xfrm>
        </p:spPr>
        <p:txBody>
          <a:bodyPr/>
          <a:lstStyle/>
          <a:p>
            <a:fld id="{DB4BC41B-F58B-4633-B08A-490B35071D5C}"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B72FBFCB-BD3C-4D7C-93C4-FEF893D34B09}" type="datetimeFigureOut">
              <a:rPr lang="es-AR" smtClean="0"/>
              <a:pPr/>
              <a:t>18/10/2013</a:t>
            </a:fld>
            <a:endParaRPr lang="es-AR"/>
          </a:p>
        </p:txBody>
      </p:sp>
      <p:sp>
        <p:nvSpPr>
          <p:cNvPr id="11" name="10 Marcador de pie de página"/>
          <p:cNvSpPr>
            <a:spLocks noGrp="1"/>
          </p:cNvSpPr>
          <p:nvPr>
            <p:ph type="ftr" sz="quarter" idx="11"/>
          </p:nvPr>
        </p:nvSpPr>
        <p:spPr/>
        <p:txBody>
          <a:bodyPr/>
          <a:lstStyle/>
          <a:p>
            <a:endParaRPr lang="es-AR"/>
          </a:p>
        </p:txBody>
      </p:sp>
      <p:sp>
        <p:nvSpPr>
          <p:cNvPr id="16" name="15 Marcador de número de diapositiva"/>
          <p:cNvSpPr>
            <a:spLocks noGrp="1"/>
          </p:cNvSpPr>
          <p:nvPr>
            <p:ph type="sldNum" sz="quarter" idx="12"/>
          </p:nvPr>
        </p:nvSpPr>
        <p:spPr/>
        <p:txBody>
          <a:bodyPr/>
          <a:lstStyle/>
          <a:p>
            <a:fld id="{DB4BC41B-F58B-4633-B08A-490B35071D5C}" type="slidenum">
              <a:rPr lang="es-AR" smtClean="0"/>
              <a:pPr/>
              <a:t>‹Nº›</a:t>
            </a:fld>
            <a:endParaRPr lang="es-AR"/>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B72FBFCB-BD3C-4D7C-93C4-FEF893D34B09}" type="datetimeFigureOut">
              <a:rPr lang="es-AR" smtClean="0"/>
              <a:pPr/>
              <a:t>18/10/2013</a:t>
            </a:fld>
            <a:endParaRPr lang="es-AR"/>
          </a:p>
        </p:txBody>
      </p:sp>
      <p:sp>
        <p:nvSpPr>
          <p:cNvPr id="10" name="9 Marcador de pie de página"/>
          <p:cNvSpPr>
            <a:spLocks noGrp="1"/>
          </p:cNvSpPr>
          <p:nvPr>
            <p:ph type="ftr" sz="quarter" idx="11"/>
          </p:nvPr>
        </p:nvSpPr>
        <p:spPr/>
        <p:txBody>
          <a:bodyPr/>
          <a:lstStyle/>
          <a:p>
            <a:endParaRPr lang="es-AR"/>
          </a:p>
        </p:txBody>
      </p:sp>
      <p:sp>
        <p:nvSpPr>
          <p:cNvPr id="31" name="30 Marcador de número de diapositiva"/>
          <p:cNvSpPr>
            <a:spLocks noGrp="1"/>
          </p:cNvSpPr>
          <p:nvPr>
            <p:ph type="sldNum" sz="quarter" idx="12"/>
          </p:nvPr>
        </p:nvSpPr>
        <p:spPr/>
        <p:txBody>
          <a:bodyPr/>
          <a:lstStyle/>
          <a:p>
            <a:fld id="{DB4BC41B-F58B-4633-B08A-490B35071D5C}"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72FBFCB-BD3C-4D7C-93C4-FEF893D34B09}" type="datetimeFigureOut">
              <a:rPr lang="es-AR" smtClean="0"/>
              <a:pPr/>
              <a:t>18/10/2013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a:xfrm>
            <a:off x="8229600" y="6477000"/>
            <a:ext cx="762000" cy="246888"/>
          </a:xfrm>
        </p:spPr>
        <p:txBody>
          <a:bodyPr/>
          <a:lstStyle/>
          <a:p>
            <a:fld id="{DB4BC41B-F58B-4633-B08A-490B35071D5C}" type="slidenum">
              <a:rPr lang="es-AR" smtClean="0"/>
              <a:pPr/>
              <a:t>‹Nº›</a:t>
            </a:fld>
            <a:endParaRPr lang="es-AR"/>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B72FBFCB-BD3C-4D7C-93C4-FEF893D34B09}" type="datetimeFigureOut">
              <a:rPr lang="es-AR" smtClean="0"/>
              <a:pPr/>
              <a:t>18/10/2013</a:t>
            </a:fld>
            <a:endParaRPr lang="es-AR"/>
          </a:p>
        </p:txBody>
      </p:sp>
      <p:sp>
        <p:nvSpPr>
          <p:cNvPr id="21" name="20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B4BC41B-F58B-4633-B08A-490B35071D5C}"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B72FBFCB-BD3C-4D7C-93C4-FEF893D34B09}" type="datetimeFigureOut">
              <a:rPr lang="es-AR" smtClean="0"/>
              <a:pPr/>
              <a:t>18/10/2013</a:t>
            </a:fld>
            <a:endParaRPr lang="es-AR"/>
          </a:p>
        </p:txBody>
      </p:sp>
      <p:sp>
        <p:nvSpPr>
          <p:cNvPr id="24" name="23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B4BC41B-F58B-4633-B08A-490B35071D5C}"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B72FBFCB-BD3C-4D7C-93C4-FEF893D34B09}" type="datetimeFigureOut">
              <a:rPr lang="es-AR" smtClean="0"/>
              <a:pPr/>
              <a:t>18/10/2013</a:t>
            </a:fld>
            <a:endParaRPr lang="es-AR"/>
          </a:p>
        </p:txBody>
      </p:sp>
      <p:sp>
        <p:nvSpPr>
          <p:cNvPr id="29" name="28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B4BC41B-F58B-4633-B08A-490B35071D5C}"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B72FBFCB-BD3C-4D7C-93C4-FEF893D34B09}" type="datetimeFigureOut">
              <a:rPr lang="es-AR" smtClean="0"/>
              <a:pPr/>
              <a:t>18/10/2013</a:t>
            </a:fld>
            <a:endParaRPr lang="es-AR"/>
          </a:p>
        </p:txBody>
      </p:sp>
      <p:sp>
        <p:nvSpPr>
          <p:cNvPr id="5" name="4 Marcador de pie de página"/>
          <p:cNvSpPr>
            <a:spLocks noGrp="1"/>
          </p:cNvSpPr>
          <p:nvPr>
            <p:ph type="ftr" sz="quarter" idx="11"/>
          </p:nvPr>
        </p:nvSpPr>
        <p:spPr/>
        <p:txBody>
          <a:bodyPr/>
          <a:lstStyle/>
          <a:p>
            <a:endParaRPr lang="es-AR"/>
          </a:p>
        </p:txBody>
      </p:sp>
      <p:sp>
        <p:nvSpPr>
          <p:cNvPr id="31" name="30 Marcador de número de diapositiva"/>
          <p:cNvSpPr>
            <a:spLocks noGrp="1"/>
          </p:cNvSpPr>
          <p:nvPr>
            <p:ph type="sldNum" sz="quarter" idx="12"/>
          </p:nvPr>
        </p:nvSpPr>
        <p:spPr/>
        <p:txBody>
          <a:bodyPr/>
          <a:lstStyle/>
          <a:p>
            <a:fld id="{DB4BC41B-F58B-4633-B08A-490B35071D5C}" type="slidenum">
              <a:rPr lang="es-AR" smtClean="0"/>
              <a:pPr/>
              <a:t>‹Nº›</a:t>
            </a:fld>
            <a:endParaRPr lang="es-AR"/>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72FBFCB-BD3C-4D7C-93C4-FEF893D34B09}" type="datetimeFigureOut">
              <a:rPr lang="es-AR" smtClean="0"/>
              <a:pPr/>
              <a:t>18/10/2013</a:t>
            </a:fld>
            <a:endParaRPr lang="es-AR"/>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AR"/>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B4BC41B-F58B-4633-B08A-490B35071D5C}" type="slidenum">
              <a:rPr lang="es-AR" smtClean="0"/>
              <a:pPr/>
              <a:t>‹Nº›</a:t>
            </a:fld>
            <a:endParaRPr lang="es-AR"/>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81000" y="1340769"/>
            <a:ext cx="8458200" cy="4735018"/>
          </a:xfrm>
        </p:spPr>
        <p:txBody>
          <a:bodyPr/>
          <a:lstStyle/>
          <a:p>
            <a:pPr algn="ctr"/>
            <a:r>
              <a:rPr lang="es-AR" b="1" dirty="0" smtClean="0">
                <a:solidFill>
                  <a:srgbClr val="002060"/>
                </a:solidFill>
              </a:rPr>
              <a:t>DESCUBRIENDO CON CIENCIA</a:t>
            </a:r>
            <a:endParaRPr lang="es-AR" b="1" dirty="0">
              <a:solidFill>
                <a:srgbClr val="002060"/>
              </a:solidFill>
            </a:endParaRPr>
          </a:p>
        </p:txBody>
      </p:sp>
      <p:sp>
        <p:nvSpPr>
          <p:cNvPr id="3" name="2 Subtítulo"/>
          <p:cNvSpPr>
            <a:spLocks noGrp="1"/>
          </p:cNvSpPr>
          <p:nvPr>
            <p:ph type="subTitle" idx="1"/>
          </p:nvPr>
        </p:nvSpPr>
        <p:spPr>
          <a:xfrm>
            <a:off x="381000" y="4077072"/>
            <a:ext cx="8458200" cy="1008112"/>
          </a:xfrm>
        </p:spPr>
        <p:txBody>
          <a:bodyPr>
            <a:normAutofit fontScale="92500" lnSpcReduction="20000"/>
          </a:bodyPr>
          <a:lstStyle/>
          <a:p>
            <a:endParaRPr lang="es-AR" b="1" i="1" dirty="0" smtClean="0"/>
          </a:p>
          <a:p>
            <a:r>
              <a:rPr lang="es-AR" b="1" i="1" dirty="0" smtClean="0"/>
              <a:t>TALLER DE EXPERIENCIAS DE CIENCIAS NATURALES PARA ESCUELAS PRIMARIAS</a:t>
            </a:r>
            <a:endParaRPr lang="es-AR" b="1" i="1" dirty="0"/>
          </a:p>
        </p:txBody>
      </p:sp>
      <p:pic>
        <p:nvPicPr>
          <p:cNvPr id="4" name="3 Imagen" descr="ciencias.jpg"/>
          <p:cNvPicPr>
            <a:picLocks noChangeAspect="1"/>
          </p:cNvPicPr>
          <p:nvPr/>
        </p:nvPicPr>
        <p:blipFill>
          <a:blip r:embed="rId2" cstate="print"/>
          <a:stretch>
            <a:fillRect/>
          </a:stretch>
        </p:blipFill>
        <p:spPr>
          <a:xfrm>
            <a:off x="3203848" y="1988840"/>
            <a:ext cx="2143125" cy="2160240"/>
          </a:xfrm>
          <a:prstGeom prst="rect">
            <a:avLst/>
          </a:prstGeom>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71600" y="548680"/>
            <a:ext cx="7488832" cy="5632311"/>
          </a:xfrm>
          <a:prstGeom prst="rect">
            <a:avLst/>
          </a:prstGeom>
        </p:spPr>
        <p:txBody>
          <a:bodyPr wrap="square">
            <a:spAutoFit/>
          </a:bodyPr>
          <a:lstStyle/>
          <a:p>
            <a:endParaRPr lang="es-AR" b="1" dirty="0" smtClean="0"/>
          </a:p>
          <a:p>
            <a:endParaRPr lang="es-AR" b="1" dirty="0"/>
          </a:p>
          <a:p>
            <a:pPr algn="just"/>
            <a:r>
              <a:rPr lang="es-AR" b="1" dirty="0" smtClean="0"/>
              <a:t>Una </a:t>
            </a:r>
            <a:r>
              <a:rPr lang="es-AR" b="1" dirty="0"/>
              <a:t>posible situación problemática sería:</a:t>
            </a:r>
            <a:endParaRPr lang="es-AR" b="1" dirty="0" smtClean="0"/>
          </a:p>
          <a:p>
            <a:pPr algn="just"/>
            <a:r>
              <a:rPr lang="es-AR" b="1" i="1" dirty="0"/>
              <a:t>Sebastián está acostumbrado a comer las exquisitas pizzas que prepara su padre. Como casi todos los que tienen “cocinero en casa” no se preocupa mucho en averiguar cómo se hacen.</a:t>
            </a:r>
            <a:endParaRPr lang="es-AR" b="1" dirty="0" smtClean="0"/>
          </a:p>
          <a:p>
            <a:pPr algn="just"/>
            <a:r>
              <a:rPr lang="es-AR" b="1" i="1" dirty="0"/>
              <a:t>El problema es que hoy Sebastián decidió agasajar a sus amigos preparando él mismo la masa. Y sabe que, acostumbrados a las pizzas paternas, exigirán un manjar similar…</a:t>
            </a:r>
            <a:endParaRPr lang="es-AR" b="1" dirty="0" smtClean="0"/>
          </a:p>
          <a:p>
            <a:pPr algn="just"/>
            <a:r>
              <a:rPr lang="es-AR" b="1" i="1" dirty="0"/>
              <a:t>Encuentra una receta que indica partir de un kg de harina para hacer 4 pizzas. Busca en la alacena y solo encuentra medio paquete… pero son muchos invitados y si hace solo 2 pizzas ¡no van a alcanzar!</a:t>
            </a:r>
            <a:endParaRPr lang="es-AR" b="1" dirty="0" smtClean="0"/>
          </a:p>
          <a:p>
            <a:pPr algn="just"/>
            <a:r>
              <a:rPr lang="es-AR" b="1" i="1" dirty="0"/>
              <a:t>Recuerda entonces haber escuchado a su padre decir que “la masa aumenta cuando se alimenta a la levadura, que es un hongo”.  Seba no sabe nada de hongos ni qué es lo que comen pero piensa que si logra alimentarlos podrá conseguir más cantidad de masa para reemplazar la harina que le falta.</a:t>
            </a:r>
            <a:endParaRPr lang="es-AR" b="1" dirty="0" smtClean="0"/>
          </a:p>
          <a:p>
            <a:pPr algn="just"/>
            <a:r>
              <a:rPr lang="es-AR" b="1" i="1" dirty="0"/>
              <a:t>¿Qué podría  hacer para averiguar lo que necesita saber</a:t>
            </a:r>
            <a:r>
              <a:rPr lang="es-AR" b="1" i="1" dirty="0" smtClean="0"/>
              <a:t>?</a:t>
            </a:r>
          </a:p>
          <a:p>
            <a:pPr algn="just"/>
            <a:endParaRPr lang="es-AR"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p:nvPr/>
        </p:nvPicPr>
        <p:blipFill>
          <a:blip r:embed="rId2" cstate="print"/>
          <a:srcRect/>
          <a:stretch>
            <a:fillRect/>
          </a:stretch>
        </p:blipFill>
        <p:spPr bwMode="auto">
          <a:xfrm>
            <a:off x="1043608" y="1052736"/>
            <a:ext cx="7560840" cy="4824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457200"/>
            <a:ext cx="8686800" cy="1891680"/>
          </a:xfrm>
        </p:spPr>
        <p:txBody>
          <a:bodyPr/>
          <a:lstStyle/>
          <a:p>
            <a:r>
              <a:rPr lang="es-AR" dirty="0" smtClean="0"/>
              <a:t>¡Gracias por su participación!</a:t>
            </a:r>
            <a:endParaRPr lang="es-AR" dirty="0"/>
          </a:p>
        </p:txBody>
      </p:sp>
      <p:pic>
        <p:nvPicPr>
          <p:cNvPr id="3" name="2 Imagen" descr="animadas-de-quimica-20616.jpg"/>
          <p:cNvPicPr>
            <a:picLocks noChangeAspect="1"/>
          </p:cNvPicPr>
          <p:nvPr/>
        </p:nvPicPr>
        <p:blipFill>
          <a:blip r:embed="rId2" cstate="print"/>
          <a:stretch>
            <a:fillRect/>
          </a:stretch>
        </p:blipFill>
        <p:spPr>
          <a:xfrm>
            <a:off x="1485900" y="2060848"/>
            <a:ext cx="6172200" cy="329696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Actividad experimental:  ¿estrategia didáctica?</a:t>
            </a:r>
            <a:endParaRPr lang="es-AR" dirty="0"/>
          </a:p>
        </p:txBody>
      </p:sp>
      <p:sp>
        <p:nvSpPr>
          <p:cNvPr id="3" name="2 Marcador de contenido"/>
          <p:cNvSpPr>
            <a:spLocks noGrp="1"/>
          </p:cNvSpPr>
          <p:nvPr>
            <p:ph idx="1"/>
          </p:nvPr>
        </p:nvSpPr>
        <p:spPr/>
        <p:txBody>
          <a:bodyPr/>
          <a:lstStyle/>
          <a:p>
            <a:pPr>
              <a:buFont typeface="Wingdings" pitchFamily="2" charset="2"/>
              <a:buChar char="q"/>
            </a:pPr>
            <a:r>
              <a:rPr lang="es-AR" dirty="0" smtClean="0"/>
              <a:t>Permite a los estudiantes comprender los aspectos teóricos de la disciplina </a:t>
            </a:r>
          </a:p>
          <a:p>
            <a:pPr>
              <a:buFont typeface="Wingdings" pitchFamily="2" charset="2"/>
              <a:buChar char="q"/>
            </a:pPr>
            <a:r>
              <a:rPr lang="es-AR" dirty="0" smtClean="0"/>
              <a:t>Desarrollar habilidades y procedimientos vinculados a la investigación en ciencias</a:t>
            </a:r>
          </a:p>
          <a:p>
            <a:pPr>
              <a:buFont typeface="Wingdings" pitchFamily="2" charset="2"/>
              <a:buChar char="q"/>
            </a:pPr>
            <a:r>
              <a:rPr lang="es-AR" dirty="0" smtClean="0"/>
              <a:t>Promover actitudes relacionadas con el trabajo científico</a:t>
            </a:r>
            <a:endParaRPr lang="es-AR"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¿cómo lograrlo? </a:t>
            </a:r>
            <a:endParaRPr lang="es-AR" dirty="0"/>
          </a:p>
        </p:txBody>
      </p:sp>
      <p:sp>
        <p:nvSpPr>
          <p:cNvPr id="3" name="2 Marcador de contenido"/>
          <p:cNvSpPr>
            <a:spLocks noGrp="1"/>
          </p:cNvSpPr>
          <p:nvPr>
            <p:ph idx="1"/>
          </p:nvPr>
        </p:nvSpPr>
        <p:spPr/>
        <p:txBody>
          <a:bodyPr>
            <a:normAutofit fontScale="92500" lnSpcReduction="10000"/>
          </a:bodyPr>
          <a:lstStyle/>
          <a:p>
            <a:r>
              <a:rPr lang="es-AR" dirty="0" smtClean="0"/>
              <a:t>¿Con guías de laboratorio?</a:t>
            </a:r>
          </a:p>
          <a:p>
            <a:pPr>
              <a:buFont typeface="Arial" pitchFamily="34" charset="0"/>
              <a:buChar char="•"/>
            </a:pPr>
            <a:r>
              <a:rPr lang="es-AR" dirty="0" smtClean="0"/>
              <a:t>Materiales</a:t>
            </a:r>
          </a:p>
          <a:p>
            <a:pPr>
              <a:buFont typeface="Arial" pitchFamily="34" charset="0"/>
              <a:buChar char="•"/>
            </a:pPr>
            <a:r>
              <a:rPr lang="es-AR" dirty="0" smtClean="0"/>
              <a:t>Explicación detallada de la tarea</a:t>
            </a:r>
          </a:p>
          <a:p>
            <a:pPr>
              <a:buFont typeface="Arial" pitchFamily="34" charset="0"/>
              <a:buChar char="•"/>
            </a:pPr>
            <a:r>
              <a:rPr lang="es-AR" dirty="0" smtClean="0"/>
              <a:t>Conclusiones (generalmente no difiere del título de la actividad)</a:t>
            </a:r>
          </a:p>
          <a:p>
            <a:pPr>
              <a:buFont typeface="Arial" pitchFamily="34" charset="0"/>
              <a:buChar char="•"/>
            </a:pPr>
            <a:endParaRPr lang="es-AR" dirty="0" smtClean="0"/>
          </a:p>
          <a:p>
            <a:pPr>
              <a:buNone/>
            </a:pPr>
            <a:r>
              <a:rPr lang="es-AR" dirty="0" smtClean="0">
                <a:effectLst>
                  <a:outerShdw blurRad="38100" dist="38100" dir="2700000" algn="tl">
                    <a:srgbClr val="000000">
                      <a:alpha val="43137"/>
                    </a:srgbClr>
                  </a:outerShdw>
                </a:effectLst>
              </a:rPr>
              <a:t>¿Cómo guiar a los niños hacia el aprendizaje de las ciencias basados en actividades experimentales?</a:t>
            </a:r>
            <a:endParaRPr lang="es-AR"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Nos proponemos trabajar  los siguientes aspectos:</a:t>
            </a:r>
            <a:endParaRPr lang="es-AR" dirty="0"/>
          </a:p>
        </p:txBody>
      </p:sp>
      <p:sp>
        <p:nvSpPr>
          <p:cNvPr id="3" name="2 Marcador de contenido"/>
          <p:cNvSpPr>
            <a:spLocks noGrp="1"/>
          </p:cNvSpPr>
          <p:nvPr>
            <p:ph idx="1"/>
          </p:nvPr>
        </p:nvSpPr>
        <p:spPr/>
        <p:txBody>
          <a:bodyPr/>
          <a:lstStyle/>
          <a:p>
            <a:pPr>
              <a:buFont typeface="Wingdings" pitchFamily="2" charset="2"/>
              <a:buChar char="q"/>
            </a:pPr>
            <a:r>
              <a:rPr lang="es-AR" dirty="0" smtClean="0"/>
              <a:t>OBSERVAR ES MUCHO MÁS QUE MIRAR</a:t>
            </a:r>
          </a:p>
          <a:p>
            <a:pPr>
              <a:buNone/>
            </a:pPr>
            <a:endParaRPr lang="es-AR" dirty="0" smtClean="0"/>
          </a:p>
        </p:txBody>
      </p:sp>
      <p:pic>
        <p:nvPicPr>
          <p:cNvPr id="4" name="3 Imagen" descr="ciencia.jpg"/>
          <p:cNvPicPr>
            <a:picLocks noChangeAspect="1"/>
          </p:cNvPicPr>
          <p:nvPr/>
        </p:nvPicPr>
        <p:blipFill>
          <a:blip r:embed="rId2" cstate="print"/>
          <a:stretch>
            <a:fillRect/>
          </a:stretch>
        </p:blipFill>
        <p:spPr>
          <a:xfrm>
            <a:off x="1979712" y="2490787"/>
            <a:ext cx="4392488" cy="3458493"/>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posición de imagen" descr="trabajo-en-equipo-i.jpg"/>
          <p:cNvPicPr>
            <a:picLocks noGrp="1" noChangeAspect="1"/>
          </p:cNvPicPr>
          <p:nvPr>
            <p:ph type="pic" idx="1"/>
          </p:nvPr>
        </p:nvPicPr>
        <p:blipFill>
          <a:blip r:embed="rId2" cstate="print"/>
          <a:srcRect t="10215" b="10215"/>
          <a:stretch>
            <a:fillRect/>
          </a:stretch>
        </p:blipFill>
        <p:spPr/>
      </p:pic>
      <p:sp>
        <p:nvSpPr>
          <p:cNvPr id="3" name="2 Título"/>
          <p:cNvSpPr>
            <a:spLocks noGrp="1"/>
          </p:cNvSpPr>
          <p:nvPr>
            <p:ph type="title"/>
          </p:nvPr>
        </p:nvSpPr>
        <p:spPr>
          <a:xfrm>
            <a:off x="381000" y="4993760"/>
            <a:ext cx="8079432" cy="522288"/>
          </a:xfrm>
        </p:spPr>
        <p:txBody>
          <a:bodyPr>
            <a:noAutofit/>
          </a:bodyPr>
          <a:lstStyle/>
          <a:p>
            <a:r>
              <a:rPr lang="es-AR" sz="3200" b="0" dirty="0" smtClean="0"/>
              <a:t>COMPARAR, CLASIFICAR E IDENTIFICAR</a:t>
            </a:r>
            <a:endParaRPr lang="es-AR" sz="3200" b="0" dirty="0"/>
          </a:p>
        </p:txBody>
      </p:sp>
      <p:sp>
        <p:nvSpPr>
          <p:cNvPr id="4" name="3 Marcador de texto"/>
          <p:cNvSpPr>
            <a:spLocks noGrp="1"/>
          </p:cNvSpPr>
          <p:nvPr>
            <p:ph type="body" sz="half" idx="2"/>
          </p:nvPr>
        </p:nvSpPr>
        <p:spPr/>
        <p:txBody>
          <a:bodyPr/>
          <a:lstStyle/>
          <a:p>
            <a:pPr>
              <a:buFont typeface="Wingdings" pitchFamily="2" charset="2"/>
              <a:buChar char="q"/>
            </a:pPr>
            <a:endParaRPr lang="es-AR" dirty="0" smtClean="0"/>
          </a:p>
          <a:p>
            <a:pPr>
              <a:buFont typeface="Wingdings" pitchFamily="2" charset="2"/>
              <a:buChar char="q"/>
            </a:pPr>
            <a:endParaRPr lang="es-A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381000" y="4653136"/>
            <a:ext cx="8763000" cy="1728192"/>
          </a:xfrm>
        </p:spPr>
        <p:txBody>
          <a:bodyPr>
            <a:normAutofit fontScale="25000" lnSpcReduction="20000"/>
          </a:bodyPr>
          <a:lstStyle/>
          <a:p>
            <a:pPr>
              <a:buFont typeface="Wingdings" pitchFamily="2" charset="2"/>
              <a:buChar char="q"/>
            </a:pPr>
            <a:r>
              <a:rPr lang="es-AR" sz="10000" b="1" dirty="0" smtClean="0"/>
              <a:t>PODER ELABORAR PREGUNTAS QUE GENEREN CONOCIMIENTO Y NUEVAS PREGUNTAS </a:t>
            </a:r>
          </a:p>
          <a:p>
            <a:pPr>
              <a:buFont typeface="Wingdings" pitchFamily="2" charset="2"/>
              <a:buChar char="q"/>
            </a:pPr>
            <a:r>
              <a:rPr lang="es-AR" sz="10000" b="1" dirty="0" smtClean="0"/>
              <a:t> BUSCAR RESPUESTAS A LAS PREGUNTAS FORMULADAS</a:t>
            </a:r>
          </a:p>
          <a:p>
            <a:endParaRPr lang="es-AR" sz="3200" dirty="0"/>
          </a:p>
        </p:txBody>
      </p:sp>
      <p:pic>
        <p:nvPicPr>
          <p:cNvPr id="9" name="8 Marcador de posición de imagen" descr="preguntas-frecuentes.jpg"/>
          <p:cNvPicPr>
            <a:picLocks noGrp="1" noChangeAspect="1"/>
          </p:cNvPicPr>
          <p:nvPr>
            <p:ph type="pic" idx="1"/>
          </p:nvPr>
        </p:nvPicPr>
        <p:blipFill>
          <a:blip r:embed="rId2" cstate="print"/>
          <a:srcRect t="13636" b="13636"/>
          <a:stretch>
            <a:fillRect/>
          </a:stretch>
        </p:blipFill>
        <p:spPr>
          <a:xfrm>
            <a:off x="3505200" y="707504"/>
            <a:ext cx="5029200" cy="36576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Marcador de posición de imagen" descr="medir.png"/>
          <p:cNvPicPr>
            <a:picLocks noGrp="1" noChangeAspect="1"/>
          </p:cNvPicPr>
          <p:nvPr>
            <p:ph type="pic" idx="1"/>
          </p:nvPr>
        </p:nvPicPr>
        <p:blipFill>
          <a:blip r:embed="rId2" cstate="print"/>
          <a:srcRect l="2287" r="2287"/>
          <a:stretch>
            <a:fillRect/>
          </a:stretch>
        </p:blipFill>
        <p:spPr/>
      </p:pic>
      <p:sp>
        <p:nvSpPr>
          <p:cNvPr id="4" name="3 Marcador de texto"/>
          <p:cNvSpPr>
            <a:spLocks noGrp="1"/>
          </p:cNvSpPr>
          <p:nvPr>
            <p:ph type="body" sz="half" idx="2"/>
          </p:nvPr>
        </p:nvSpPr>
        <p:spPr>
          <a:xfrm>
            <a:off x="381000" y="5157192"/>
            <a:ext cx="8367464" cy="1144376"/>
          </a:xfrm>
        </p:spPr>
        <p:txBody>
          <a:bodyPr>
            <a:normAutofit fontScale="92500" lnSpcReduction="10000"/>
          </a:bodyPr>
          <a:lstStyle/>
          <a:p>
            <a:pPr>
              <a:buFont typeface="Wingdings" pitchFamily="2" charset="2"/>
              <a:buChar char="q"/>
            </a:pPr>
            <a:r>
              <a:rPr lang="es-AR" sz="2800" b="1" dirty="0" smtClean="0"/>
              <a:t>RECONOCER EL VALOR DE LAS TÉCNICAS PROPIAS DEL ÁREA DE CIENCIAS NATURALES, POR EJEMPLO MEDICIÓN</a:t>
            </a:r>
            <a:endParaRPr lang="es-AR" sz="2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Las prácticas de laboratorio y la resolución de problemas</a:t>
            </a:r>
            <a:endParaRPr lang="es-AR" dirty="0"/>
          </a:p>
        </p:txBody>
      </p:sp>
      <p:pic>
        <p:nvPicPr>
          <p:cNvPr id="4" name="3 Marcador de contenido" descr="anna_sanchis_nina_microscopiob -sjarre-.jpg"/>
          <p:cNvPicPr>
            <a:picLocks noGrp="1" noChangeAspect="1"/>
          </p:cNvPicPr>
          <p:nvPr>
            <p:ph idx="1"/>
          </p:nvPr>
        </p:nvPicPr>
        <p:blipFill>
          <a:blip r:embed="rId2" cstate="print"/>
          <a:stretch>
            <a:fillRect/>
          </a:stretch>
        </p:blipFill>
        <p:spPr>
          <a:xfrm>
            <a:off x="683568" y="1700809"/>
            <a:ext cx="7920880" cy="4536504"/>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81000" y="548681"/>
            <a:ext cx="8458200" cy="4608512"/>
          </a:xfrm>
        </p:spPr>
        <p:txBody>
          <a:bodyPr>
            <a:normAutofit/>
          </a:bodyPr>
          <a:lstStyle/>
          <a:p>
            <a:r>
              <a:rPr lang="es-AR" dirty="0" smtClean="0"/>
              <a:t>¿cómo implementar clases de enseñanza de las ciencias naturales partiendo de problemáticas cuya resolución requiera el desarrollo de actividades experimentales?</a:t>
            </a:r>
            <a:endParaRPr lang="es-AR" dirty="0"/>
          </a:p>
        </p:txBody>
      </p:sp>
      <p:pic>
        <p:nvPicPr>
          <p:cNvPr id="4" name="3 Imagen" descr="Ciencias-Naturales-Fisica-Biologia-Quimica.jpg"/>
          <p:cNvPicPr>
            <a:picLocks noChangeAspect="1"/>
          </p:cNvPicPr>
          <p:nvPr/>
        </p:nvPicPr>
        <p:blipFill>
          <a:blip r:embed="rId2" cstate="print"/>
          <a:stretch>
            <a:fillRect/>
          </a:stretch>
        </p:blipFill>
        <p:spPr>
          <a:xfrm>
            <a:off x="2540000" y="4077072"/>
            <a:ext cx="3760192" cy="2780928"/>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160</TotalTime>
  <Words>317</Words>
  <Application>Microsoft Office PowerPoint</Application>
  <PresentationFormat>Presentación en pantalla (4:3)</PresentationFormat>
  <Paragraphs>31</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Viajes</vt:lpstr>
      <vt:lpstr>DESCUBRIENDO CON CIENCIA</vt:lpstr>
      <vt:lpstr>Actividad experimental:  ¿estrategia didáctica?</vt:lpstr>
      <vt:lpstr>¿cómo lograrlo? </vt:lpstr>
      <vt:lpstr>Nos proponemos trabajar  los siguientes aspectos:</vt:lpstr>
      <vt:lpstr>COMPARAR, CLASIFICAR E IDENTIFICAR</vt:lpstr>
      <vt:lpstr>Diapositiva 6</vt:lpstr>
      <vt:lpstr>Diapositiva 7</vt:lpstr>
      <vt:lpstr>Las prácticas de laboratorio y la resolución de problemas</vt:lpstr>
      <vt:lpstr>¿cómo implementar clases de enseñanza de las ciencias naturales partiendo de problemáticas cuya resolución requiera el desarrollo de actividades experimentales?</vt:lpstr>
      <vt:lpstr>Diapositiva 10</vt:lpstr>
      <vt:lpstr>Diapositiva 11</vt:lpstr>
      <vt:lpstr>¡Gracias por su participación!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DESCUBRIENDO CON CIENCIA</dc:title>
  <dc:creator>Alumno</dc:creator>
  <cp:lastModifiedBy>Alumno</cp:lastModifiedBy>
  <cp:revision>16</cp:revision>
  <dcterms:created xsi:type="dcterms:W3CDTF">2013-10-17T02:13:33Z</dcterms:created>
  <dcterms:modified xsi:type="dcterms:W3CDTF">2013-10-18T04:24:59Z</dcterms:modified>
</cp:coreProperties>
</file>