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66" r:id="rId3"/>
    <p:sldId id="261" r:id="rId4"/>
    <p:sldId id="259" r:id="rId5"/>
    <p:sldId id="262" r:id="rId6"/>
    <p:sldId id="264" r:id="rId7"/>
    <p:sldId id="263" r:id="rId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50" d="100"/>
          <a:sy n="50" d="100"/>
        </p:scale>
        <p:origin x="-1086"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F110507D-608A-40FC-B387-84DA223D5883}" type="datetimeFigureOut">
              <a:rPr lang="es-ES" smtClean="0"/>
              <a:pPr/>
              <a:t>17/10/2013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91CDC8D-1A50-4789-84C5-1E6E061E9B91}"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110507D-608A-40FC-B387-84DA223D5883}" type="datetimeFigureOut">
              <a:rPr lang="es-ES" smtClean="0"/>
              <a:pPr/>
              <a:t>17/10/2013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91CDC8D-1A50-4789-84C5-1E6E061E9B91}"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110507D-608A-40FC-B387-84DA223D5883}" type="datetimeFigureOut">
              <a:rPr lang="es-ES" smtClean="0"/>
              <a:pPr/>
              <a:t>17/10/2013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91CDC8D-1A50-4789-84C5-1E6E061E9B91}"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110507D-608A-40FC-B387-84DA223D5883}" type="datetimeFigureOut">
              <a:rPr lang="es-ES" smtClean="0"/>
              <a:pPr/>
              <a:t>17/10/2013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91CDC8D-1A50-4789-84C5-1E6E061E9B91}"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F110507D-608A-40FC-B387-84DA223D5883}" type="datetimeFigureOut">
              <a:rPr lang="es-ES" smtClean="0"/>
              <a:pPr/>
              <a:t>17/10/2013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91CDC8D-1A50-4789-84C5-1E6E061E9B91}"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F110507D-608A-40FC-B387-84DA223D5883}" type="datetimeFigureOut">
              <a:rPr lang="es-ES" smtClean="0"/>
              <a:pPr/>
              <a:t>17/10/2013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91CDC8D-1A50-4789-84C5-1E6E061E9B91}"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F110507D-608A-40FC-B387-84DA223D5883}" type="datetimeFigureOut">
              <a:rPr lang="es-ES" smtClean="0"/>
              <a:pPr/>
              <a:t>17/10/2013</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691CDC8D-1A50-4789-84C5-1E6E061E9B91}"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F110507D-608A-40FC-B387-84DA223D5883}" type="datetimeFigureOut">
              <a:rPr lang="es-ES" smtClean="0"/>
              <a:pPr/>
              <a:t>17/10/2013</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691CDC8D-1A50-4789-84C5-1E6E061E9B91}"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110507D-608A-40FC-B387-84DA223D5883}" type="datetimeFigureOut">
              <a:rPr lang="es-ES" smtClean="0"/>
              <a:pPr/>
              <a:t>17/10/2013</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691CDC8D-1A50-4789-84C5-1E6E061E9B91}"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110507D-608A-40FC-B387-84DA223D5883}" type="datetimeFigureOut">
              <a:rPr lang="es-ES" smtClean="0"/>
              <a:pPr/>
              <a:t>17/10/2013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91CDC8D-1A50-4789-84C5-1E6E061E9B91}"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110507D-608A-40FC-B387-84DA223D5883}" type="datetimeFigureOut">
              <a:rPr lang="es-ES" smtClean="0"/>
              <a:pPr/>
              <a:t>17/10/2013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91CDC8D-1A50-4789-84C5-1E6E061E9B91}"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10507D-608A-40FC-B387-84DA223D5883}" type="datetimeFigureOut">
              <a:rPr lang="es-ES" smtClean="0"/>
              <a:pPr/>
              <a:t>17/10/2013</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1CDC8D-1A50-4789-84C5-1E6E061E9B91}"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11266" name="Picture 2" descr="C:\Users\IES9010\Desktop\taller arte y cultura\Manifestacion-Berni-1934.png"/>
          <p:cNvPicPr>
            <a:picLocks noChangeAspect="1" noChangeArrowheads="1"/>
          </p:cNvPicPr>
          <p:nvPr/>
        </p:nvPicPr>
        <p:blipFill>
          <a:blip r:embed="rId2">
            <a:duotone>
              <a:schemeClr val="bg2">
                <a:shade val="45000"/>
                <a:satMod val="135000"/>
              </a:schemeClr>
              <a:prstClr val="white"/>
            </a:duotone>
          </a:blip>
          <a:srcRect/>
          <a:stretch>
            <a:fillRect/>
          </a:stretch>
        </p:blipFill>
        <p:spPr bwMode="auto">
          <a:xfrm>
            <a:off x="0" y="0"/>
            <a:ext cx="9144000" cy="6858000"/>
          </a:xfrm>
          <a:prstGeom prst="rect">
            <a:avLst/>
          </a:prstGeom>
          <a:noFill/>
        </p:spPr>
      </p:pic>
      <p:sp>
        <p:nvSpPr>
          <p:cNvPr id="5" name="4 CuadroTexto"/>
          <p:cNvSpPr txBox="1"/>
          <p:nvPr/>
        </p:nvSpPr>
        <p:spPr>
          <a:xfrm>
            <a:off x="2714612" y="500042"/>
            <a:ext cx="3429024" cy="369332"/>
          </a:xfrm>
          <a:prstGeom prst="rect">
            <a:avLst/>
          </a:prstGeom>
          <a:noFill/>
        </p:spPr>
        <p:txBody>
          <a:bodyPr wrap="square" rtlCol="0">
            <a:spAutoFit/>
          </a:bodyPr>
          <a:lstStyle/>
          <a:p>
            <a:r>
              <a:rPr lang="es-AR" b="1" dirty="0" smtClean="0"/>
              <a:t>ENCUENTRO DE LOS CUATRO IES </a:t>
            </a:r>
            <a:endParaRPr lang="es-ES" b="1" dirty="0"/>
          </a:p>
        </p:txBody>
      </p:sp>
      <p:sp>
        <p:nvSpPr>
          <p:cNvPr id="6" name="5 CuadroTexto"/>
          <p:cNvSpPr txBox="1"/>
          <p:nvPr/>
        </p:nvSpPr>
        <p:spPr>
          <a:xfrm>
            <a:off x="3000364" y="928670"/>
            <a:ext cx="2857520" cy="307777"/>
          </a:xfrm>
          <a:prstGeom prst="rect">
            <a:avLst/>
          </a:prstGeom>
          <a:noFill/>
        </p:spPr>
        <p:txBody>
          <a:bodyPr wrap="square" rtlCol="0">
            <a:spAutoFit/>
          </a:bodyPr>
          <a:lstStyle/>
          <a:p>
            <a:r>
              <a:rPr lang="es-AR" sz="1400" b="1" dirty="0" smtClean="0"/>
              <a:t>IES 9-010 ROSARIO VERA PEÑALOZA</a:t>
            </a:r>
            <a:endParaRPr lang="es-ES" sz="1400" b="1" dirty="0"/>
          </a:p>
        </p:txBody>
      </p:sp>
      <p:sp>
        <p:nvSpPr>
          <p:cNvPr id="7" name="6 CuadroTexto"/>
          <p:cNvSpPr txBox="1"/>
          <p:nvPr/>
        </p:nvSpPr>
        <p:spPr>
          <a:xfrm>
            <a:off x="1928794" y="3000372"/>
            <a:ext cx="5143536" cy="1077218"/>
          </a:xfrm>
          <a:prstGeom prst="rect">
            <a:avLst/>
          </a:prstGeom>
          <a:noFill/>
        </p:spPr>
        <p:txBody>
          <a:bodyPr wrap="square" rtlCol="0">
            <a:spAutoFit/>
          </a:bodyPr>
          <a:lstStyle/>
          <a:p>
            <a:pPr algn="ctr"/>
            <a:r>
              <a:rPr lang="es-AR" sz="3200" b="1" dirty="0" smtClean="0"/>
              <a:t>TALLER DE SOCIOLOGÍA DEL ARTE Y LA CULTURA</a:t>
            </a:r>
            <a:endParaRPr lang="es-ES" sz="3200" b="1" dirty="0"/>
          </a:p>
        </p:txBody>
      </p:sp>
      <p:sp>
        <p:nvSpPr>
          <p:cNvPr id="8" name="7 CuadroTexto"/>
          <p:cNvSpPr txBox="1"/>
          <p:nvPr/>
        </p:nvSpPr>
        <p:spPr>
          <a:xfrm>
            <a:off x="6786578" y="6286520"/>
            <a:ext cx="2143140" cy="369332"/>
          </a:xfrm>
          <a:prstGeom prst="rect">
            <a:avLst/>
          </a:prstGeom>
          <a:noFill/>
        </p:spPr>
        <p:txBody>
          <a:bodyPr wrap="square" rtlCol="0">
            <a:spAutoFit/>
          </a:bodyPr>
          <a:lstStyle/>
          <a:p>
            <a:r>
              <a:rPr lang="es-AR" b="1" dirty="0" smtClean="0"/>
              <a:t>Primavera de 2013</a:t>
            </a:r>
            <a:endParaRPr lang="es-ES"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rchivosociologico.files.wordpress.com/2009/08/marx.jpg"/>
          <p:cNvPicPr>
            <a:picLocks noChangeAspect="1" noChangeArrowheads="1"/>
          </p:cNvPicPr>
          <p:nvPr/>
        </p:nvPicPr>
        <p:blipFill>
          <a:blip r:embed="rId2">
            <a:grayscl/>
          </a:blip>
          <a:srcRect/>
          <a:stretch>
            <a:fillRect/>
          </a:stretch>
        </p:blipFill>
        <p:spPr bwMode="auto">
          <a:xfrm>
            <a:off x="4024647" y="0"/>
            <a:ext cx="5119353" cy="6858000"/>
          </a:xfrm>
          <a:prstGeom prst="rect">
            <a:avLst/>
          </a:prstGeom>
          <a:noFill/>
        </p:spPr>
      </p:pic>
      <p:sp>
        <p:nvSpPr>
          <p:cNvPr id="6" name="5 CuadroTexto"/>
          <p:cNvSpPr txBox="1"/>
          <p:nvPr/>
        </p:nvSpPr>
        <p:spPr>
          <a:xfrm>
            <a:off x="0" y="2000240"/>
            <a:ext cx="4000496" cy="3970318"/>
          </a:xfrm>
          <a:prstGeom prst="rect">
            <a:avLst/>
          </a:prstGeom>
          <a:noFill/>
        </p:spPr>
        <p:txBody>
          <a:bodyPr wrap="square" rtlCol="0">
            <a:spAutoFit/>
          </a:bodyPr>
          <a:lstStyle/>
          <a:p>
            <a:pPr algn="just"/>
            <a:r>
              <a:rPr lang="es-ES_tradnl" dirty="0" smtClean="0">
                <a:solidFill>
                  <a:schemeClr val="bg1"/>
                </a:solidFill>
              </a:rPr>
              <a:t>El conjunto de </a:t>
            </a:r>
            <a:r>
              <a:rPr lang="es-ES_tradnl" dirty="0" smtClean="0">
                <a:solidFill>
                  <a:schemeClr val="bg1"/>
                </a:solidFill>
              </a:rPr>
              <a:t>las relaciones </a:t>
            </a:r>
            <a:r>
              <a:rPr lang="es-ES_tradnl" dirty="0" smtClean="0">
                <a:solidFill>
                  <a:schemeClr val="bg1"/>
                </a:solidFill>
              </a:rPr>
              <a:t>de producción forma la estructura económica de la sociedad, la base real sobre la que se levanta la superestructura jurídica y política y a la que corresponden determinadas formas de conciencia social. </a:t>
            </a:r>
            <a:endParaRPr lang="es-ES_tradnl" dirty="0" smtClean="0">
              <a:solidFill>
                <a:schemeClr val="bg1"/>
              </a:solidFill>
            </a:endParaRPr>
          </a:p>
          <a:p>
            <a:pPr algn="just"/>
            <a:r>
              <a:rPr lang="es-ES_tradnl" dirty="0" smtClean="0">
                <a:solidFill>
                  <a:schemeClr val="bg1"/>
                </a:solidFill>
              </a:rPr>
              <a:t>El </a:t>
            </a:r>
            <a:r>
              <a:rPr lang="es-ES_tradnl" dirty="0" smtClean="0">
                <a:solidFill>
                  <a:schemeClr val="bg1"/>
                </a:solidFill>
              </a:rPr>
              <a:t>modo de producción de la vida material condiciona el proceso de la vida social política y espiritual en general. No es la conciencia del hombre la que determina su ser sino, por el contrario, </a:t>
            </a:r>
            <a:r>
              <a:rPr lang="es-ES_tradnl" dirty="0" smtClean="0">
                <a:solidFill>
                  <a:schemeClr val="bg1"/>
                </a:solidFill>
              </a:rPr>
              <a:t>su ser social el que </a:t>
            </a:r>
            <a:r>
              <a:rPr lang="es-ES_tradnl" dirty="0" err="1" smtClean="0">
                <a:solidFill>
                  <a:schemeClr val="bg1"/>
                </a:solidFill>
              </a:rPr>
              <a:t>deterrmina</a:t>
            </a:r>
            <a:r>
              <a:rPr lang="es-ES_tradnl" dirty="0" smtClean="0">
                <a:solidFill>
                  <a:schemeClr val="bg1"/>
                </a:solidFill>
              </a:rPr>
              <a:t> </a:t>
            </a:r>
            <a:r>
              <a:rPr lang="es-ES_tradnl" dirty="0" smtClean="0">
                <a:solidFill>
                  <a:schemeClr val="bg1"/>
                </a:solidFill>
              </a:rPr>
              <a:t>su conciencia.</a:t>
            </a:r>
            <a:endParaRPr lang="es-ES" dirty="0">
              <a:solidFill>
                <a:schemeClr val="bg1"/>
              </a:solidFill>
            </a:endParaRPr>
          </a:p>
        </p:txBody>
      </p:sp>
      <p:sp>
        <p:nvSpPr>
          <p:cNvPr id="7" name="6 CuadroTexto"/>
          <p:cNvSpPr txBox="1"/>
          <p:nvPr/>
        </p:nvSpPr>
        <p:spPr>
          <a:xfrm>
            <a:off x="0" y="1142984"/>
            <a:ext cx="4071934" cy="707886"/>
          </a:xfrm>
          <a:prstGeom prst="rect">
            <a:avLst/>
          </a:prstGeom>
          <a:noFill/>
        </p:spPr>
        <p:txBody>
          <a:bodyPr wrap="square" rtlCol="0">
            <a:spAutoFit/>
          </a:bodyPr>
          <a:lstStyle/>
          <a:p>
            <a:pPr algn="ctr"/>
            <a:r>
              <a:rPr lang="es-AR" sz="2000" b="1" u="sng" dirty="0" smtClean="0">
                <a:solidFill>
                  <a:schemeClr val="bg1"/>
                </a:solidFill>
              </a:rPr>
              <a:t>Prólogo a la Contribución a la Crítica de la Economía </a:t>
            </a:r>
            <a:r>
              <a:rPr lang="es-AR" sz="2000" b="1" u="sng" dirty="0" smtClean="0">
                <a:solidFill>
                  <a:schemeClr val="bg1"/>
                </a:solidFill>
              </a:rPr>
              <a:t>Política (1859).</a:t>
            </a:r>
            <a:endParaRPr lang="es-AR" sz="2000" b="1" u="sng"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6146" name="Picture 2" descr="C:\Users\IES9010\Desktop\taller arte y cultura\Hombre de Vitruvio.jpg"/>
          <p:cNvPicPr>
            <a:picLocks noChangeAspect="1" noChangeArrowheads="1"/>
          </p:cNvPicPr>
          <p:nvPr/>
        </p:nvPicPr>
        <p:blipFill>
          <a:blip r:embed="rId2">
            <a:grayscl/>
          </a:blip>
          <a:srcRect/>
          <a:stretch>
            <a:fillRect/>
          </a:stretch>
        </p:blipFill>
        <p:spPr bwMode="auto">
          <a:xfrm>
            <a:off x="0" y="3890"/>
            <a:ext cx="9144000" cy="694808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5122" name="Picture 2" descr="C:\Users\IES9010\Desktop\taller arte y cultura\La Creación - Miguel Angel.jpg"/>
          <p:cNvPicPr>
            <a:picLocks noChangeAspect="1" noChangeArrowheads="1"/>
          </p:cNvPicPr>
          <p:nvPr/>
        </p:nvPicPr>
        <p:blipFill>
          <a:blip r:embed="rId2">
            <a:grayscl/>
          </a:blip>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descr="data:image/jpeg;base64,/9j/4AAQSkZJRgABAQAAAQABAAD/2wBDAAkGBwgHBgkIBwgKCgkLDRYPDQwMDRsUFRAWIB0iIiAdHx8kKDQsJCYxJx8fLT0tMTU3Ojo6Iys/RD84QzQ5Ojf/2wBDAQoKCg0MDRoPDxo3JR8lNzc3Nzc3Nzc3Nzc3Nzc3Nzc3Nzc3Nzc3Nzc3Nzc3Nzc3Nzc3Nzc3Nzc3Nzc3Nzc3Nzf/wAARCADQAHwDASIAAhEBAxEB/8QAHAAAAAcBAQAAAAAAAAAAAAAAAAIDBAUGBwEI/8QANRAAAgEDAgUEAAQFBQADAAAAAQIDAAQRBSEGEjFBURMiYXEUMoGRByNCUsEVYqGx0RbC4f/EABQBAQAAAAAAAAAAAAAAAAAAAAD/xAAUEQEAAAAAAAAAAAAAAAAAAAAA/9oADAMBAAIRAxEAPwCYd9/FJKyqMBie+5pJ3Y980UE42NAoz+7OaHqb+7BB703JPfP3QUkkDBzQLiX3bfvSyMGA3+s0lBA8zcqKzeOUZqctOH5mw0zhB4G5oIxFAPxXHznOatMOhQIBl3bzSc3D8Jz6crhj5GRQVghj0GfNdJKsF8DGal59IuIlb08FepwTvj4qMkhaNgrj3E56UCZck+f1o6ZzlRv8UluHIU5xSsbf1EYzQLISPjBp3E24/wA0yjwRscD5pzEw2I3oHsRyDk04U+0e7H60zgc7j/ulecGgrROO2MUmADRnY7kUTOTjtQcZM/vgVL6TpBmAluAQmfanc030629aQSvgRDfLd6sVjMj7c4J+KB/a2scSgKqgdgBTxVGKQi7ZpwpoDgbV0gUKBoEZFFRt9ZRzqQ4wezDrUm5+abzkhTmgpN9bS20kkLlQr7hgfzCuxLyIB1xt9VN6rGs0LAqMjcHFQNuQInDEq6ORv4PSgcA4O5/alY35ewpsu/brSgPTO9A5WYK2CevQUqGbsRimqcpbmAwcbZpVTkb5BoIZuXfAOe+aRlcIVB6kbePulhjqzDPfzUWbtbq4vI4x7oMrynr060EhNq6SJbxI2FY8rEbYFT1hOiwvLkDf271lUd/IbcB0b1SeVRjAxVv0i6kvJ4Yi2I4x7QD1Pag0a0m9SFW89qcq4HeoOwn9oGcnNSYfPmgfCTauGQU2Q7f/ALXC5I6fvQLM48UjKcqRmgDzbUWfHIelBC383JkEjaqxJeRrJMJDlTuWx4qd1jZWVCcnqTVFdWeeWRpeVFkHMCNsUFwhIMashyp3Bo+O+333NR2iytJakghowfYw70/DnxQKr2FLqxAAwP1FIqSRmllYgdf2oIJgCeuTkbZ61WL2xZL6YrJIsjHBMbYOPB+KsTqQ23WqZN+NTVpD+LjEUbe+RyTyknYbbk/FBYtIt5nuHQwrNyflkZgP06VI2FsU1QekVw5ySvYUhpKm3jN1YmO7jc5LI2MHzynenllaXV1esxYRxZ6IMUFttBGwUxj2DofNOXlSFS8jBV+aQhURRBUwANgKhdbuVRmkuZP5C7co7nx90Ewus2hcIJhk0u16gGecEHvVA1O50u3snuAVidd/5YLkH5PTNVhNb1Vp/Tt5JJPVAKHHb6oNg/1GMOCCCD3ok+pxAYMqr23qJ4ftZ5tGja6B9YDvWd6xNqM3E0unK7qQ+F32x5oNEudTt3jcqWkVerdqqF1dJzypE6NHIQUBXcnNVm8vpEaW0M0pSI8rktgE0SzuDbLDO2H5HOR12oNL02Mx2sSY5fbuo6KadKp2HeofhrUX1LThcuoBLFcVLq2/UgfFAsrBTjGcd/NH2PgVxQpwSaUCAjrQQjqohznJxURdaZBcvzRxL6hcO5P9WP8AupBxtj/ukS5SQMOxyKDl5La6UYrwzejyxkFB0Y1ZNOZmt0mI3dQc9M/NQt5otprnouz/AJcM0QPUCp6OVPwyLGMBBygeMUDwS8+ADjI3osunQTsrzRq5XpnoD5pkshzzA5x2p9DcO67Kf2oITV9KWS3eFrWGWInOGHem/DuhH8Y11NAkaIOWNVHarYsCygGRK40y/iPw8eAFXLEdvigcQooXkGwxWd8SQNFrss0YKyAD3AbkVokciAjcVVOM5LLMcjTrDKG9r/4NBUpNMOpsTI2QTk+wAk1C6xpxtpYrSLcyHCqPNaHYckln6sfJzFc5qu2cBu9fmuJ+Ui3GEHyaCY0W1Gn6fDbdSq+77qTXG2N6bqv+4fvTiPGeozQLp0+KUB2riAEdRSgQ/H70FbkkB2A3HxTcnPSuu3ek+YHrsaCQ0eYesYi3IxGY3z+U1Kvyx3Co8xeaQFjk9hVYbZuuPqj6fEH1GO+jlZyAUYls4HcUFriUepv0NSEEao2QTv27Co+ArgNkEE7HNSCOOXIoFLi4EMZOd/ioO90m7vLKSSG7e3nmOSR2HYVKuBLKAwHKKNc31vb7TSKgPTJoKbe6dq2iWwlgvZboZ9wlbp9VR9X/ANTv9RWO7VgARtuRWt39/ZSRENIxXPULtVb1a/sAWkignZVG7iI0BdDke2shA+/KNm80jpWRfXXMN3w1JWF/Dexo0fRiR9/pQsTy6u8YxtGTt90FgTP6/VKrzDsTTePfFLj8tA4QN1wT+lLKxx0NNoycnFKAmgrDgZIHakmwe/60tIVJ71D6xq1vpkZLsGlP5Yx1NAy4o1V7SFbSBsSyLkkdQtXLRdOew4f0tsZiaAeqf7WO+f8Amsdur2W9uXmlY87nJ8fpW3cBaomqcN2wchniX0pFPkUDVLloZuSQ+0H2mpGK/Gyhq5qmisQz2e69fTzuPqq8LtreZopBgjqGG4oLVJcM8WIXHMfNIxwQ2pM0+JZz1Z9/2HaouyvYucEuObxUqpjlbLkEfdAw1Pik2alY7P1T2AFVLVuMr66HpfhPSXoNutXqaKzC5ZUz9VX9XWyVT/LXJ+KCv6TqUcbmWYIG5T+9SnDXPctc6hIuBM3KgP8AaKqd8YZ76K3gIRJGCls7DJrQLWJLeBIIhhIxyrQO1YgfdKqc0gDv/wCUdWyc+KBwjY770urYFNQT9UoDkUGO3/GF/dOVtwtuh7qMn96hLq6eZ+ZnZ2PVmOSTTWNtjvQJoFkY83WrdwDxMmhag6XTkWk4AYgZ5G7GqWCQaOX7n7oPS9pfQ3cCS28qSRsMq6HINI6np1pqURW4jBONnXZh+tYDo3EOpcP3Ak0+c+k27wtuh/StL0H+JOmXyrHqGbKby26H6P8A7QQXEEM+g62ts878jrzwykbMvj7FO04kuIk6ZxtlTVg4t0y24o0dTaTxmaP3wTK2Rnwfg1li22oWEpF1DNEyHB9pKn6NBc111pF55XcedthUXq+sxGFmaWQk9AO9RD6tmNuYe4dNqjJEluXD3L+jCTnnbx8eaBzaOrytdXBIhiw2B3PYD5qc0XjGa3Vo7yP1IySVK9Vz2qq3c3OVhhVlgTdVPU/J+aJECAMig1jTuItNvsBJwjnqr7GpiNgwyh5h5BrFh0758intpqt9ZkejcyADtzZFBsUZIPuz+lOlUkZUHFZ1pHGsoYR36Bl/vXqKt1trFncQrJHcpynyaDC8gLt1ro2x4IonVcDrXU6jbPxQHFEYnJox2NEO5IJoFEbOA26+KukXA8Gr6Wl/w/fc/MPdBPsQ3cZFUc1YuDeJJdB1DclrSUgSp/8AYfNAyR9R0e4aCC5e3mjJDiOXIP7bU4h4i1dGdjceoDsS65Aq2cS8Hpqczavo86SR3PvMSrtnHUEVWf8A4prTPyrasE7ZzgUCD8Qag8ZVjAeb+r0VyKYtzzsHlZnb/cas9vwNcnHr3aR58QucVP6f/DJ54w6apG69wIyKCA4L0ay1y/ks9RkZWMJ9HlODkGicS8I3ugT5cGW1J9k6j/g+K1bhbg+30McxjiknHSbl9wqxXFjFcwtDPGrowwQRQebVjyCOhH/NFdeXGd9s7dq0HjfgkaUPx1gpNsThl7xn/wAqlTRYyQmCNiCKBgCVOacxzryDKDPyTSLjlO6iibUEX2/zQ380K6R+9BzNdLbDYVzFcoBXQcVyhQX/APhxxMLCb/T758W0rexm6Rt/4a2GHlIBGMV5mtn5Xweh2rX/AOHXE34qBdMvpM3EQ/lMT+dfH2KDRkRT1AP2KVjiUflULnwOtIRNkU5U0B40YFsnI7DxSoWiLSyb0CF3axXVs8EyhkdSrA+KxHinRJdJ1SSPlLHrk/1L2Nbxiqvxxow1DTjPCg/EQAlfle4oMKuogfeo2x3ppgAbrvUrdxBGeNh32+/FRRCqSCp2Pmgh6BNdz1otAYHY7UWhQoBQoUKDoqU0q7lhmjkhflmjbmRh2PmoqlInKOD27/NBv/B3Ecet2Y5iFuox/MTz8j4q1Rue9edtH1S50+7S6tJCsqH9G/2/Vbbw1rsOs2SzxEBxtJH3RqCyIdqVRsU1ifal1O9AurUnckNEwO4INAGk5j/Lb6NB5/14clxMQowGON/moSRCzcwOxHirFxHj1XTkGQ7DY981X1deUBlORQQdAYzv0rlCg6ylfkHoRXKFCgFChQoBQoUKB7ZyH8uSNsbdBVl0DWLjSLxLq3OANnjJ9pXx91UI25HDDtUpbz4xjBB7eT5IoPQ2ianBqdlFdW7ZRxuud1Pg1Js5VGMY5nxsCcZrDeGOJLjRblHU88EjYlT+75H1Wx6ZqEOoW6XFtIHjfcEUEurbVyTcGiI21GY7UGG8VRlZp8Y2lcZP2f8AFU2SbLkkir1xqxW5volblBmbt85rPpG953P7UDU1yjY2/WgMc2/SgLQrp6muUAoUKFAKFChQCnVs7M2Dv853+qa0ZG5WBoJmGXlySQQNmI7fFWnhLiaTRZ8MS1ux/mRA/lHkfNUpXLMOQY26nt8mnCSBAMnK9QCfzfNB6N0+/hvbaOe2kDxuMqwp56gK1hHB/GEmhXYjuWL2UjYcA7qfIrY59QjXTnukdWj9IuGB2IxtQZFxtMDfXT53eV8HPbNUZnPMck9anuJbv1ZMPs35jj57VXScmg//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7176" name="Picture 8" descr="http://upload.wikimedia.org/wikipedia/commons/7/74/DomingoFaustinoSarmiento.JPG"/>
          <p:cNvPicPr>
            <a:picLocks noChangeAspect="1" noChangeArrowheads="1"/>
          </p:cNvPicPr>
          <p:nvPr/>
        </p:nvPicPr>
        <p:blipFill>
          <a:blip r:embed="rId2" cstate="print">
            <a:grayscl/>
          </a:blip>
          <a:srcRect/>
          <a:stretch>
            <a:fillRect/>
          </a:stretch>
        </p:blipFill>
        <p:spPr bwMode="auto">
          <a:xfrm>
            <a:off x="0" y="0"/>
            <a:ext cx="5000814" cy="4357694"/>
          </a:xfrm>
          <a:prstGeom prst="rect">
            <a:avLst/>
          </a:prstGeom>
          <a:noFill/>
        </p:spPr>
      </p:pic>
      <p:pic>
        <p:nvPicPr>
          <p:cNvPr id="7178" name="Picture 10" descr="http://www.librosalfaguarajuvenil.com/uploads/imagenes/autor/principal/201011/principal-jose-hernandez_grande.jpg"/>
          <p:cNvPicPr>
            <a:picLocks noChangeAspect="1" noChangeArrowheads="1"/>
          </p:cNvPicPr>
          <p:nvPr/>
        </p:nvPicPr>
        <p:blipFill>
          <a:blip r:embed="rId3">
            <a:grayscl/>
          </a:blip>
          <a:srcRect/>
          <a:stretch>
            <a:fillRect/>
          </a:stretch>
        </p:blipFill>
        <p:spPr bwMode="auto">
          <a:xfrm>
            <a:off x="4643438" y="2129819"/>
            <a:ext cx="4500562" cy="4728181"/>
          </a:xfrm>
          <a:prstGeom prst="rect">
            <a:avLst/>
          </a:prstGeom>
          <a:noFill/>
        </p:spPr>
      </p:pic>
      <p:sp>
        <p:nvSpPr>
          <p:cNvPr id="9" name="8 CuadroTexto"/>
          <p:cNvSpPr txBox="1"/>
          <p:nvPr/>
        </p:nvSpPr>
        <p:spPr>
          <a:xfrm>
            <a:off x="0" y="4357694"/>
            <a:ext cx="4643438" cy="2831544"/>
          </a:xfrm>
          <a:prstGeom prst="rect">
            <a:avLst/>
          </a:prstGeom>
          <a:noFill/>
        </p:spPr>
        <p:txBody>
          <a:bodyPr wrap="square" rtlCol="0">
            <a:spAutoFit/>
          </a:bodyPr>
          <a:lstStyle/>
          <a:p>
            <a:pPr algn="r"/>
            <a:r>
              <a:rPr lang="es-ES" sz="2000" i="1" dirty="0">
                <a:latin typeface="Arial Narrow" pitchFamily="34" charset="0"/>
              </a:rPr>
              <a:t>No trate de economizar sangre de gauchos. Este es un abono que es preciso hacer útil al país. La sangre de esta chusma criolla incivil, bárbara y ruda, es lo único que tienen de seres humanos. </a:t>
            </a:r>
            <a:br>
              <a:rPr lang="es-ES" sz="2000" i="1" dirty="0">
                <a:latin typeface="Arial Narrow" pitchFamily="34" charset="0"/>
              </a:rPr>
            </a:br>
            <a:r>
              <a:rPr lang="es-ES" sz="2000" i="1" dirty="0">
                <a:latin typeface="Arial Narrow" pitchFamily="34" charset="0"/>
              </a:rPr>
              <a:t>(Carta de Domingo Faustino Sarmiento a Mitre de 20 de Septiembre de 1861 y El Nacional 3/2/1857) </a:t>
            </a:r>
            <a:endParaRPr lang="es-ES" sz="2000" i="1" dirty="0" smtClean="0">
              <a:latin typeface="Arial Narrow" pitchFamily="34" charset="0"/>
            </a:endParaRPr>
          </a:p>
          <a:p>
            <a:endParaRPr lang="es-ES" i="1" dirty="0"/>
          </a:p>
        </p:txBody>
      </p:sp>
      <p:sp>
        <p:nvSpPr>
          <p:cNvPr id="10" name="9 CuadroTexto"/>
          <p:cNvSpPr txBox="1"/>
          <p:nvPr/>
        </p:nvSpPr>
        <p:spPr>
          <a:xfrm>
            <a:off x="4500562" y="0"/>
            <a:ext cx="4643438" cy="3293209"/>
          </a:xfrm>
          <a:prstGeom prst="rect">
            <a:avLst/>
          </a:prstGeom>
          <a:noFill/>
        </p:spPr>
        <p:txBody>
          <a:bodyPr wrap="square" rtlCol="0">
            <a:spAutoFit/>
          </a:bodyPr>
          <a:lstStyle/>
          <a:p>
            <a:pPr algn="r"/>
            <a:r>
              <a:rPr lang="es-ES" sz="1600" i="1" dirty="0"/>
              <a:t>"Mitre, para la República Argentina, para la República Oriental, para el Paraguay, fue una especie de lotería fúnebre, una bolilla negra, que desde el día de su aparición en la escena, ha venido presagiando desgracias... Hombre inventado por la necesidad de un partido en una época de lucha, como le ha dicho Sarmiento, se encontró un día, como vencedor de Pavón con todo el poder militar de la República Argentina en sus manos, y dispuso de sus destinos según su capricho...La sangre que se ha derramado por su causa, bastaría para teñir de rojo las aguas de los caudalosos Uruguay y Paraná. </a:t>
            </a:r>
            <a:r>
              <a:rPr lang="es-ES" sz="1600" i="1" dirty="0" smtClean="0">
                <a:latin typeface="Arial Narrow" pitchFamily="34" charset="0"/>
              </a:rPr>
              <a:t>3/2/1857</a:t>
            </a:r>
            <a:r>
              <a:rPr lang="es-ES" sz="1600" i="1" dirty="0">
                <a:latin typeface="Arial Narrow" pitchFamily="34" charset="0"/>
              </a:rPr>
              <a:t>) </a:t>
            </a:r>
            <a:endParaRPr lang="es-ES" sz="1600" i="1" dirty="0" smtClean="0">
              <a:latin typeface="Arial Narrow" pitchFamily="34" charset="0"/>
            </a:endParaRPr>
          </a:p>
          <a:p>
            <a:endParaRPr lang="es-ES" sz="1600" i="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12290" name="Picture 2" descr="C:\Users\IES9010\Desktop\taller arte y cultura\berni_Desocupados.jpg"/>
          <p:cNvPicPr>
            <a:picLocks noChangeAspect="1" noChangeArrowheads="1"/>
          </p:cNvPicPr>
          <p:nvPr/>
        </p:nvPicPr>
        <p:blipFill>
          <a:blip r:embed="rId2">
            <a:grayscl/>
          </a:blip>
          <a:srcRect/>
          <a:stretch>
            <a:fillRect/>
          </a:stretch>
        </p:blipFill>
        <p:spPr bwMode="auto">
          <a:xfrm>
            <a:off x="-46434" y="0"/>
            <a:ext cx="9236868" cy="68580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11266" name="Picture 2" descr="C:\Users\IES9010\Desktop\taller arte y cultura\Manifestacion-Berni-1934.png"/>
          <p:cNvPicPr>
            <a:picLocks noChangeAspect="1" noChangeArrowheads="1"/>
          </p:cNvPicPr>
          <p:nvPr/>
        </p:nvPicPr>
        <p:blipFill>
          <a:blip r:embed="rId2">
            <a:grayscl/>
          </a:blip>
          <a:srcRect/>
          <a:stretch>
            <a:fillRect/>
          </a:stretch>
        </p:blipFill>
        <p:spPr bwMode="auto">
          <a:xfrm>
            <a:off x="0" y="171450"/>
            <a:ext cx="9144000" cy="668655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TotalTime>
  <Words>283</Words>
  <Application>Microsoft Office PowerPoint</Application>
  <PresentationFormat>Presentación en pantalla (4:3)</PresentationFormat>
  <Paragraphs>9</Paragraphs>
  <Slides>7</Slides>
  <Notes>0</Notes>
  <HiddenSlides>0</HiddenSlides>
  <MMClips>0</MMClips>
  <ScaleCrop>false</ScaleCrop>
  <HeadingPairs>
    <vt:vector size="4" baseType="variant">
      <vt:variant>
        <vt:lpstr>Tema</vt:lpstr>
      </vt:variant>
      <vt:variant>
        <vt:i4>1</vt:i4>
      </vt:variant>
      <vt:variant>
        <vt:lpstr>Títulos de diapositiva</vt:lpstr>
      </vt:variant>
      <vt:variant>
        <vt:i4>7</vt:i4>
      </vt:variant>
    </vt:vector>
  </HeadingPairs>
  <TitlesOfParts>
    <vt:vector size="8" baseType="lpstr">
      <vt:lpstr>Tema de Office</vt:lpstr>
      <vt:lpstr>Diapositiva 1</vt:lpstr>
      <vt:lpstr>Diapositiva 2</vt:lpstr>
      <vt:lpstr>Diapositiva 3</vt:lpstr>
      <vt:lpstr>Diapositiva 4</vt:lpstr>
      <vt:lpstr>Diapositiva 5</vt:lpstr>
      <vt:lpstr>Diapositiva 6</vt:lpstr>
      <vt:lpstr>Diapositiva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Usuario de Windows</dc:creator>
  <cp:lastModifiedBy>Usuario de Windows</cp:lastModifiedBy>
  <cp:revision>9</cp:revision>
  <dcterms:created xsi:type="dcterms:W3CDTF">2013-10-16T21:51:55Z</dcterms:created>
  <dcterms:modified xsi:type="dcterms:W3CDTF">2013-10-17T11:23:29Z</dcterms:modified>
</cp:coreProperties>
</file>