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80" r:id="rId15"/>
    <p:sldId id="281" r:id="rId16"/>
    <p:sldId id="279" r:id="rId17"/>
    <p:sldId id="282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2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A729B1-690E-479E-B12D-FA79055190E7}" type="datetimeFigureOut">
              <a:rPr lang="es-AR" smtClean="0"/>
              <a:pPr/>
              <a:t>24/10/2013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4BEE842-6AD7-450A-9C00-DF755528CA69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El%20Tren%20de%20la%20fantasia.mp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451589" y="1112371"/>
            <a:ext cx="5804380" cy="2121531"/>
          </a:xfrm>
        </p:spPr>
        <p:txBody>
          <a:bodyPr/>
          <a:lstStyle/>
          <a:p>
            <a:r>
              <a:rPr lang="es-AR" sz="2400" dirty="0" smtClean="0"/>
              <a:t>PROMOCIÓN DE LA LECTURA Y </a:t>
            </a:r>
            <a:br>
              <a:rPr lang="es-AR" sz="2400" dirty="0" smtClean="0"/>
            </a:br>
            <a:r>
              <a:rPr lang="es-AR" sz="2400" dirty="0" smtClean="0"/>
              <a:t>PROYECTO DE TRABAJO EN RED</a:t>
            </a:r>
            <a:br>
              <a:rPr lang="es-AR" sz="2400" dirty="0" smtClean="0"/>
            </a:br>
            <a:r>
              <a:rPr lang="es-AR" sz="2400" dirty="0" smtClean="0"/>
              <a:t>IES 9-009 y ESC. N° 1-099 VICENTE GIL - TUPUNGATO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357826"/>
            <a:ext cx="8239323" cy="12144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s-AR" dirty="0" smtClean="0"/>
          </a:p>
          <a:p>
            <a:r>
              <a:rPr lang="es-AR" dirty="0" smtClean="0"/>
              <a:t>Prof. Alejandra </a:t>
            </a:r>
            <a:r>
              <a:rPr lang="es-AR" dirty="0" err="1" smtClean="0"/>
              <a:t>arancibia</a:t>
            </a:r>
            <a:r>
              <a:rPr lang="es-AR" dirty="0" smtClean="0"/>
              <a:t>	</a:t>
            </a:r>
            <a:r>
              <a:rPr lang="es-AR" dirty="0" err="1" smtClean="0"/>
              <a:t>prof.</a:t>
            </a:r>
            <a:r>
              <a:rPr lang="es-AR" dirty="0" smtClean="0"/>
              <a:t> Valeria di cesare</a:t>
            </a:r>
          </a:p>
          <a:p>
            <a:r>
              <a:rPr lang="es-AR" dirty="0" smtClean="0"/>
              <a:t>Prof. Cintia </a:t>
            </a:r>
            <a:r>
              <a:rPr lang="es-AR" dirty="0" err="1" smtClean="0"/>
              <a:t>bengolea</a:t>
            </a:r>
            <a:r>
              <a:rPr lang="es-AR" dirty="0" smtClean="0"/>
              <a:t>		</a:t>
            </a:r>
            <a:r>
              <a:rPr lang="es-AR" dirty="0" err="1" smtClean="0"/>
              <a:t>prof.</a:t>
            </a:r>
            <a:r>
              <a:rPr lang="es-AR" dirty="0" smtClean="0"/>
              <a:t> Rocío </a:t>
            </a:r>
            <a:r>
              <a:rPr lang="es-AR" dirty="0" err="1" smtClean="0"/>
              <a:t>moyano</a:t>
            </a:r>
            <a:endParaRPr lang="es-AR" dirty="0" smtClean="0"/>
          </a:p>
          <a:p>
            <a:r>
              <a:rPr lang="es-AR" dirty="0" smtClean="0"/>
              <a:t>Prof. Daniela </a:t>
            </a:r>
            <a:r>
              <a:rPr lang="es-AR" dirty="0" err="1" smtClean="0"/>
              <a:t>nigito</a:t>
            </a:r>
            <a:r>
              <a:rPr lang="es-AR" dirty="0" smtClean="0"/>
              <a:t>		</a:t>
            </a:r>
            <a:r>
              <a:rPr lang="es-AR" dirty="0" err="1" smtClean="0"/>
              <a:t>prof.</a:t>
            </a:r>
            <a:r>
              <a:rPr lang="es-AR" dirty="0" smtClean="0"/>
              <a:t> Cecilia uvilla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306832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UARIO\AppData\Local\Microsoft\Windows\Temporary Internet Files\Content.IE5\X9YNEK12\MP900398805[1].jpg"/>
          <p:cNvPicPr>
            <a:picLocks noChangeAspect="1" noChangeArrowheads="1"/>
          </p:cNvPicPr>
          <p:nvPr/>
        </p:nvPicPr>
        <p:blipFill>
          <a:blip r:embed="rId2" cstate="print"/>
          <a:srcRect l="8554" t="14413" r="12746" b="23567"/>
          <a:stretch>
            <a:fillRect/>
          </a:stretch>
        </p:blipFill>
        <p:spPr bwMode="auto">
          <a:xfrm>
            <a:off x="251520" y="404664"/>
            <a:ext cx="7287210" cy="39604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1 Rectángulo"/>
          <p:cNvSpPr/>
          <p:nvPr/>
        </p:nvSpPr>
        <p:spPr>
          <a:xfrm rot="697615">
            <a:off x="1827877" y="2543161"/>
            <a:ext cx="721522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TopUp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>
                  <a:solidFill>
                    <a:schemeClr val="bg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Kristen ITC" pitchFamily="66" charset="0"/>
              </a:rPr>
              <a:t>El tren de la fantasía</a:t>
            </a:r>
            <a:endParaRPr lang="es-ES" sz="8800" b="1" cap="none" spc="0" dirty="0">
              <a:ln>
                <a:solidFill>
                  <a:schemeClr val="bg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1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268760"/>
            <a:ext cx="6400800" cy="648072"/>
          </a:xfrm>
        </p:spPr>
        <p:txBody>
          <a:bodyPr>
            <a:noAutofit/>
          </a:bodyPr>
          <a:lstStyle/>
          <a:p>
            <a:r>
              <a:rPr lang="es-ES" b="1" cap="none" spc="0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s-ES" b="1" cap="none" spc="0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s-ES" sz="4400" b="1" cap="none" spc="0" dirty="0" smtClean="0">
                <a:ln w="31550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INTENCIONALIDADES</a:t>
            </a:r>
            <a:endParaRPr lang="es-ES_tradnl" sz="2800" dirty="0">
              <a:ln>
                <a:solidFill>
                  <a:srgbClr val="660066"/>
                </a:solidFill>
              </a:ln>
              <a:solidFill>
                <a:srgbClr val="660066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616" y="2241352"/>
            <a:ext cx="76328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s-ES_tradnl" sz="2800" b="1" i="1" dirty="0" smtClean="0">
                <a:latin typeface="Times New Roman" pitchFamily="18" charset="0"/>
                <a:cs typeface="Times New Roman" pitchFamily="18" charset="0"/>
              </a:rPr>
              <a:t>Motivar a la formación de hábitos lectores.</a:t>
            </a:r>
            <a:endParaRPr lang="es-ES_tradnl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s-ES_tradnl" sz="2800" b="1" i="1" dirty="0" smtClean="0">
                <a:latin typeface="Times New Roman" pitchFamily="18" charset="0"/>
                <a:cs typeface="Times New Roman" pitchFamily="18" charset="0"/>
              </a:rPr>
              <a:t>Incentivar </a:t>
            </a:r>
            <a:r>
              <a:rPr lang="es-ES_tradnl" sz="2800" b="1" i="1" dirty="0">
                <a:latin typeface="Times New Roman" pitchFamily="18" charset="0"/>
                <a:cs typeface="Times New Roman" pitchFamily="18" charset="0"/>
              </a:rPr>
              <a:t>el interés por la </a:t>
            </a:r>
            <a:r>
              <a:rPr lang="es-ES_tradnl" sz="2800" b="1" i="1" dirty="0" smtClean="0">
                <a:latin typeface="Times New Roman" pitchFamily="18" charset="0"/>
                <a:cs typeface="Times New Roman" pitchFamily="18" charset="0"/>
              </a:rPr>
              <a:t>lectura.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s-ES_tradnl" sz="2800" b="1" i="1" dirty="0" smtClean="0">
                <a:latin typeface="Times New Roman" pitchFamily="18" charset="0"/>
                <a:cs typeface="Times New Roman" pitchFamily="18" charset="0"/>
              </a:rPr>
              <a:t>Propiciar un clima positivo, atractivo y lúdico.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s-ES_tradnl" sz="2800" b="1" i="1" dirty="0" smtClean="0">
                <a:latin typeface="Times New Roman" pitchFamily="18" charset="0"/>
                <a:cs typeface="Times New Roman" pitchFamily="18" charset="0"/>
              </a:rPr>
              <a:t>Enseñar a valorar, respetar y cuidar el material bibliográfico.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es-ES_tradnl" sz="2800" b="1" i="1" dirty="0" smtClean="0">
                <a:latin typeface="Times New Roman" pitchFamily="18" charset="0"/>
                <a:cs typeface="Times New Roman" pitchFamily="18" charset="0"/>
              </a:rPr>
              <a:t>Lograr una participación  voluntaria y activa.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ü"/>
            </a:pPr>
            <a:endParaRPr lang="es-ES_tradnl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dibujos-animados-de-vector-de-los-ninos_34-5012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565"/>
          <a:stretch>
            <a:fillRect/>
          </a:stretch>
        </p:blipFill>
        <p:spPr>
          <a:xfrm>
            <a:off x="539552" y="0"/>
            <a:ext cx="835292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732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860032" y="1988840"/>
            <a:ext cx="414096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A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RECURSOS</a:t>
            </a:r>
            <a:r>
              <a:rPr lang="es-AR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 </a:t>
            </a:r>
            <a:r>
              <a:rPr lang="es-AR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Materiales</a:t>
            </a:r>
            <a:r>
              <a:rPr lang="es-AR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:</a:t>
            </a:r>
            <a:endParaRPr lang="es-AR" sz="4400" b="1" dirty="0">
              <a:ln w="50800"/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27984" y="3160834"/>
            <a:ext cx="4176464" cy="369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Material de librería.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Disfraces.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Escenografía y títeres.</a:t>
            </a:r>
            <a:endParaRPr kumimoji="0" lang="es-A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Artículos de repostería, etc. </a:t>
            </a:r>
            <a:endParaRPr kumimoji="0" lang="es-A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54868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A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Partícipes:</a:t>
            </a:r>
            <a:endParaRPr lang="es-A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43608" y="1268760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A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Docente a cargo del aula.</a:t>
            </a:r>
            <a:endParaRPr lang="es-AR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A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Docente de apoyo. </a:t>
            </a:r>
            <a:endParaRPr lang="es-AR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A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Alumnos.</a:t>
            </a:r>
            <a:endParaRPr lang="es-AR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A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Padres.</a:t>
            </a:r>
            <a:endParaRPr lang="es-AR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I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99592" y="1340768"/>
            <a:ext cx="806489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Estructura </a:t>
            </a:r>
          </a:p>
          <a:p>
            <a:pPr algn="ctr"/>
            <a:r>
              <a:rPr lang="es-E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del </a:t>
            </a:r>
          </a:p>
          <a:p>
            <a:pPr algn="ctr"/>
            <a:r>
              <a:rPr lang="es-E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</a:rPr>
              <a:t>recurso  didáctico.</a:t>
            </a:r>
            <a:endParaRPr lang="es-E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364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050527"/>
            <a:ext cx="896448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es-AR" sz="32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MÁQUINA:</a:t>
            </a:r>
            <a:r>
              <a:rPr kumimoji="0" lang="es-AR" sz="3200" b="1" i="0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AR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Llevará el Título del proyecto: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es-AR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“EL TREN DE LA FANTASÍA”</a:t>
            </a:r>
            <a:endParaRPr kumimoji="0" lang="es-AR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es-AR" sz="32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1º VAGON</a:t>
            </a:r>
            <a:r>
              <a:rPr kumimoji="0" lang="es-AR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s-AR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Lista con los nombres de los integrantes del grado.</a:t>
            </a:r>
            <a:endParaRPr kumimoji="0" lang="es-A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es-AR" sz="32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2º VAGÓN</a:t>
            </a:r>
            <a:r>
              <a:rPr kumimoji="0" lang="es-AR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s-AR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Presentación de la poesía CHUF </a:t>
            </a:r>
            <a:r>
              <a:rPr kumimoji="0" lang="es-AR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CHUF</a:t>
            </a:r>
            <a:r>
              <a:rPr kumimoji="0" lang="es-AR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A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r>
              <a:rPr kumimoji="0" lang="es-AR" sz="32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3º VAGÓN:</a:t>
            </a:r>
            <a:r>
              <a:rPr kumimoji="0" lang="es-AR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AR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Lista con los títulos de los textos trabajados.</a:t>
            </a:r>
            <a:endParaRPr kumimoji="0" lang="es-A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764704"/>
            <a:ext cx="8964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</a:pPr>
            <a:r>
              <a:rPr lang="es-AR" sz="3200" b="1" u="sng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4º VAGÓN:</a:t>
            </a:r>
            <a:r>
              <a:rPr lang="es-AR" sz="28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Dibujos de los personajes de los textos.</a:t>
            </a:r>
            <a:endParaRPr lang="es-AR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</a:pPr>
            <a:r>
              <a:rPr lang="es-AR" sz="3200" b="1" u="sng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5º VAGÓN:</a:t>
            </a:r>
            <a:r>
              <a:rPr lang="es-AR" sz="28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Reseña biográfica de los autores de los textos.</a:t>
            </a:r>
            <a:endParaRPr lang="es-AR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</a:pPr>
            <a:r>
              <a:rPr lang="es-AR" sz="3200" b="1" u="sng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6º VAGÓN:</a:t>
            </a:r>
            <a:r>
              <a:rPr lang="es-AR" sz="28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acompañamiento de la docente se decorará el vagón con lemas sobre la necesidad de leer: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</a:pPr>
            <a:r>
              <a:rPr lang="es-AR" sz="32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AR" sz="32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“SOY… Y ME GUSTA LA LECTURA PORQUE…”</a:t>
            </a:r>
            <a:endParaRPr lang="es-AR" sz="32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32869" y="3861048"/>
            <a:ext cx="6511131" cy="32925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A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</a:rPr>
              <a:t>EN IMÁGENES….</a:t>
            </a:r>
            <a:endParaRPr lang="es-A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5648623" cy="120430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AR" sz="4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Jokerman" pitchFamily="82" charset="0"/>
                <a:hlinkClick r:id="rId2" action="ppaction://hlinkfile"/>
              </a:rPr>
              <a:t>El Tren de la fantasia.mp4</a:t>
            </a:r>
            <a:endParaRPr lang="es-AR" sz="40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Jokerman" pitchFamily="8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 flipH="1">
            <a:off x="1187624" y="404664"/>
            <a:ext cx="643500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A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ASPECTOS POSITIVOS.</a:t>
            </a:r>
            <a:endParaRPr lang="es-A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1052736"/>
            <a:ext cx="73448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800" b="1" dirty="0" smtClean="0">
                <a:latin typeface="Times New Roman" pitchFamily="18" charset="0"/>
                <a:cs typeface="Times New Roman" pitchFamily="18" charset="0"/>
              </a:rPr>
              <a:t>Escuela.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Objetivo general del proyecto logrado </a:t>
            </a:r>
            <a:r>
              <a:rPr lang="es-A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dirty="0" smtClean="0"/>
              <a:t>interés por la lectura</a:t>
            </a:r>
            <a:r>
              <a:rPr lang="es-A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s-A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Acompañamiento  de las familias.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Generar un espacio y tiempo especifico.</a:t>
            </a:r>
          </a:p>
          <a:p>
            <a:pPr>
              <a:lnSpc>
                <a:spcPct val="150000"/>
              </a:lnSpc>
            </a:pPr>
            <a:r>
              <a:rPr lang="es-AR" sz="2800" b="1" dirty="0" smtClean="0">
                <a:latin typeface="Times New Roman" pitchFamily="18" charset="0"/>
                <a:cs typeface="Times New Roman" pitchFamily="18" charset="0"/>
              </a:rPr>
              <a:t>Institución. (IES)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Trabajo en red (apertura).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Atender una necesidad.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Inserción real en el contexto.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sz="2400" dirty="0" smtClean="0">
                <a:latin typeface="Times New Roman" pitchFamily="18" charset="0"/>
                <a:cs typeface="Times New Roman" pitchFamily="18" charset="0"/>
              </a:rPr>
              <a:t>Trabajo en equipo.</a:t>
            </a:r>
          </a:p>
          <a:p>
            <a:endParaRPr lang="es-A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65464" cy="79776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AR" sz="32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PROYECTO DE TRABAJO EN </a:t>
            </a:r>
            <a:r>
              <a:rPr lang="es-AR" sz="32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RED</a:t>
            </a:r>
            <a:endParaRPr lang="es-AR" sz="32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3168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AR" sz="2400" dirty="0" smtClean="0"/>
              <a:t>PRÁCTICA DE RESIDENCIA</a:t>
            </a:r>
          </a:p>
          <a:p>
            <a:pPr>
              <a:buFont typeface="Wingdings" pitchFamily="2" charset="2"/>
              <a:buChar char="q"/>
            </a:pPr>
            <a:r>
              <a:rPr lang="es-AR" sz="2400" dirty="0" smtClean="0"/>
              <a:t>2012 PRESENTACIÓN DE UN PROYECTO DE APOYATURA A ESCUELAS ASOCIADAS. </a:t>
            </a:r>
          </a:p>
          <a:p>
            <a:pPr>
              <a:buFont typeface="Wingdings" pitchFamily="2" charset="2"/>
              <a:buChar char="q"/>
            </a:pPr>
            <a:r>
              <a:rPr lang="es-AR" sz="2400" dirty="0" smtClean="0"/>
              <a:t>2013 NECESIDAD DE IMPLEMENTAR UN PROYECTO DE APOYATURA EN 1° Y 2° GRADOS DE LA ESCUELA 1-099 VICENTE GIL.</a:t>
            </a:r>
            <a:endParaRPr lang="es-A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68580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34588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8544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365760"/>
            <a:ext cx="8568952" cy="6149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AR" sz="4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Conformación del equipo de trabajo</a:t>
            </a:r>
            <a:endParaRPr lang="es-AR" sz="4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3635896" cy="2376264"/>
          </a:xfrm>
        </p:spPr>
        <p:txBody>
          <a:bodyPr>
            <a:noAutofit/>
          </a:bodyPr>
          <a:lstStyle/>
          <a:p>
            <a:pPr algn="ctr"/>
            <a:r>
              <a:rPr lang="es-AR" sz="3200" b="1" dirty="0" smtClean="0">
                <a:latin typeface="Times New Roman" pitchFamily="18" charset="0"/>
                <a:cs typeface="Times New Roman" pitchFamily="18" charset="0"/>
              </a:rPr>
              <a:t>Alumnas que </a:t>
            </a:r>
          </a:p>
          <a:p>
            <a:pPr algn="ctr"/>
            <a:r>
              <a:rPr lang="es-AR" sz="3200" b="1" dirty="0" smtClean="0">
                <a:latin typeface="Times New Roman" pitchFamily="18" charset="0"/>
                <a:cs typeface="Times New Roman" pitchFamily="18" charset="0"/>
              </a:rPr>
              <a:t>cursan </a:t>
            </a:r>
            <a:r>
              <a:rPr lang="es-AR" sz="3200" b="1" dirty="0" err="1" smtClean="0">
                <a:latin typeface="Times New Roman" pitchFamily="18" charset="0"/>
                <a:cs typeface="Times New Roman" pitchFamily="18" charset="0"/>
              </a:rPr>
              <a:t>ppd</a:t>
            </a:r>
            <a:r>
              <a:rPr lang="es-AR" sz="3200" b="1" dirty="0" smtClean="0">
                <a:latin typeface="Times New Roman" pitchFamily="18" charset="0"/>
                <a:cs typeface="Times New Roman" pitchFamily="18" charset="0"/>
              </a:rPr>
              <a:t> iv</a:t>
            </a:r>
            <a:endParaRPr lang="es-A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824536" cy="3992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1734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MODALIDAD DE TRABAJO</a:t>
            </a:r>
            <a:endParaRPr lang="es-AR" sz="36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242289" cy="290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1195560" cy="2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330162" y="2212746"/>
            <a:ext cx="726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200" dirty="0" smtClean="0"/>
              <a:t>+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98752" y="4200462"/>
            <a:ext cx="2161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Docente del grado</a:t>
            </a:r>
            <a:endParaRPr lang="es-AR" sz="20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056643" y="4208371"/>
            <a:ext cx="257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Alumna de Residencia</a:t>
            </a:r>
            <a:endParaRPr lang="es-AR" sz="2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235303" y="2313639"/>
            <a:ext cx="6815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600" dirty="0" smtClean="0"/>
              <a:t>=</a:t>
            </a:r>
            <a:endParaRPr lang="es-A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229850" y="2274302"/>
            <a:ext cx="24565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200" dirty="0" smtClean="0"/>
              <a:t>PAREJA</a:t>
            </a:r>
          </a:p>
          <a:p>
            <a:pPr algn="ctr"/>
            <a:r>
              <a:rPr lang="es-AR" sz="3200" dirty="0" smtClean="0"/>
              <a:t>PEDAGÓGICA</a:t>
            </a:r>
            <a:endParaRPr lang="es-AR" sz="3200" dirty="0"/>
          </a:p>
        </p:txBody>
      </p:sp>
      <p:sp>
        <p:nvSpPr>
          <p:cNvPr id="12" name="11 Cerrar llave"/>
          <p:cNvSpPr/>
          <p:nvPr/>
        </p:nvSpPr>
        <p:spPr>
          <a:xfrm rot="5400000">
            <a:off x="4130076" y="485712"/>
            <a:ext cx="598404" cy="8782391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CuadroTexto"/>
          <p:cNvSpPr txBox="1"/>
          <p:nvPr/>
        </p:nvSpPr>
        <p:spPr>
          <a:xfrm>
            <a:off x="4176270" y="5142841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 smtClean="0"/>
              <a:t>+</a:t>
            </a:r>
            <a:endParaRPr lang="es-AR" sz="10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914925" y="5733256"/>
            <a:ext cx="7046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dirty="0" smtClean="0"/>
              <a:t>Coordinadora del Profesorado en Educación Primaria</a:t>
            </a:r>
          </a:p>
          <a:p>
            <a:pPr algn="ctr"/>
            <a:r>
              <a:rPr lang="es-AR" sz="2400" dirty="0" smtClean="0"/>
              <a:t>Coordinadora  Pedagógica Mendoza Lee y Escribe</a:t>
            </a:r>
            <a:endParaRPr lang="es-AR" sz="2400" dirty="0"/>
          </a:p>
        </p:txBody>
      </p:sp>
    </p:spTree>
    <p:extLst>
      <p:ext uri="{BB962C8B-B14F-4D97-AF65-F5344CB8AC3E}">
        <p14:creationId xmlns="" xmlns:p14="http://schemas.microsoft.com/office/powerpoint/2010/main" val="404939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6" grpId="0"/>
      <p:bldP spid="17" grpId="0"/>
      <p:bldP spid="18" grpId="0"/>
      <p:bldP spid="12" grpId="0" animBg="1"/>
      <p:bldP spid="20" grpId="0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836712"/>
            <a:ext cx="3672408" cy="548640"/>
          </a:xfrm>
        </p:spPr>
        <p:txBody>
          <a:bodyPr/>
          <a:lstStyle/>
          <a:p>
            <a:pPr algn="ctr"/>
            <a:r>
              <a:rPr lang="es-AR" sz="3600" dirty="0" smtClean="0"/>
              <a:t>BEATRIZ ACTIS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772816"/>
            <a:ext cx="7488832" cy="266429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 algn="just"/>
            <a:r>
              <a:rPr lang="es-ES" sz="4000" b="0" i="1" dirty="0"/>
              <a:t>“Con el triciclo se lastimó la pierna. Con la bici se cortó la cara. Y con un libro se abrió la cabeza.”</a:t>
            </a:r>
            <a:endParaRPr lang="es-AR" sz="4000" b="0" dirty="0"/>
          </a:p>
          <a:p>
            <a:pPr marL="0" indent="0" algn="just"/>
            <a:endParaRPr lang="es-AR" sz="40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3525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7504" y="3501008"/>
            <a:ext cx="1623724" cy="172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79692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272808" cy="11254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APOYATURA ESCOLAR</a:t>
            </a:r>
            <a:endParaRPr lang="es-ES_tradnl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1772816"/>
            <a:ext cx="6400800" cy="2592288"/>
          </a:xfrm>
        </p:spPr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s-ES_tradnl" sz="4000" b="1" dirty="0" smtClean="0">
                <a:latin typeface="Bradley Hand ITC" pitchFamily="66" charset="0"/>
              </a:rPr>
              <a:t>Escuela 1-099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es-ES_tradnl" sz="4000" b="1" dirty="0" smtClean="0">
                <a:latin typeface="Bradley Hand ITC" pitchFamily="66" charset="0"/>
              </a:rPr>
              <a:t>“Vicente Gil”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es-ES_tradnl" sz="4000" b="1" dirty="0" smtClean="0">
                <a:latin typeface="Bradley Hand ITC" pitchFamily="66" charset="0"/>
              </a:rPr>
              <a:t> San José- Tupungato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es-ES_tradnl" sz="4000" b="1" dirty="0" smtClean="0">
                <a:latin typeface="Bradley Hand ITC" pitchFamily="66" charset="0"/>
              </a:rPr>
              <a:t>Mendoza</a:t>
            </a:r>
            <a:endParaRPr lang="es-ES_tradnl" sz="4000" b="1" dirty="0">
              <a:latin typeface="Bradley Hand ITC" pitchFamily="66" charset="0"/>
            </a:endParaRPr>
          </a:p>
        </p:txBody>
      </p:sp>
      <p:pic>
        <p:nvPicPr>
          <p:cNvPr id="4" name="3 Imagen" descr="dibujos-animados-de-vector-de-los-ninos_34-5012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52" t="42696" r="35930" b="34174"/>
          <a:stretch>
            <a:fillRect/>
          </a:stretch>
        </p:blipFill>
        <p:spPr>
          <a:xfrm>
            <a:off x="0" y="3789040"/>
            <a:ext cx="41399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708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764704"/>
            <a:ext cx="640871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000" b="1" dirty="0" smtClean="0"/>
          </a:p>
          <a:p>
            <a:pPr algn="ctr"/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A partir de la demanda de apoyo escolar, surge la necesidad de:</a:t>
            </a:r>
          </a:p>
          <a:p>
            <a:pPr marL="285750" indent="-285750" algn="ctr"/>
            <a:r>
              <a:rPr lang="es-ES_tradnl" sz="2400" b="1" dirty="0" smtClean="0">
                <a:latin typeface="Times New Roman" pitchFamily="18" charset="0"/>
                <a:cs typeface="Times New Roman" pitchFamily="18" charset="0"/>
              </a:rPr>
              <a:t>Implementar un plan de acción destinado a fortalecer dificultades observadas en las aulas, desde la puesta en marcha de un proyecto alfabetizador, basado en la promoción de la lectura</a:t>
            </a:r>
            <a:r>
              <a:rPr lang="es-ES_tradnl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ES_tradnl" dirty="0"/>
          </a:p>
        </p:txBody>
      </p:sp>
      <p:sp>
        <p:nvSpPr>
          <p:cNvPr id="6" name="5 Rectángulo"/>
          <p:cNvSpPr/>
          <p:nvPr/>
        </p:nvSpPr>
        <p:spPr>
          <a:xfrm>
            <a:off x="3275856" y="188640"/>
            <a:ext cx="259228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3200" b="1" cap="all" dirty="0" smtClean="0">
                <a:ln w="0"/>
                <a:gradFill flip="none" rotWithShape="1">
                  <a:gsLst>
                    <a:gs pos="0">
                      <a:srgbClr val="7B1EC8">
                        <a:alpha val="96000"/>
                      </a:srgb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189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Kristen ITC" pitchFamily="66" charset="0"/>
              </a:rPr>
              <a:t>Origen:</a:t>
            </a:r>
            <a:r>
              <a:rPr lang="es-ES_tradnl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Kristen ITC" pitchFamily="66" charset="0"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267744" y="3933056"/>
            <a:ext cx="4331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b="1" dirty="0" smtClean="0">
                <a:gradFill flip="none" rotWithShape="1">
                  <a:gsLst>
                    <a:gs pos="0">
                      <a:srgbClr val="7B1EC8">
                        <a:alpha val="96000"/>
                      </a:srgb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189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Kristen ITC" pitchFamily="66" charset="0"/>
              </a:rPr>
              <a:t>Tiempo de implementación</a:t>
            </a:r>
            <a:r>
              <a:rPr lang="es-ES_tradnl" sz="2000" b="1" dirty="0" smtClean="0">
                <a:gradFill flip="none" rotWithShape="1">
                  <a:gsLst>
                    <a:gs pos="0">
                      <a:srgbClr val="7B1EC8">
                        <a:alpha val="96000"/>
                      </a:srgb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189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Kristen ITC" pitchFamily="66" charset="0"/>
              </a:rPr>
              <a:t>:</a:t>
            </a:r>
            <a:r>
              <a:rPr lang="es-ES_tradnl" sz="16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63688" y="458112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i="1" dirty="0" smtClean="0">
                <a:latin typeface="Times New Roman" pitchFamily="18" charset="0"/>
                <a:cs typeface="Times New Roman" pitchFamily="18" charset="0"/>
              </a:rPr>
              <a:t>abril- julio 2013</a:t>
            </a:r>
          </a:p>
          <a:p>
            <a:pPr algn="ctr"/>
            <a:r>
              <a:rPr lang="es-AR" sz="2400" b="1" i="1" dirty="0" smtClean="0">
                <a:latin typeface="Times New Roman" pitchFamily="18" charset="0"/>
                <a:cs typeface="Times New Roman" pitchFamily="18" charset="0"/>
              </a:rPr>
              <a:t>Un día por semana,</a:t>
            </a:r>
          </a:p>
          <a:p>
            <a:pPr algn="ctr"/>
            <a:r>
              <a:rPr lang="es-AR" sz="2400" b="1" i="1" dirty="0" smtClean="0">
                <a:latin typeface="Times New Roman" pitchFamily="18" charset="0"/>
                <a:cs typeface="Times New Roman" pitchFamily="18" charset="0"/>
              </a:rPr>
              <a:t>una hora reloj.</a:t>
            </a:r>
            <a:endParaRPr lang="es-A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UARIO\AppData\Local\Microsoft\Windows\Temporary Internet Files\Content.IE5\82PXQ3I1\MC9002997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1791">
            <a:off x="7463627" y="2975467"/>
            <a:ext cx="1277669" cy="2019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30413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_1313565389516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-108520" y="0"/>
            <a:ext cx="9252520" cy="693939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1 Rectángulo"/>
          <p:cNvSpPr/>
          <p:nvPr/>
        </p:nvSpPr>
        <p:spPr>
          <a:xfrm>
            <a:off x="1695522" y="1196752"/>
            <a:ext cx="3494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Destinatarios:</a:t>
            </a:r>
            <a:endParaRPr lang="es-E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87824" y="1844824"/>
            <a:ext cx="4824536" cy="2760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Alumnos de</a:t>
            </a:r>
          </a:p>
          <a:p>
            <a:pPr algn="ctr">
              <a:lnSpc>
                <a:spcPct val="150000"/>
              </a:lnSpc>
            </a:pPr>
            <a:r>
              <a:rPr lang="es-A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1° “A” y “B”</a:t>
            </a:r>
          </a:p>
          <a:p>
            <a:pPr algn="ctr">
              <a:lnSpc>
                <a:spcPct val="150000"/>
              </a:lnSpc>
            </a:pPr>
            <a:r>
              <a:rPr lang="es-A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2° “A” y “B”</a:t>
            </a:r>
            <a:endParaRPr lang="es-A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076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87624" y="1412776"/>
            <a:ext cx="5227205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Kristen ITC" pitchFamily="66" charset="0"/>
              </a:rPr>
              <a:t>Proyecto</a:t>
            </a:r>
            <a:r>
              <a:rPr lang="es-E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Kristen ITC" pitchFamily="66" charset="0"/>
              </a:rPr>
              <a:t> </a:t>
            </a:r>
          </a:p>
          <a:p>
            <a:pPr algn="ctr"/>
            <a:r>
              <a:rPr lang="es-E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Kristen ITC" pitchFamily="66" charset="0"/>
              </a:rPr>
              <a:t>de </a:t>
            </a:r>
          </a:p>
          <a:p>
            <a:pPr algn="ctr"/>
            <a:r>
              <a:rPr lang="es-E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Kristen ITC" pitchFamily="66" charset="0"/>
              </a:rPr>
              <a:t>Lectura</a:t>
            </a:r>
            <a:endParaRPr lang="es-E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  <a:latin typeface="Kristen ITC" pitchFamily="66" charset="0"/>
            </a:endParaRPr>
          </a:p>
        </p:txBody>
      </p:sp>
      <p:pic>
        <p:nvPicPr>
          <p:cNvPr id="3" name="2 Imagen" descr="dibujos-animados-de-vector-de-los-ninos_34-5012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4492" b="24435"/>
          <a:stretch>
            <a:fillRect/>
          </a:stretch>
        </p:blipFill>
        <p:spPr>
          <a:xfrm>
            <a:off x="5848376" y="-99392"/>
            <a:ext cx="3295625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879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471</Words>
  <Application>Microsoft Office PowerPoint</Application>
  <PresentationFormat>Presentación en pantalla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Ángulos</vt:lpstr>
      <vt:lpstr>PROMOCIÓN DE LA LECTURA Y  PROYECTO DE TRABAJO EN RED IES 9-009 y ESC. N° 1-099 VICENTE GIL - TUPUNGATO</vt:lpstr>
      <vt:lpstr>PROYECTO DE TRABAJO EN RED</vt:lpstr>
      <vt:lpstr>Conformación del equipo de trabajo</vt:lpstr>
      <vt:lpstr>MODALIDAD DE TRABAJO</vt:lpstr>
      <vt:lpstr>BEATRIZ ACTIS</vt:lpstr>
      <vt:lpstr> APOYATURA ESCOLAR</vt:lpstr>
      <vt:lpstr>Diapositiva 7</vt:lpstr>
      <vt:lpstr>Diapositiva 8</vt:lpstr>
      <vt:lpstr>Diapositiva 9</vt:lpstr>
      <vt:lpstr>Diapositiva 10</vt:lpstr>
      <vt:lpstr> INTENCIONALIDADES</vt:lpstr>
      <vt:lpstr>Diapositiva 12</vt:lpstr>
      <vt:lpstr>Diapositiva 13</vt:lpstr>
      <vt:lpstr>Diapositiva 14</vt:lpstr>
      <vt:lpstr>Diapositiva 15</vt:lpstr>
      <vt:lpstr>El Tren de la fantasia.mp4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PROMOCIÓN DE LA LECTURA Y  PROYECTO DE TRABAJO EN RED IES 9-009 y ESC. N° 1-099 VICENTE GIL - TUPUNGATO</dc:title>
  <dc:creator>Ale</dc:creator>
  <cp:lastModifiedBy>Rita</cp:lastModifiedBy>
  <cp:revision>43</cp:revision>
  <dcterms:created xsi:type="dcterms:W3CDTF">2013-10-08T20:41:48Z</dcterms:created>
  <dcterms:modified xsi:type="dcterms:W3CDTF">2013-10-24T20:11:32Z</dcterms:modified>
</cp:coreProperties>
</file>